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572" r:id="rId2"/>
    <p:sldId id="574" r:id="rId3"/>
    <p:sldId id="575" r:id="rId4"/>
    <p:sldId id="760" r:id="rId5"/>
    <p:sldId id="403" r:id="rId6"/>
    <p:sldId id="747" r:id="rId7"/>
    <p:sldId id="761" r:id="rId8"/>
    <p:sldId id="762" r:id="rId9"/>
    <p:sldId id="763" r:id="rId10"/>
    <p:sldId id="435" r:id="rId11"/>
    <p:sldId id="436" r:id="rId12"/>
    <p:sldId id="773" r:id="rId13"/>
    <p:sldId id="774" r:id="rId14"/>
    <p:sldId id="293" r:id="rId15"/>
    <p:sldId id="776" r:id="rId16"/>
    <p:sldId id="777" r:id="rId17"/>
    <p:sldId id="778" r:id="rId18"/>
    <p:sldId id="779" r:id="rId19"/>
    <p:sldId id="780" r:id="rId20"/>
    <p:sldId id="754" r:id="rId21"/>
    <p:sldId id="287" r:id="rId22"/>
    <p:sldId id="29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>
        <p:scale>
          <a:sx n="66" d="100"/>
          <a:sy n="66" d="100"/>
        </p:scale>
        <p:origin x="115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1982DFA-C1FB-4D5A-9D4E-8AAAE380888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3342844-6751-42F4-9A08-3247EB3D8D8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V 形 7"/>
          <p:cNvSpPr/>
          <p:nvPr/>
        </p:nvSpPr>
        <p:spPr>
          <a:xfrm rot="10800000" flipH="1">
            <a:off x="609300" y="538860"/>
            <a:ext cx="2548428" cy="6485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箭头: 五边形 13"/>
          <p:cNvSpPr/>
          <p:nvPr userDrawn="1"/>
        </p:nvSpPr>
        <p:spPr>
          <a:xfrm rot="10800000" flipH="1">
            <a:off x="255732" y="538860"/>
            <a:ext cx="628188" cy="648532"/>
          </a:xfrm>
          <a:prstGeom prst="homePlate">
            <a:avLst>
              <a:gd name="adj" fmla="val 5641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 b="2372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87844" y="0"/>
            <a:ext cx="6456141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7844" y="1405470"/>
            <a:ext cx="4336880" cy="46166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602" y="4329679"/>
            <a:ext cx="3239312" cy="400110"/>
          </a:xfrm>
          <a:prstGeom prst="homePlate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0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0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xippt</a:t>
            </a:r>
            <a:endParaRPr lang="zh-CN" altLang="en-US" sz="20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3484" y="3442074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SINGLE LINE DIAGRAM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665" y="2481214"/>
            <a:ext cx="6562846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5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7.1  </a:t>
            </a:r>
            <a:r>
              <a:rPr lang="zh-CN" altLang="en-US" sz="5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单式折线统计图</a:t>
            </a:r>
          </a:p>
        </p:txBody>
      </p:sp>
      <p:sp>
        <p:nvSpPr>
          <p:cNvPr id="16" name="矩形 15"/>
          <p:cNvSpPr/>
          <p:nvPr/>
        </p:nvSpPr>
        <p:spPr>
          <a:xfrm>
            <a:off x="6775954" y="0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490114" y="4536677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25767" y="6155551"/>
            <a:ext cx="514575" cy="516009"/>
            <a:chOff x="6174868" y="5872823"/>
            <a:chExt cx="831604" cy="833921"/>
          </a:xfrm>
        </p:grpSpPr>
        <p:sp>
          <p:nvSpPr>
            <p:cNvPr id="18" name="直角三角形 17"/>
            <p:cNvSpPr/>
            <p:nvPr/>
          </p:nvSpPr>
          <p:spPr>
            <a:xfrm flipH="1">
              <a:off x="6347394" y="6047666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6174868" y="5872823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5288692" y="5705720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096000" y="5878714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071689"/>
            <a:ext cx="10954951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折线统计图的意义：用一个单位长度表示一定的数量，根据数据的大小描出各点，然后把各点顺次连接起来，所得的统计图叫做折线统计图。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折线统计图的特点：既可以反映数量的多少，又可以反映数量的增减变化情况。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537520" y="2052637"/>
            <a:ext cx="101377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妈妈记录了陈东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0~10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岁的身高，根据下表中的数据绘制折线统计图。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206501" y="3168651"/>
          <a:ext cx="9732965" cy="1884363"/>
        </p:xfrm>
        <a:graphic>
          <a:graphicData uri="http://schemas.openxmlformats.org/drawingml/2006/table">
            <a:tbl>
              <a:tblPr/>
              <a:tblGrid>
                <a:gridCol w="110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59654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年龄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709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身高</a:t>
                      </a: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/cm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74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93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108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115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141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24"/>
          <p:cNvGrpSpPr/>
          <p:nvPr/>
        </p:nvGrpSpPr>
        <p:grpSpPr>
          <a:xfrm>
            <a:off x="974726" y="1157350"/>
            <a:ext cx="10188575" cy="5042511"/>
            <a:chOff x="1463" y="4379"/>
            <a:chExt cx="11250" cy="5509"/>
          </a:xfrm>
        </p:grpSpPr>
        <p:grpSp>
          <p:nvGrpSpPr>
            <p:cNvPr id="19458" name="Group 2"/>
            <p:cNvGrpSpPr/>
            <p:nvPr/>
          </p:nvGrpSpPr>
          <p:grpSpPr>
            <a:xfrm>
              <a:off x="1463" y="4379"/>
              <a:ext cx="11250" cy="5509"/>
              <a:chOff x="0" y="0"/>
              <a:chExt cx="11250" cy="5507"/>
            </a:xfrm>
          </p:grpSpPr>
          <p:grpSp>
            <p:nvGrpSpPr>
              <p:cNvPr id="19459" name="Group 3"/>
              <p:cNvGrpSpPr/>
              <p:nvPr/>
            </p:nvGrpSpPr>
            <p:grpSpPr>
              <a:xfrm>
                <a:off x="0" y="0"/>
                <a:ext cx="11250" cy="5507"/>
                <a:chOff x="0" y="0"/>
                <a:chExt cx="11250" cy="5507"/>
              </a:xfrm>
            </p:grpSpPr>
            <p:pic>
              <p:nvPicPr>
                <p:cNvPr id="19460" name="Picture 3" descr="D:\我的文档-桌面-收藏夹\桌面\1.t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5"/>
                  <a:ext cx="11250" cy="5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1" name="棒 106"/>
                <p:cNvSpPr>
                  <a:spLocks noChangeArrowheads="1"/>
                </p:cNvSpPr>
                <p:nvPr/>
              </p:nvSpPr>
              <p:spPr bwMode="auto">
                <a:xfrm>
                  <a:off x="2906" y="0"/>
                  <a:ext cx="5326" cy="4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0170" tIns="46990" rIns="90170" bIns="46990" anchor="ctr"/>
                <a:lstStyle/>
                <a:p>
                  <a:pPr eaLnBrk="0" hangingPunct="0"/>
                  <a:endParaRPr lang="zh-CN" altLang="zh-CN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>
                <a:off x="2906" y="383"/>
                <a:ext cx="7031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陈东0~10岁身高情况统计图</a:t>
                </a:r>
              </a:p>
            </p:txBody>
          </p:sp>
        </p:grpSp>
        <p:pic>
          <p:nvPicPr>
            <p:cNvPr id="19463" name="Picture 5" descr="D:\我的文档-桌面-收藏夹\桌面\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9" y="5735"/>
              <a:ext cx="8628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941469" y="1573057"/>
            <a:ext cx="25527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身高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/ cm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009650" y="1567052"/>
            <a:ext cx="9690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）陈东哪一年长得最快？长了多少厘米？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009651" y="3134143"/>
            <a:ext cx="99536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）收集、整理你自己的身高数据，利用方格纸绘制折线统计图，说一说你发现 了什么。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1363" y="2195638"/>
            <a:ext cx="824071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陈东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0~1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岁长得最快，长了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11364" y="4399129"/>
            <a:ext cx="59070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717551" y="1443512"/>
            <a:ext cx="1099026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某小学一至六年级喜欢看科普读物的学生人数如右表。根据表中的数据，制成折线统计图。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325" y="3205118"/>
            <a:ext cx="5739350" cy="16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" y="1601300"/>
            <a:ext cx="111887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273301" y="2933212"/>
            <a:ext cx="8080375" cy="2445385"/>
            <a:chOff x="3346" y="4089"/>
            <a:chExt cx="12724" cy="3851"/>
          </a:xfrm>
        </p:grpSpPr>
        <p:sp>
          <p:nvSpPr>
            <p:cNvPr id="2" name="椭圆 1"/>
            <p:cNvSpPr/>
            <p:nvPr/>
          </p:nvSpPr>
          <p:spPr>
            <a:xfrm>
              <a:off x="3683" y="732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891" y="704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108" y="669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328" y="603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43" y="501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765" y="4237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8" name="直接连接符 7"/>
            <p:cNvCxnSpPr>
              <a:stCxn id="2" idx="6"/>
              <a:endCxn id="3" idx="6"/>
            </p:cNvCxnSpPr>
            <p:nvPr/>
          </p:nvCxnSpPr>
          <p:spPr>
            <a:xfrm flipV="1">
              <a:off x="3853" y="7129"/>
              <a:ext cx="2207" cy="2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2" idx="6"/>
              <a:endCxn id="4" idx="2"/>
            </p:cNvCxnSpPr>
            <p:nvPr/>
          </p:nvCxnSpPr>
          <p:spPr>
            <a:xfrm flipV="1">
              <a:off x="6061" y="6777"/>
              <a:ext cx="2047" cy="3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" idx="6"/>
              <a:endCxn id="5" idx="3"/>
            </p:cNvCxnSpPr>
            <p:nvPr/>
          </p:nvCxnSpPr>
          <p:spPr>
            <a:xfrm flipV="1">
              <a:off x="8228" y="6177"/>
              <a:ext cx="2125" cy="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2" idx="6"/>
              <a:endCxn id="6" idx="3"/>
            </p:cNvCxnSpPr>
            <p:nvPr/>
          </p:nvCxnSpPr>
          <p:spPr>
            <a:xfrm flipV="1">
              <a:off x="10418" y="5159"/>
              <a:ext cx="2150" cy="9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" idx="6"/>
              <a:endCxn id="7" idx="2"/>
            </p:cNvCxnSpPr>
            <p:nvPr/>
          </p:nvCxnSpPr>
          <p:spPr>
            <a:xfrm flipV="1">
              <a:off x="12615" y="4322"/>
              <a:ext cx="2150" cy="7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文本框 12"/>
            <p:cNvSpPr txBox="1">
              <a:spLocks noChangeArrowheads="1"/>
            </p:cNvSpPr>
            <p:nvPr/>
          </p:nvSpPr>
          <p:spPr bwMode="auto">
            <a:xfrm>
              <a:off x="3346" y="62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</a:p>
          </p:txBody>
        </p:sp>
        <p:sp>
          <p:nvSpPr>
            <p:cNvPr id="22543" name="文本框 13"/>
            <p:cNvSpPr txBox="1">
              <a:spLocks noChangeArrowheads="1"/>
            </p:cNvSpPr>
            <p:nvPr/>
          </p:nvSpPr>
          <p:spPr bwMode="auto">
            <a:xfrm>
              <a:off x="5637" y="7213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26</a:t>
              </a:r>
            </a:p>
          </p:txBody>
        </p:sp>
        <p:sp>
          <p:nvSpPr>
            <p:cNvPr id="22544" name="文本框 14"/>
            <p:cNvSpPr txBox="1">
              <a:spLocks noChangeArrowheads="1"/>
            </p:cNvSpPr>
            <p:nvPr/>
          </p:nvSpPr>
          <p:spPr bwMode="auto">
            <a:xfrm>
              <a:off x="8198" y="677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32</a:t>
              </a:r>
            </a:p>
          </p:txBody>
        </p:sp>
        <p:sp>
          <p:nvSpPr>
            <p:cNvPr id="22545" name="文本框 15"/>
            <p:cNvSpPr txBox="1">
              <a:spLocks noChangeArrowheads="1"/>
            </p:cNvSpPr>
            <p:nvPr/>
          </p:nvSpPr>
          <p:spPr bwMode="auto">
            <a:xfrm>
              <a:off x="10353" y="6197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47</a:t>
              </a:r>
            </a:p>
          </p:txBody>
        </p:sp>
        <p:sp>
          <p:nvSpPr>
            <p:cNvPr id="22546" name="文本框 16"/>
            <p:cNvSpPr txBox="1">
              <a:spLocks noChangeArrowheads="1"/>
            </p:cNvSpPr>
            <p:nvPr/>
          </p:nvSpPr>
          <p:spPr bwMode="auto">
            <a:xfrm>
              <a:off x="11957" y="40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68</a:t>
              </a:r>
            </a:p>
          </p:txBody>
        </p:sp>
        <p:sp>
          <p:nvSpPr>
            <p:cNvPr id="22547" name="文本框 17"/>
            <p:cNvSpPr txBox="1">
              <a:spLocks noChangeArrowheads="1"/>
            </p:cNvSpPr>
            <p:nvPr/>
          </p:nvSpPr>
          <p:spPr bwMode="auto">
            <a:xfrm>
              <a:off x="14766" y="440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904275" y="1531146"/>
            <a:ext cx="95107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）四年级喜欢看科普读物的人数是多少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67874" y="2247529"/>
            <a:ext cx="5484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四年级喜欢看科普读物的人数是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人。</a:t>
            </a:r>
          </a:p>
        </p:txBody>
      </p: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882049" y="2889566"/>
            <a:ext cx="10636851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）李阳所在年级喜欢看科普读物的人数 排第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位，李阳是哪个年级的？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7874" y="3706167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李阳是五年级的。</a:t>
            </a:r>
          </a:p>
        </p:txBody>
      </p:sp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882049" y="4329388"/>
            <a:ext cx="87312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90112" y="5065903"/>
            <a:ext cx="4400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1111251" y="1458913"/>
            <a:ext cx="99615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下面是我国农村居民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2005~2011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年年人均纯收入情况统计图。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926" y="2139950"/>
            <a:ext cx="104632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2"/>
          <p:cNvSpPr txBox="1">
            <a:spLocks noChangeArrowheads="1"/>
          </p:cNvSpPr>
          <p:nvPr/>
        </p:nvSpPr>
        <p:spPr bwMode="auto">
          <a:xfrm>
            <a:off x="395288" y="1794762"/>
            <a:ext cx="114681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）我国农村居民年人均纯收入呈现什么变化趋势？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24610" y="2647799"/>
            <a:ext cx="1004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我国农村居民年人均纯收入呈现上升趋势。</a:t>
            </a:r>
          </a:p>
        </p:txBody>
      </p:sp>
      <p:sp>
        <p:nvSpPr>
          <p:cNvPr id="25603" name="Text Box 22"/>
          <p:cNvSpPr txBox="1">
            <a:spLocks noChangeArrowheads="1"/>
          </p:cNvSpPr>
          <p:nvPr/>
        </p:nvSpPr>
        <p:spPr bwMode="auto">
          <a:xfrm>
            <a:off x="395289" y="3271220"/>
            <a:ext cx="84089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2250" y="4198535"/>
            <a:ext cx="755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823914" y="1430083"/>
            <a:ext cx="10479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调查学校一至六年级学生近视的情况，完成右面的统计表，并在方格纸上绘制折线统计图。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66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431" y="2886039"/>
            <a:ext cx="5809139" cy="15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97881" y="4966252"/>
            <a:ext cx="799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512119" y="2094642"/>
            <a:ext cx="12042346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认识单式折线统计图，了解单式折线统计图的特点。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能根据单式折线统计图回答简单的问题，从统计图中发现问题并解决问题。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8" y="1917107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2751311"/>
            <a:ext cx="10967308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折线统计图的意义：用一个单位长度表示一定的数量，根据数据的大小描出各点，然后把各点顺次连接起来，所得的统计图叫做折线统计图。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折线统计图的特点：既可以反映数量的多少，又可以反映数量的增减变化情况。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6"/>
          <p:cNvGrpSpPr/>
          <p:nvPr/>
        </p:nvGrpSpPr>
        <p:grpSpPr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660400" y="1718687"/>
            <a:ext cx="1085850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下面是小兰家 2 月到 6 月用水量统计表，先根据统计表绘制条形统计图，再回答问题。</a:t>
            </a: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61" y="3515005"/>
            <a:ext cx="3686371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132" y="2947622"/>
            <a:ext cx="58626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499419" y="3804872"/>
            <a:ext cx="430213" cy="1335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66069" y="3284173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sp>
        <p:nvSpPr>
          <p:cNvPr id="10" name="矩形 9"/>
          <p:cNvSpPr/>
          <p:nvPr/>
        </p:nvSpPr>
        <p:spPr>
          <a:xfrm>
            <a:off x="7343969" y="3987436"/>
            <a:ext cx="430213" cy="1152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216969" y="342704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13" name="矩形 12"/>
          <p:cNvSpPr/>
          <p:nvPr/>
        </p:nvSpPr>
        <p:spPr>
          <a:xfrm>
            <a:off x="8185344" y="3901710"/>
            <a:ext cx="430213" cy="1238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051994" y="3355610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sp>
        <p:nvSpPr>
          <p:cNvPr id="16" name="矩形 15"/>
          <p:cNvSpPr/>
          <p:nvPr/>
        </p:nvSpPr>
        <p:spPr>
          <a:xfrm>
            <a:off x="9029894" y="3985848"/>
            <a:ext cx="430213" cy="1154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896544" y="342704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20" name="矩形 19"/>
          <p:cNvSpPr/>
          <p:nvPr/>
        </p:nvSpPr>
        <p:spPr>
          <a:xfrm>
            <a:off x="9877619" y="3576272"/>
            <a:ext cx="430213" cy="15636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734744" y="302699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/>
      <p:bldP spid="13" grpId="0" animBg="1"/>
      <p:bldP spid="15" grpId="0"/>
      <p:bldP spid="16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3"/>
          <p:cNvSpPr txBox="1">
            <a:spLocks noChangeArrowheads="1"/>
          </p:cNvSpPr>
          <p:nvPr/>
        </p:nvSpPr>
        <p:spPr bwMode="auto">
          <a:xfrm>
            <a:off x="2730587" y="4679603"/>
            <a:ext cx="976312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（1）（        ）月用水量最多，是（        ）吨。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（2）2~6 月共用水（          ）吨。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78482" y="4825996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86531" y="4826099"/>
            <a:ext cx="893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29583" y="5369087"/>
            <a:ext cx="94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77</a:t>
            </a:r>
          </a:p>
        </p:txBody>
      </p:sp>
      <p:pic>
        <p:nvPicPr>
          <p:cNvPr id="8197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339" y="1401373"/>
            <a:ext cx="58626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11626" y="2258623"/>
            <a:ext cx="430213" cy="1335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78276" y="1737924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sp>
        <p:nvSpPr>
          <p:cNvPr id="10" name="矩形 9"/>
          <p:cNvSpPr/>
          <p:nvPr/>
        </p:nvSpPr>
        <p:spPr>
          <a:xfrm>
            <a:off x="4956176" y="2441187"/>
            <a:ext cx="430213" cy="1152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29176" y="188079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13" name="矩形 12"/>
          <p:cNvSpPr/>
          <p:nvPr/>
        </p:nvSpPr>
        <p:spPr>
          <a:xfrm>
            <a:off x="5797551" y="2355461"/>
            <a:ext cx="430213" cy="1238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64201" y="1809361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sp>
        <p:nvSpPr>
          <p:cNvPr id="16" name="矩形 15"/>
          <p:cNvSpPr/>
          <p:nvPr/>
        </p:nvSpPr>
        <p:spPr>
          <a:xfrm>
            <a:off x="6642101" y="2439599"/>
            <a:ext cx="430213" cy="1154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508751" y="188079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20" name="矩形 19"/>
          <p:cNvSpPr/>
          <p:nvPr/>
        </p:nvSpPr>
        <p:spPr>
          <a:xfrm>
            <a:off x="7489826" y="2030023"/>
            <a:ext cx="430213" cy="15636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346951" y="148074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2" grpId="0" animBg="1"/>
      <p:bldP spid="3" grpId="0"/>
      <p:bldP spid="10" grpId="0" animBg="1"/>
      <p:bldP spid="12" grpId="0"/>
      <p:bldP spid="13" grpId="0" animBg="1"/>
      <p:bldP spid="15" grpId="0"/>
      <p:bldP spid="16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026" y="1297715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5"/>
          <p:cNvSpPr txBox="1">
            <a:spLocks noChangeArrowheads="1"/>
          </p:cNvSpPr>
          <p:nvPr/>
        </p:nvSpPr>
        <p:spPr bwMode="auto">
          <a:xfrm>
            <a:off x="1168400" y="1270729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243" name="文本框 7"/>
          <p:cNvSpPr txBox="1">
            <a:spLocks noChangeArrowheads="1"/>
          </p:cNvSpPr>
          <p:nvPr/>
        </p:nvSpPr>
        <p:spPr bwMode="auto">
          <a:xfrm>
            <a:off x="3287713" y="1297716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折线统计图的特点</a:t>
            </a:r>
          </a:p>
        </p:txBody>
      </p:sp>
      <p:grpSp>
        <p:nvGrpSpPr>
          <p:cNvPr id="8198" name="组合 1"/>
          <p:cNvGrpSpPr/>
          <p:nvPr/>
        </p:nvGrpSpPr>
        <p:grpSpPr>
          <a:xfrm>
            <a:off x="1085850" y="1862139"/>
            <a:ext cx="985838" cy="871537"/>
            <a:chOff x="631889" y="1065590"/>
            <a:chExt cx="863600" cy="658812"/>
          </a:xfrm>
        </p:grpSpPr>
        <p:pic>
          <p:nvPicPr>
            <p:cNvPr id="10245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7171" name="文本框 1"/>
          <p:cNvSpPr txBox="1">
            <a:spLocks noChangeArrowheads="1"/>
          </p:cNvSpPr>
          <p:nvPr/>
        </p:nvSpPr>
        <p:spPr bwMode="auto">
          <a:xfrm>
            <a:off x="2189163" y="2003286"/>
            <a:ext cx="90281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中国青少年机器人大赛参赛队伍统计表</a:t>
            </a:r>
          </a:p>
        </p:txBody>
      </p:sp>
      <p:graphicFrame>
        <p:nvGraphicFramePr>
          <p:cNvPr id="9" name="Group 79"/>
          <p:cNvGraphicFramePr>
            <a:graphicFrameLocks noGrp="1"/>
          </p:cNvGraphicFramePr>
          <p:nvPr/>
        </p:nvGraphicFramePr>
        <p:xfrm>
          <a:off x="1166813" y="3004568"/>
          <a:ext cx="10194924" cy="2814638"/>
        </p:xfrm>
        <a:graphic>
          <a:graphicData uri="http://schemas.openxmlformats.org/drawingml/2006/table">
            <a:tbl>
              <a:tblPr/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07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时间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年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2006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2007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2008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2010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2011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2012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参赛队伍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支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426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394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468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454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489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499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519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190" y="2102822"/>
            <a:ext cx="6156497" cy="41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993775" y="1382300"/>
            <a:ext cx="102044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为了更好地进行分析，我们还可以将这些数据怎样做？</a:t>
            </a:r>
          </a:p>
        </p:txBody>
      </p:sp>
      <p:sp>
        <p:nvSpPr>
          <p:cNvPr id="54" name="TextBox 16"/>
          <p:cNvSpPr txBox="1"/>
          <p:nvPr/>
        </p:nvSpPr>
        <p:spPr>
          <a:xfrm>
            <a:off x="8002974" y="2881193"/>
            <a:ext cx="2733675" cy="1502014"/>
          </a:xfrm>
          <a:prstGeom prst="rect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条形统计图能反映出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数量的多少，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谁多谁少一目了然。</a:t>
            </a:r>
            <a:endParaRPr lang="en-US" altLang="zh-CN" sz="2400" b="1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260" y="1440808"/>
            <a:ext cx="7681912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椭圆 50"/>
          <p:cNvSpPr/>
          <p:nvPr/>
        </p:nvSpPr>
        <p:spPr>
          <a:xfrm>
            <a:off x="2648722" y="494918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485336" y="5820719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323536" y="377443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156972" y="415543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6" name="直接连接符 5"/>
          <p:cNvCxnSpPr>
            <a:endCxn id="52" idx="1"/>
          </p:cNvCxnSpPr>
          <p:nvPr/>
        </p:nvCxnSpPr>
        <p:spPr>
          <a:xfrm>
            <a:off x="2683647" y="4979344"/>
            <a:ext cx="812800" cy="852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52" idx="1"/>
          </p:cNvCxnSpPr>
          <p:nvPr/>
        </p:nvCxnSpPr>
        <p:spPr>
          <a:xfrm flipV="1">
            <a:off x="3556772" y="3785545"/>
            <a:ext cx="820738" cy="20605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78" idx="2"/>
          </p:cNvCxnSpPr>
          <p:nvPr/>
        </p:nvCxnSpPr>
        <p:spPr>
          <a:xfrm>
            <a:off x="4394972" y="3820470"/>
            <a:ext cx="762000" cy="3714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17" idx="3"/>
            <a:endCxn id="78" idx="2"/>
          </p:cNvCxnSpPr>
          <p:nvPr/>
        </p:nvCxnSpPr>
        <p:spPr>
          <a:xfrm flipH="1">
            <a:off x="5228410" y="3237858"/>
            <a:ext cx="792162" cy="954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6"/>
          <p:cNvSpPr txBox="1">
            <a:spLocks noChangeArrowheads="1"/>
          </p:cNvSpPr>
          <p:nvPr/>
        </p:nvSpPr>
        <p:spPr bwMode="auto">
          <a:xfrm>
            <a:off x="3178948" y="5623870"/>
            <a:ext cx="900113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394</a:t>
            </a:r>
          </a:p>
        </p:txBody>
      </p:sp>
      <p:sp>
        <p:nvSpPr>
          <p:cNvPr id="115" name="TextBox 16"/>
          <p:cNvSpPr txBox="1">
            <a:spLocks noChangeArrowheads="1"/>
          </p:cNvSpPr>
          <p:nvPr/>
        </p:nvSpPr>
        <p:spPr bwMode="auto">
          <a:xfrm>
            <a:off x="3979047" y="3126733"/>
            <a:ext cx="1106488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468</a:t>
            </a:r>
          </a:p>
        </p:txBody>
      </p:sp>
      <p:sp>
        <p:nvSpPr>
          <p:cNvPr id="116" name="TextBox 16"/>
          <p:cNvSpPr txBox="1">
            <a:spLocks noChangeArrowheads="1"/>
          </p:cNvSpPr>
          <p:nvPr/>
        </p:nvSpPr>
        <p:spPr bwMode="auto">
          <a:xfrm>
            <a:off x="4822010" y="4031608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454</a:t>
            </a:r>
          </a:p>
        </p:txBody>
      </p:sp>
      <p:sp>
        <p:nvSpPr>
          <p:cNvPr id="117" name="椭圆 116"/>
          <p:cNvSpPr/>
          <p:nvPr/>
        </p:nvSpPr>
        <p:spPr>
          <a:xfrm>
            <a:off x="6009461" y="317594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8" name="TextBox 16"/>
          <p:cNvSpPr txBox="1">
            <a:spLocks noChangeArrowheads="1"/>
          </p:cNvSpPr>
          <p:nvPr/>
        </p:nvSpPr>
        <p:spPr bwMode="auto">
          <a:xfrm>
            <a:off x="5628460" y="2528245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489</a:t>
            </a:r>
          </a:p>
        </p:txBody>
      </p:sp>
      <p:sp>
        <p:nvSpPr>
          <p:cNvPr id="119" name="椭圆 118"/>
          <p:cNvSpPr/>
          <p:nvPr/>
        </p:nvSpPr>
        <p:spPr>
          <a:xfrm>
            <a:off x="6846072" y="2902895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0" name="TextBox 16"/>
          <p:cNvSpPr txBox="1">
            <a:spLocks noChangeArrowheads="1"/>
          </p:cNvSpPr>
          <p:nvPr/>
        </p:nvSpPr>
        <p:spPr bwMode="auto">
          <a:xfrm>
            <a:off x="6511110" y="2756845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499</a:t>
            </a:r>
          </a:p>
        </p:txBody>
      </p:sp>
      <p:sp>
        <p:nvSpPr>
          <p:cNvPr id="121" name="椭圆 120"/>
          <p:cNvSpPr/>
          <p:nvPr/>
        </p:nvSpPr>
        <p:spPr>
          <a:xfrm>
            <a:off x="7684272" y="2353619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2" name="TextBox 16"/>
          <p:cNvSpPr txBox="1">
            <a:spLocks noChangeArrowheads="1"/>
          </p:cNvSpPr>
          <p:nvPr/>
        </p:nvSpPr>
        <p:spPr bwMode="auto">
          <a:xfrm>
            <a:off x="7500124" y="2353619"/>
            <a:ext cx="739775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519</a:t>
            </a:r>
          </a:p>
        </p:txBody>
      </p:sp>
      <p:cxnSp>
        <p:nvCxnSpPr>
          <p:cNvPr id="123" name="直接连接符 122"/>
          <p:cNvCxnSpPr>
            <a:stCxn id="119" idx="2"/>
            <a:endCxn id="78" idx="2"/>
          </p:cNvCxnSpPr>
          <p:nvPr/>
        </p:nvCxnSpPr>
        <p:spPr>
          <a:xfrm flipH="1">
            <a:off x="6072960" y="2939407"/>
            <a:ext cx="773112" cy="260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1" idx="3"/>
            <a:endCxn id="78" idx="2"/>
          </p:cNvCxnSpPr>
          <p:nvPr/>
        </p:nvCxnSpPr>
        <p:spPr>
          <a:xfrm flipH="1">
            <a:off x="6915923" y="2413945"/>
            <a:ext cx="777875" cy="525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6"/>
          <p:cNvSpPr txBox="1">
            <a:spLocks noChangeArrowheads="1"/>
          </p:cNvSpPr>
          <p:nvPr/>
        </p:nvSpPr>
        <p:spPr bwMode="auto">
          <a:xfrm>
            <a:off x="2343923" y="4482458"/>
            <a:ext cx="1046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426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8239899" y="2939407"/>
            <a:ext cx="3604260" cy="1663065"/>
            <a:chOff x="-165377" y="1586787"/>
            <a:chExt cx="3571890" cy="17022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4" name="云形标注 5"/>
            <p:cNvSpPr>
              <a:spLocks noChangeArrowheads="1"/>
            </p:cNvSpPr>
            <p:nvPr/>
          </p:nvSpPr>
          <p:spPr bwMode="auto">
            <a:xfrm>
              <a:off x="-165377" y="1586787"/>
              <a:ext cx="3571890" cy="1702266"/>
            </a:xfrm>
            <a:prstGeom prst="cloud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5" name="矩形 4"/>
            <p:cNvSpPr>
              <a:spLocks noChangeArrowheads="1"/>
            </p:cNvSpPr>
            <p:nvPr/>
          </p:nvSpPr>
          <p:spPr bwMode="auto">
            <a:xfrm>
              <a:off x="256114" y="1981141"/>
              <a:ext cx="3056496" cy="8505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这种统计图叫</a:t>
              </a: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折线</a:t>
              </a:r>
              <a:r>
                <a:rPr lang="zh-CN" altLang="en-US" sz="2400" b="1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统计图</a:t>
              </a: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78" grpId="0" animBg="1"/>
      <p:bldP spid="117" grpId="0" animBg="1"/>
      <p:bldP spid="119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1039512" y="1975537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（1）你发现折线统计图有什么特点？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36411" y="2914949"/>
            <a:ext cx="9882489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不但能看出数量的多少，而且还可以清楚地看出数量的增减变化情况。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>
            <a:spLocks noChangeArrowheads="1"/>
          </p:cNvSpPr>
          <p:nvPr/>
        </p:nvSpPr>
        <p:spPr bwMode="auto">
          <a:xfrm>
            <a:off x="660400" y="1991025"/>
            <a:ext cx="1047273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）中国青少年机器人大赛参赛队伍的数量有什么变化？你有什么感想？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2950375"/>
            <a:ext cx="1172107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从这个统计图中，不难看出参加中国青少年机器人大赛参赛队伍的数量越来越多。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可以感受到，青少年探索科学奥秘的人数越来越多，人们的科学意识越来越强。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宽屏</PresentationFormat>
  <Paragraphs>126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OPPOSans H</vt:lpstr>
      <vt:lpstr>OPPOSans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