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573" r:id="rId2"/>
    <p:sldId id="574" r:id="rId3"/>
    <p:sldId id="575" r:id="rId4"/>
    <p:sldId id="576" r:id="rId5"/>
    <p:sldId id="403" r:id="rId6"/>
    <p:sldId id="773" r:id="rId7"/>
    <p:sldId id="782" r:id="rId8"/>
    <p:sldId id="783" r:id="rId9"/>
    <p:sldId id="784" r:id="rId10"/>
    <p:sldId id="781" r:id="rId11"/>
    <p:sldId id="747" r:id="rId12"/>
    <p:sldId id="785" r:id="rId13"/>
    <p:sldId id="786" r:id="rId14"/>
    <p:sldId id="787" r:id="rId15"/>
    <p:sldId id="435" r:id="rId16"/>
    <p:sldId id="436" r:id="rId17"/>
    <p:sldId id="293" r:id="rId18"/>
    <p:sldId id="796" r:id="rId19"/>
    <p:sldId id="797" r:id="rId20"/>
    <p:sldId id="798" r:id="rId21"/>
    <p:sldId id="799" r:id="rId22"/>
    <p:sldId id="800" r:id="rId23"/>
    <p:sldId id="801" r:id="rId24"/>
    <p:sldId id="754" r:id="rId25"/>
    <p:sldId id="287" r:id="rId26"/>
    <p:sldId id="29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>
      <p:cViewPr>
        <p:scale>
          <a:sx n="50" d="100"/>
          <a:sy n="50" d="100"/>
        </p:scale>
        <p:origin x="2424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D01A59F-344B-4EDA-9A61-F8A420EA7FC7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EAED8F9-0D44-464F-BCD0-396E583E2AC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D6A8B8C-5876-4415-82FE-8BEF281EAC07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12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E1D5404-D52F-4E45-9477-091D0880FFA6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13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D528704-8C35-4FF4-BD23-F99D6CD41088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14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知识梳理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回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考点回顾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9"/>
          <p:cNvSpPr/>
          <p:nvPr userDrawn="1"/>
        </p:nvSpPr>
        <p:spPr>
          <a:xfrm rot="10800000">
            <a:off x="428265" y="547364"/>
            <a:ext cx="3041981" cy="573934"/>
          </a:xfrm>
          <a:prstGeom prst="parallelogram">
            <a:avLst>
              <a:gd name="adj" fmla="val 512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9" name="平行四边形 8"/>
          <p:cNvSpPr/>
          <p:nvPr userDrawn="1"/>
        </p:nvSpPr>
        <p:spPr>
          <a:xfrm rot="10800000">
            <a:off x="254644" y="547364"/>
            <a:ext cx="3041981" cy="573934"/>
          </a:xfrm>
          <a:prstGeom prst="parallelogram">
            <a:avLst>
              <a:gd name="adj" fmla="val 51218"/>
            </a:avLst>
          </a:prstGeom>
          <a:solidFill>
            <a:srgbClr val="FF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" name="平行四边形 7"/>
          <p:cNvSpPr/>
          <p:nvPr/>
        </p:nvSpPr>
        <p:spPr>
          <a:xfrm rot="10800000">
            <a:off x="81023" y="556366"/>
            <a:ext cx="3041981" cy="573934"/>
          </a:xfrm>
          <a:prstGeom prst="parallelogram">
            <a:avLst>
              <a:gd name="adj" fmla="val 51218"/>
            </a:avLst>
          </a:prstGeom>
          <a:solidFill>
            <a:srgbClr val="3E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0"/>
          <a:stretch>
            <a:fillRect/>
          </a:stretch>
        </p:blipFill>
        <p:spPr>
          <a:xfrm>
            <a:off x="0" y="825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0" y="2228406"/>
            <a:ext cx="12192000" cy="27658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7560" y="1916587"/>
            <a:ext cx="4336880" cy="461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6344" y="4692585"/>
            <a:ext cx="3239312" cy="917079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授课人：</a:t>
            </a:r>
            <a:r>
              <a:rPr lang="en-US" altLang="zh-CN" sz="24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xippt</a:t>
            </a:r>
            <a:endParaRPr lang="zh-CN" altLang="en-US" sz="24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微软雅黑" panose="020B0503020204020204" pitchFamily="34" charset="-122"/>
              <a:sym typeface="OPPOSans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38381" y="3723287"/>
            <a:ext cx="588743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A BIT COMPLICATED TO FIND THE LEMON PROBLEM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微软雅黑" panose="020B0503020204020204" pitchFamily="34" charset="-122"/>
              <a:sym typeface="OPPOSans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13230" y="2811780"/>
            <a:ext cx="92106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zh-CN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8   </a:t>
            </a:r>
            <a:r>
              <a:rPr lang="zh-CN" altLang="en-US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稍复杂的找次品问题</a:t>
            </a:r>
          </a:p>
        </p:txBody>
      </p:sp>
      <p:sp>
        <p:nvSpPr>
          <p:cNvPr id="16" name="矩形 15"/>
          <p:cNvSpPr/>
          <p:nvPr/>
        </p:nvSpPr>
        <p:spPr>
          <a:xfrm>
            <a:off x="-3468843" y="0"/>
            <a:ext cx="268031" cy="2338086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-9754683" y="4536677"/>
            <a:ext cx="268031" cy="2338086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-3919030" y="6155551"/>
            <a:ext cx="514575" cy="516009"/>
            <a:chOff x="6174868" y="5872823"/>
            <a:chExt cx="831604" cy="833921"/>
          </a:xfrm>
        </p:grpSpPr>
        <p:sp>
          <p:nvSpPr>
            <p:cNvPr id="18" name="直角三角形 17"/>
            <p:cNvSpPr/>
            <p:nvPr/>
          </p:nvSpPr>
          <p:spPr>
            <a:xfrm flipH="1">
              <a:off x="6347394" y="6047666"/>
              <a:ext cx="659078" cy="659078"/>
            </a:xfrm>
            <a:prstGeom prst="rtTriangle">
              <a:avLst/>
            </a:prstGeom>
            <a:gradFill>
              <a:gsLst>
                <a:gs pos="0">
                  <a:schemeClr val="bg1"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6174868" y="5872823"/>
              <a:ext cx="659078" cy="659078"/>
            </a:xfrm>
            <a:prstGeom prst="rtTriangle">
              <a:avLst/>
            </a:prstGeom>
            <a:gradFill>
              <a:gsLst>
                <a:gs pos="0">
                  <a:schemeClr val="bg1"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 flipH="1">
            <a:off x="-4956105" y="5705720"/>
            <a:ext cx="1755293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-4148797" y="5878714"/>
            <a:ext cx="947986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7" name="Group 43"/>
          <p:cNvGraphicFramePr>
            <a:graphicFrameLocks noGrp="1"/>
          </p:cNvGraphicFramePr>
          <p:nvPr/>
        </p:nvGraphicFramePr>
        <p:xfrm>
          <a:off x="1789174" y="2011137"/>
          <a:ext cx="8201025" cy="3242125"/>
        </p:xfrm>
        <a:graphic>
          <a:graphicData uri="http://schemas.openxmlformats.org/drawingml/2006/table">
            <a:tbl>
              <a:tblPr/>
              <a:tblGrid>
                <a:gridCol w="27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8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每次每边放的个数</a:t>
                      </a: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分成的份数</a:t>
                      </a: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要称的次数</a:t>
                      </a: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4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81" marB="469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72196" y="3441850"/>
            <a:ext cx="73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650296" y="3441850"/>
            <a:ext cx="73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412546" y="3441850"/>
            <a:ext cx="73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072196" y="4089550"/>
            <a:ext cx="73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650296" y="4089550"/>
            <a:ext cx="73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412546" y="4089550"/>
            <a:ext cx="73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069021" y="4738837"/>
            <a:ext cx="735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647121" y="4738837"/>
            <a:ext cx="735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409371" y="4738837"/>
            <a:ext cx="735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1239174" y="5626919"/>
            <a:ext cx="5633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 表中哪种方法需要称的次数最少？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6"/>
          <p:cNvSpPr txBox="1">
            <a:spLocks noChangeArrowheads="1"/>
          </p:cNvSpPr>
          <p:nvPr/>
        </p:nvSpPr>
        <p:spPr bwMode="auto">
          <a:xfrm>
            <a:off x="754062" y="1235401"/>
            <a:ext cx="10566379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）如果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个零件中有 1 个是次品（次品重一些），至少称几次能保证找出次品？是怎么称的？</a:t>
            </a: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1081088" y="3560763"/>
            <a:ext cx="1297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个零件</a:t>
            </a: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623888" y="4206876"/>
            <a:ext cx="198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3328988" y="3876675"/>
            <a:ext cx="654050" cy="0"/>
          </a:xfrm>
          <a:prstGeom prst="line">
            <a:avLst/>
          </a:prstGeom>
          <a:noFill/>
          <a:ln w="117475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4205505" y="3537376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天平两边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各放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6019800" y="3089275"/>
            <a:ext cx="895350" cy="8636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6032500" y="4025901"/>
            <a:ext cx="749300" cy="9001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6913563" y="280193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6990497" y="453866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</a:t>
            </a: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7999413" y="2524125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称重的一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边的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7822249" y="3509977"/>
            <a:ext cx="179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10520223" y="296733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两次</a:t>
            </a: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7999413" y="4454525"/>
            <a:ext cx="2203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称剩下的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7999413" y="5168240"/>
            <a:ext cx="179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10520223" y="489773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6" grpId="0"/>
      <p:bldP spid="3" grpId="0"/>
      <p:bldP spid="5" grpId="0"/>
      <p:bldP spid="44" grpId="0"/>
      <p:bldP spid="4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6"/>
          <p:cNvSpPr txBox="1">
            <a:spLocks noChangeArrowheads="1"/>
          </p:cNvSpPr>
          <p:nvPr/>
        </p:nvSpPr>
        <p:spPr bwMode="auto">
          <a:xfrm>
            <a:off x="566839" y="1383425"/>
            <a:ext cx="1003617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）你能发现什么？用你发现的方法找出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个、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个零件中有 1 个次品（次品重一些），看看是不是保证找出次品的次数也是最少的。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41400" y="3114676"/>
            <a:ext cx="9869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发现：尽量平均分成 3 份，能保证称的次数最少。</a:t>
            </a:r>
          </a:p>
        </p:txBody>
      </p:sp>
      <p:grpSp>
        <p:nvGrpSpPr>
          <p:cNvPr id="19525" name="Group 69"/>
          <p:cNvGrpSpPr/>
          <p:nvPr/>
        </p:nvGrpSpPr>
        <p:grpSpPr>
          <a:xfrm>
            <a:off x="3170646" y="3983584"/>
            <a:ext cx="6448276" cy="2363160"/>
            <a:chOff x="903" y="182"/>
            <a:chExt cx="3082" cy="1060"/>
          </a:xfrm>
        </p:grpSpPr>
        <p:sp>
          <p:nvSpPr>
            <p:cNvPr id="18436" name="AutoShape 27"/>
            <p:cNvSpPr>
              <a:spLocks noChangeArrowheads="1"/>
            </p:cNvSpPr>
            <p:nvPr/>
          </p:nvSpPr>
          <p:spPr bwMode="auto">
            <a:xfrm>
              <a:off x="903" y="272"/>
              <a:ext cx="1933" cy="288"/>
            </a:xfrm>
            <a:prstGeom prst="wedgeRoundRectCallout">
              <a:avLst>
                <a:gd name="adj1" fmla="val 57139"/>
                <a:gd name="adj2" fmla="val -1805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用自己发现的方法找一找吧。</a:t>
              </a:r>
            </a:p>
          </p:txBody>
        </p:sp>
        <p:pic>
          <p:nvPicPr>
            <p:cNvPr id="18437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4" y="182"/>
              <a:ext cx="911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4"/>
          <p:cNvSpPr>
            <a:spLocks noChangeArrowheads="1"/>
          </p:cNvSpPr>
          <p:nvPr/>
        </p:nvSpPr>
        <p:spPr bwMode="auto">
          <a:xfrm>
            <a:off x="1266949" y="1871366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个零件</a:t>
            </a: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947861" y="2542878"/>
            <a:ext cx="198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3113088" y="2298700"/>
            <a:ext cx="654050" cy="0"/>
          </a:xfrm>
          <a:prstGeom prst="line">
            <a:avLst/>
          </a:prstGeom>
          <a:noFill/>
          <a:ln w="117475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3895867" y="2014231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天平两边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各放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5803900" y="1511301"/>
            <a:ext cx="895350" cy="8620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5818188" y="2446338"/>
            <a:ext cx="749300" cy="9017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6699251" y="1222376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6519863" y="2959101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</a:t>
            </a: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8270875" y="946151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称重的一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边的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7927975" y="1976439"/>
            <a:ext cx="179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10490200" y="1409701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两次</a:t>
            </a: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7745414" y="2973389"/>
            <a:ext cx="3773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称剩下的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7785100" y="3544888"/>
            <a:ext cx="1854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9131300" y="4249739"/>
            <a:ext cx="0" cy="612775"/>
          </a:xfrm>
          <a:prstGeom prst="line">
            <a:avLst/>
          </a:prstGeom>
          <a:noFill/>
          <a:ln w="117475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8303078" y="5001903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天平两边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各放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 flipV="1">
            <a:off x="7367588" y="4711701"/>
            <a:ext cx="792162" cy="5318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7367588" y="5646738"/>
            <a:ext cx="773112" cy="4556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002338" y="4427539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800726" y="5746751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3105150" y="4222751"/>
            <a:ext cx="298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称剩下的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3359151" y="4795839"/>
            <a:ext cx="1358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1930401" y="442753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三次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38525" y="5764214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找到次品</a:t>
            </a:r>
          </a:p>
        </p:txBody>
      </p:sp>
      <p:sp>
        <p:nvSpPr>
          <p:cNvPr id="23" name="Rectangle 44"/>
          <p:cNvSpPr>
            <a:spLocks noChangeArrowheads="1"/>
          </p:cNvSpPr>
          <p:nvPr/>
        </p:nvSpPr>
        <p:spPr bwMode="auto">
          <a:xfrm>
            <a:off x="1858964" y="571976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4" grpId="0"/>
      <p:bldP spid="45" grpId="0"/>
      <p:bldP spid="7" grpId="0"/>
      <p:bldP spid="8" grpId="0"/>
      <p:bldP spid="9" grpId="0"/>
      <p:bldP spid="10" grpId="0"/>
      <p:bldP spid="11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4"/>
          <p:cNvSpPr>
            <a:spLocks noChangeArrowheads="1"/>
          </p:cNvSpPr>
          <p:nvPr/>
        </p:nvSpPr>
        <p:spPr bwMode="auto">
          <a:xfrm>
            <a:off x="727076" y="1955801"/>
            <a:ext cx="1358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个零件</a:t>
            </a: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407988" y="2627313"/>
            <a:ext cx="198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2332158" y="2373314"/>
            <a:ext cx="654050" cy="0"/>
          </a:xfrm>
          <a:prstGeom prst="line">
            <a:avLst/>
          </a:prstGeom>
          <a:noFill/>
          <a:ln w="117475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3207029" y="1976439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天平两边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各放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4685695" y="1511301"/>
            <a:ext cx="895350" cy="8620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4699983" y="2446338"/>
            <a:ext cx="749300" cy="9017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5581045" y="122237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5401658" y="2959101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6781573" y="1245693"/>
            <a:ext cx="2462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称剩下的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6781573" y="2111452"/>
            <a:ext cx="179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9754841" y="174560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两次</a:t>
            </a: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6781573" y="2967335"/>
            <a:ext cx="3773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称重的一边的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6781573" y="4294136"/>
            <a:ext cx="1854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9220132" y="4524968"/>
            <a:ext cx="0" cy="612775"/>
          </a:xfrm>
          <a:prstGeom prst="line">
            <a:avLst/>
          </a:prstGeom>
          <a:noFill/>
          <a:ln w="117475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7051205" y="5288832"/>
            <a:ext cx="2730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天平两边各放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 flipV="1">
            <a:off x="6065595" y="4415969"/>
            <a:ext cx="792162" cy="5318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6065595" y="5351006"/>
            <a:ext cx="773112" cy="4556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884133" y="425003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682521" y="5569248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2251195" y="4108788"/>
            <a:ext cx="298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称剩下的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2505196" y="4681876"/>
            <a:ext cx="1358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1256342" y="4222751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三次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2344864" y="551497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找到次品</a:t>
            </a:r>
          </a:p>
        </p:txBody>
      </p:sp>
      <p:sp>
        <p:nvSpPr>
          <p:cNvPr id="23" name="Rectangle 44"/>
          <p:cNvSpPr>
            <a:spLocks noChangeArrowheads="1"/>
          </p:cNvSpPr>
          <p:nvPr/>
        </p:nvSpPr>
        <p:spPr bwMode="auto">
          <a:xfrm>
            <a:off x="1256342" y="551497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4" grpId="0"/>
      <p:bldP spid="45" grpId="0"/>
      <p:bldP spid="7" grpId="0"/>
      <p:bldP spid="8" grpId="0"/>
      <p:bldP spid="9" grpId="0"/>
      <p:bldP spid="10" grpId="0"/>
      <p:bldP spid="11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756878" y="1912074"/>
            <a:ext cx="10762022" cy="2951642"/>
          </a:xfrm>
          <a:prstGeom prst="rect">
            <a:avLst/>
          </a:prstGeom>
          <a:solidFill>
            <a:srgbClr val="3E4E9B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找次品的最优策略：</a:t>
            </a:r>
          </a:p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一是把待测的物品分成 3 份；二是要分得尽量平均。能够平均分的就平均分成 3 份，不能平均分的，也应该使多的一份与少的一份只相差 1。这样可以保证找出次品的次数最少。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36"/>
          <p:cNvSpPr txBox="1">
            <a:spLocks noChangeArrowheads="1"/>
          </p:cNvSpPr>
          <p:nvPr/>
        </p:nvSpPr>
        <p:spPr bwMode="auto">
          <a:xfrm>
            <a:off x="1195388" y="1734767"/>
            <a:ext cx="94488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 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28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瓶水，其中 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27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瓶质量相同，另有 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瓶是盐水，比其他的水略重一些。至少称几次能保证找出这瓶盐水？</a:t>
            </a:r>
          </a:p>
        </p:txBody>
      </p:sp>
      <p:sp>
        <p:nvSpPr>
          <p:cNvPr id="24582" name="文本框 2"/>
          <p:cNvSpPr txBox="1">
            <a:spLocks noChangeArrowheads="1"/>
          </p:cNvSpPr>
          <p:nvPr/>
        </p:nvSpPr>
        <p:spPr bwMode="auto">
          <a:xfrm>
            <a:off x="1314271" y="4007735"/>
            <a:ext cx="7807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至少称 4 次能保证找出这瓶盐水。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2"/>
          <p:cNvSpPr txBox="1">
            <a:spLocks noChangeArrowheads="1"/>
          </p:cNvSpPr>
          <p:nvPr/>
        </p:nvSpPr>
        <p:spPr bwMode="auto">
          <a:xfrm>
            <a:off x="1346200" y="1310023"/>
            <a:ext cx="7539038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P113 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T2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7071" y="2107860"/>
            <a:ext cx="7797859" cy="41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2"/>
          <p:cNvSpPr txBox="1">
            <a:spLocks noChangeArrowheads="1"/>
          </p:cNvSpPr>
          <p:nvPr/>
        </p:nvSpPr>
        <p:spPr bwMode="auto">
          <a:xfrm>
            <a:off x="542765" y="1296752"/>
            <a:ext cx="96170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5225" indent="-1165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）如果用天平称，你打算怎样称？你能表示出称的过程吗？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1059519" y="3391203"/>
            <a:ext cx="1295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筐松果</a:t>
            </a: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695326" y="4037315"/>
            <a:ext cx="1978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993776" y="4610403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天平两边</a:t>
            </a:r>
          </a:p>
          <a:p>
            <a:r>
              <a:rPr lang="zh-CN" altLang="en-US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各放</a:t>
            </a:r>
            <a:r>
              <a:rPr lang="en-US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筐</a:t>
            </a: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2681210" y="3135614"/>
            <a:ext cx="895350" cy="8636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2693910" y="4072240"/>
            <a:ext cx="749300" cy="9001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655416" y="280095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655416" y="482501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</a:t>
            </a: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5111526" y="2283128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称轻的一</a:t>
            </a:r>
          </a:p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边的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4923975" y="3313415"/>
            <a:ext cx="179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4763412" y="4500865"/>
            <a:ext cx="2203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称剩下的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4794024" y="5286678"/>
            <a:ext cx="179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6889947" y="2545064"/>
            <a:ext cx="822326" cy="37753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6889947" y="3135615"/>
            <a:ext cx="701677" cy="346076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837159" y="2264078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7837159" y="324515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</a:t>
            </a: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8975645" y="2203752"/>
            <a:ext cx="2203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轻的就是</a:t>
            </a:r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8975645" y="3245153"/>
            <a:ext cx="2603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剩下的就是</a:t>
            </a: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V="1">
            <a:off x="7124700" y="4732341"/>
            <a:ext cx="701677" cy="38288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7077076" y="5329540"/>
            <a:ext cx="822325" cy="21907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7837159" y="4331003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837159" y="531207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</a:t>
            </a: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8975645" y="4270677"/>
            <a:ext cx="2203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轻的就是</a:t>
            </a: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8975645" y="5312078"/>
            <a:ext cx="2603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剩下的就是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6" grpId="0"/>
      <p:bldP spid="3" grpId="0"/>
      <p:bldP spid="5" grpId="0"/>
      <p:bldP spid="44" grpId="0"/>
      <p:bldP spid="45" grpId="0"/>
      <p:bldP spid="7" grpId="0"/>
      <p:bldP spid="8" grpId="0"/>
      <p:bldP spid="10" grpId="0"/>
      <p:bldP spid="11" grpId="0"/>
      <p:bldP spid="15" grpId="0"/>
      <p:bldP spid="16" grpId="0"/>
      <p:bldP spid="17" grpId="0"/>
      <p:bldP spid="18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2"/>
          <p:cNvSpPr txBox="1">
            <a:spLocks noChangeArrowheads="1"/>
          </p:cNvSpPr>
          <p:nvPr/>
        </p:nvSpPr>
        <p:spPr bwMode="auto">
          <a:xfrm>
            <a:off x="506414" y="1944438"/>
            <a:ext cx="937418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5225" indent="-1165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）用你的方法称几次可以保证找出来？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189" name="矩形 7188"/>
          <p:cNvSpPr>
            <a:spLocks noChangeArrowheads="1"/>
          </p:cNvSpPr>
          <p:nvPr/>
        </p:nvSpPr>
        <p:spPr bwMode="auto">
          <a:xfrm>
            <a:off x="1678329" y="2845424"/>
            <a:ext cx="9230591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次可以保证找出来。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答案不唯一，与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中过程相对应即可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660400" y="2142884"/>
            <a:ext cx="10312400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1.通过观察、猜测、试验、推理等活动找次品，体会解决问题策略的多样性及运用优化的方法解决问题的有效性。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2.能利用“找次品”的数学方法解决生活中的实际问题。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2"/>
          <p:cNvSpPr txBox="1">
            <a:spLocks noChangeArrowheads="1"/>
          </p:cNvSpPr>
          <p:nvPr/>
        </p:nvSpPr>
        <p:spPr bwMode="auto">
          <a:xfrm>
            <a:off x="508000" y="1730355"/>
            <a:ext cx="842645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5225" indent="-1165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）你能称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次就保证把它找出来吗？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2127250" y="2541002"/>
            <a:ext cx="280828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能。</a:t>
            </a:r>
          </a:p>
        </p:txBody>
      </p:sp>
      <p:sp>
        <p:nvSpPr>
          <p:cNvPr id="29699" name="Text Box 22"/>
          <p:cNvSpPr txBox="1">
            <a:spLocks noChangeArrowheads="1"/>
          </p:cNvSpPr>
          <p:nvPr/>
        </p:nvSpPr>
        <p:spPr bwMode="auto">
          <a:xfrm>
            <a:off x="508000" y="3429000"/>
            <a:ext cx="1032033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5225" indent="-1165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）如果天平两边各放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筐，称一次有可能称出来吗？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27250" y="4057260"/>
            <a:ext cx="280828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有可能。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48562" y="3741182"/>
            <a:ext cx="7716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至少称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次可以保证找出这盒饼干。</a:t>
            </a:r>
          </a:p>
        </p:txBody>
      </p:sp>
      <p:sp>
        <p:nvSpPr>
          <p:cNvPr id="30722" name="矩形 4"/>
          <p:cNvSpPr>
            <a:spLocks noChangeArrowheads="1"/>
          </p:cNvSpPr>
          <p:nvPr/>
        </p:nvSpPr>
        <p:spPr bwMode="auto">
          <a:xfrm>
            <a:off x="820034" y="1642505"/>
            <a:ext cx="103632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1655" indent="-5416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盒饼干，其中的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盒质量相同，另有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盒少了几块。如果能用天平称，至少称几次可以保证找出这盒饼干？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2"/>
          <p:cNvSpPr txBox="1">
            <a:spLocks noChangeArrowheads="1"/>
          </p:cNvSpPr>
          <p:nvPr/>
        </p:nvSpPr>
        <p:spPr bwMode="auto">
          <a:xfrm>
            <a:off x="660400" y="1300820"/>
            <a:ext cx="9752012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3.  1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箱糖果有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袋，其中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袋质量相同，另有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袋质量不足，轻一些。至少称几次能保证找出这袋糖果来？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52614" y="5500219"/>
            <a:ext cx="92408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至少称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次能保证找出这袋糖果来。</a:t>
            </a:r>
          </a:p>
        </p:txBody>
      </p:sp>
      <p:pic>
        <p:nvPicPr>
          <p:cNvPr id="31747" name="图片 1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1200" y="2498726"/>
            <a:ext cx="5689600" cy="233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52614" y="4831881"/>
            <a:ext cx="92408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请同学们把过程图补充完整。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2"/>
          <p:cNvSpPr txBox="1">
            <a:spLocks noChangeArrowheads="1"/>
          </p:cNvSpPr>
          <p:nvPr/>
        </p:nvSpPr>
        <p:spPr bwMode="auto">
          <a:xfrm>
            <a:off x="921002" y="1542683"/>
            <a:ext cx="9752012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袋白糖，其中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袋每袋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500 g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，另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袋不是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500g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，但不知道比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500g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重还是轻。你能用天平找出来吗？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16039" y="2946401"/>
            <a:ext cx="10434637" cy="2205028"/>
            <a:chOff x="1838" y="4640"/>
            <a:chExt cx="16431" cy="3472"/>
          </a:xfrm>
        </p:grpSpPr>
        <p:sp>
          <p:nvSpPr>
            <p:cNvPr id="3" name="矩形 2"/>
            <p:cNvSpPr/>
            <p:nvPr/>
          </p:nvSpPr>
          <p:spPr>
            <a:xfrm>
              <a:off x="1838" y="6697"/>
              <a:ext cx="650" cy="72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prstClr val="black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143" y="6672"/>
              <a:ext cx="650" cy="72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prstClr val="black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grpSp>
          <p:nvGrpSpPr>
            <p:cNvPr id="32773" name="组合 8"/>
            <p:cNvGrpSpPr/>
            <p:nvPr/>
          </p:nvGrpSpPr>
          <p:grpSpPr>
            <a:xfrm>
              <a:off x="2162" y="7365"/>
              <a:ext cx="1305" cy="747"/>
              <a:chOff x="1599" y="6799"/>
              <a:chExt cx="1304" cy="748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H="1">
                <a:off x="2904" y="6799"/>
                <a:ext cx="0" cy="39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 flipH="1">
                <a:off x="1600" y="6799"/>
                <a:ext cx="0" cy="39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1615" y="7197"/>
                <a:ext cx="128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等腰三角形 18"/>
              <p:cNvSpPr/>
              <p:nvPr/>
            </p:nvSpPr>
            <p:spPr>
              <a:xfrm>
                <a:off x="2057" y="7197"/>
                <a:ext cx="572" cy="35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3600">
                  <a:solidFill>
                    <a:prstClr val="white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2778" name="组合 9"/>
            <p:cNvGrpSpPr/>
            <p:nvPr/>
          </p:nvGrpSpPr>
          <p:grpSpPr>
            <a:xfrm>
              <a:off x="3800" y="6230"/>
              <a:ext cx="792" cy="1500"/>
              <a:chOff x="3462" y="6048"/>
              <a:chExt cx="792" cy="15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462" y="6915"/>
                <a:ext cx="457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3920" y="6048"/>
                <a:ext cx="10" cy="15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920" y="6048"/>
                <a:ext cx="33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3920" y="7548"/>
                <a:ext cx="33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83" name="TextBox 6144"/>
            <p:cNvSpPr txBox="1">
              <a:spLocks noChangeArrowheads="1"/>
            </p:cNvSpPr>
            <p:nvPr/>
          </p:nvSpPr>
          <p:spPr bwMode="auto">
            <a:xfrm>
              <a:off x="4507" y="5782"/>
              <a:ext cx="5515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不平衡。</a:t>
              </a:r>
            </a:p>
          </p:txBody>
        </p:sp>
        <p:sp>
          <p:nvSpPr>
            <p:cNvPr id="32784" name="TextBox 41"/>
            <p:cNvSpPr txBox="1">
              <a:spLocks noChangeArrowheads="1"/>
            </p:cNvSpPr>
            <p:nvPr/>
          </p:nvSpPr>
          <p:spPr bwMode="auto">
            <a:xfrm>
              <a:off x="4592" y="7212"/>
              <a:ext cx="505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平衡，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号是。</a:t>
              </a:r>
            </a:p>
          </p:txBody>
        </p:sp>
        <p:sp>
          <p:nvSpPr>
            <p:cNvPr id="32785" name="TextBox 77"/>
            <p:cNvSpPr txBox="1">
              <a:spLocks noChangeArrowheads="1"/>
            </p:cNvSpPr>
            <p:nvPr/>
          </p:nvSpPr>
          <p:spPr bwMode="auto">
            <a:xfrm>
              <a:off x="11642" y="6252"/>
              <a:ext cx="662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不平衡，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号就是。</a:t>
              </a:r>
            </a:p>
          </p:txBody>
        </p:sp>
        <p:sp>
          <p:nvSpPr>
            <p:cNvPr id="32786" name="TextBox 57"/>
            <p:cNvSpPr txBox="1">
              <a:spLocks noChangeArrowheads="1"/>
            </p:cNvSpPr>
            <p:nvPr/>
          </p:nvSpPr>
          <p:spPr bwMode="auto">
            <a:xfrm>
              <a:off x="11775" y="4640"/>
              <a:ext cx="60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平衡，</a:t>
              </a:r>
              <a:r>
                <a:rPr lang="en-US" altLang="zh-CN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号就是。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135" y="5682"/>
              <a:ext cx="652" cy="72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prstClr val="black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325" y="5655"/>
              <a:ext cx="650" cy="72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prstClr val="black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grpSp>
          <p:nvGrpSpPr>
            <p:cNvPr id="32789" name="组合 28"/>
            <p:cNvGrpSpPr/>
            <p:nvPr/>
          </p:nvGrpSpPr>
          <p:grpSpPr>
            <a:xfrm>
              <a:off x="9420" y="6420"/>
              <a:ext cx="1305" cy="750"/>
              <a:chOff x="1599" y="6799"/>
              <a:chExt cx="1304" cy="748"/>
            </a:xfrm>
          </p:grpSpPr>
          <p:cxnSp>
            <p:nvCxnSpPr>
              <p:cNvPr id="31" name="直接连接符 30"/>
              <p:cNvCxnSpPr/>
              <p:nvPr/>
            </p:nvCxnSpPr>
            <p:spPr>
              <a:xfrm flipH="1">
                <a:off x="2903" y="6799"/>
                <a:ext cx="0" cy="39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599" y="6799"/>
                <a:ext cx="0" cy="39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614" y="7198"/>
                <a:ext cx="128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等腰三角形 33"/>
              <p:cNvSpPr/>
              <p:nvPr/>
            </p:nvSpPr>
            <p:spPr>
              <a:xfrm>
                <a:off x="2056" y="7198"/>
                <a:ext cx="572" cy="34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3600">
                  <a:solidFill>
                    <a:prstClr val="white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32794" name="组合 34"/>
            <p:cNvGrpSpPr/>
            <p:nvPr/>
          </p:nvGrpSpPr>
          <p:grpSpPr>
            <a:xfrm>
              <a:off x="10982" y="5212"/>
              <a:ext cx="792" cy="1500"/>
              <a:chOff x="3462" y="6048"/>
              <a:chExt cx="792" cy="150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3462" y="6916"/>
                <a:ext cx="457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3920" y="6048"/>
                <a:ext cx="10" cy="15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3920" y="6048"/>
                <a:ext cx="33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920" y="7548"/>
                <a:ext cx="33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右箭头 39"/>
            <p:cNvSpPr/>
            <p:nvPr/>
          </p:nvSpPr>
          <p:spPr>
            <a:xfrm>
              <a:off x="7369" y="6375"/>
              <a:ext cx="1177" cy="31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ECC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60400" y="1607875"/>
            <a:ext cx="4447371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660400" y="2319423"/>
            <a:ext cx="9875838" cy="2951642"/>
          </a:xfrm>
          <a:prstGeom prst="rect">
            <a:avLst/>
          </a:prstGeom>
          <a:solidFill>
            <a:srgbClr val="3E4E9B"/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找次品的最优策略：</a:t>
            </a:r>
          </a:p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一是把待测的物品分成 3 份；二是要分得尽量平均。能够平均分的就平均分成 3 份，不能平均分的，也应该使多的一份与少的一份只相差 1。这样可以保证找出次品的次数最少。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935183" y="2085361"/>
            <a:ext cx="8715340" cy="3616560"/>
          </a:xfrm>
          <a:prstGeom prst="rect">
            <a:avLst/>
          </a:prstGeom>
          <a:solidFill>
            <a:srgbClr val="FF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738012" y="1847896"/>
            <a:ext cx="8715340" cy="3616560"/>
          </a:xfrm>
          <a:prstGeom prst="rect">
            <a:avLst/>
          </a:prstGeom>
          <a:solidFill>
            <a:srgbClr val="3E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32051" y="2508251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32051" y="3740151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1060451" y="1289051"/>
            <a:ext cx="10069513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袋糖，其中有 1 袋次品（次品重一些），至少称（     ）次可以把这个次品找出来。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103677" y="1402960"/>
            <a:ext cx="401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60451" y="2803526"/>
            <a:ext cx="3870325" cy="2995613"/>
            <a:chOff x="1436" y="4521"/>
            <a:chExt cx="7294" cy="5688"/>
          </a:xfrm>
        </p:grpSpPr>
        <p:pic>
          <p:nvPicPr>
            <p:cNvPr id="7173" name="图片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BFD3E2"/>
                </a:clrFrom>
                <a:clrTo>
                  <a:srgbClr val="BFD3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36" y="5952"/>
              <a:ext cx="7295" cy="2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图片 2" descr="tim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5" y="4521"/>
              <a:ext cx="1319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图片 4" descr="tim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28" y="4521"/>
              <a:ext cx="1319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图片 5" descr="tim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" y="8451"/>
              <a:ext cx="1319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078176" y="5178041"/>
            <a:ext cx="3820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平衡，剩下的这袋是次品。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369051" y="2914650"/>
            <a:ext cx="3870325" cy="3106738"/>
            <a:chOff x="1436" y="4313"/>
            <a:chExt cx="7295" cy="5897"/>
          </a:xfrm>
        </p:grpSpPr>
        <p:pic>
          <p:nvPicPr>
            <p:cNvPr id="7179" name="图片 1" descr="C:\Users\Administrator\Desktop\天平2.png天平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BFD3E2"/>
                </a:clrFrom>
                <a:clrTo>
                  <a:srgbClr val="BFD3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3" b="-1468"/>
            <a:stretch>
              <a:fillRect/>
            </a:stretch>
          </p:blipFill>
          <p:spPr bwMode="auto">
            <a:xfrm>
              <a:off x="1436" y="5718"/>
              <a:ext cx="7295" cy="2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10" descr="tim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0" y="5121"/>
              <a:ext cx="1319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图片 11" descr="tim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28" y="4313"/>
              <a:ext cx="1319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图片 12" descr="tim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" y="8451"/>
              <a:ext cx="1319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193252" y="5370891"/>
            <a:ext cx="4905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不平衡，天平低的那一端是次品。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957389" y="2398196"/>
            <a:ext cx="9382125" cy="8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 个零件里有 1 个是次品（次品重一些）。假如用天平称，至少称几次能保证找出次品？</a:t>
            </a:r>
          </a:p>
        </p:txBody>
      </p:sp>
      <p:pic>
        <p:nvPicPr>
          <p:cNvPr id="8195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026" y="1522802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1168400" y="1495816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197" name="文本框 7"/>
          <p:cNvSpPr txBox="1">
            <a:spLocks noChangeArrowheads="1"/>
          </p:cNvSpPr>
          <p:nvPr/>
        </p:nvSpPr>
        <p:spPr bwMode="auto">
          <a:xfrm>
            <a:off x="3287713" y="1522803"/>
            <a:ext cx="7994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运用优化策略解决问题</a:t>
            </a:r>
          </a:p>
        </p:txBody>
      </p:sp>
      <p:grpSp>
        <p:nvGrpSpPr>
          <p:cNvPr id="3" name="组合 1"/>
          <p:cNvGrpSpPr/>
          <p:nvPr/>
        </p:nvGrpSpPr>
        <p:grpSpPr>
          <a:xfrm>
            <a:off x="1014414" y="2380735"/>
            <a:ext cx="985837" cy="871537"/>
            <a:chOff x="631889" y="1065590"/>
            <a:chExt cx="863600" cy="658812"/>
          </a:xfrm>
        </p:grpSpPr>
        <p:pic>
          <p:nvPicPr>
            <p:cNvPr id="8199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34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1085851" y="3835401"/>
            <a:ext cx="3063875" cy="2060575"/>
          </a:xfrm>
          <a:prstGeom prst="wedgeRoundRectCallout">
            <a:avLst>
              <a:gd name="adj1" fmla="val 58639"/>
              <a:gd name="adj2" fmla="val -16278"/>
              <a:gd name="adj3" fmla="val 16667"/>
            </a:avLst>
          </a:prstGeom>
          <a:solidFill>
            <a:srgbClr val="FFFFFF"/>
          </a:solidFill>
          <a:ln w="2540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至少称几次能保证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……”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是什么意思？</a:t>
            </a:r>
          </a:p>
        </p:txBody>
      </p:sp>
      <p:sp>
        <p:nvSpPr>
          <p:cNvPr id="17430" name="AutoShape 27"/>
          <p:cNvSpPr>
            <a:spLocks noChangeArrowheads="1"/>
          </p:cNvSpPr>
          <p:nvPr/>
        </p:nvSpPr>
        <p:spPr bwMode="auto">
          <a:xfrm>
            <a:off x="7950200" y="3933825"/>
            <a:ext cx="3221038" cy="1898650"/>
          </a:xfrm>
          <a:prstGeom prst="wedgeRoundRectCallout">
            <a:avLst>
              <a:gd name="adj1" fmla="val -61454"/>
              <a:gd name="adj2" fmla="val -11921"/>
              <a:gd name="adj3" fmla="val 16667"/>
            </a:avLst>
          </a:prstGeom>
          <a:solidFill>
            <a:srgbClr val="FFFFFF"/>
          </a:solidFill>
          <a:ln w="25400">
            <a:solidFill>
              <a:srgbClr val="3399FF"/>
            </a:solidFill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是指肯定能找出次品的最少次数吧。</a:t>
            </a:r>
          </a:p>
        </p:txBody>
      </p:sp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3050" y="4189415"/>
            <a:ext cx="1444456" cy="20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334" y="4084098"/>
            <a:ext cx="1697038" cy="215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17429" grpId="0" animBg="1"/>
      <p:bldP spid="174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4" name="Group 68"/>
          <p:cNvGrpSpPr/>
          <p:nvPr/>
        </p:nvGrpSpPr>
        <p:grpSpPr>
          <a:xfrm>
            <a:off x="627064" y="1663562"/>
            <a:ext cx="5161848" cy="4246701"/>
            <a:chOff x="2109" y="412"/>
            <a:chExt cx="2467" cy="1904"/>
          </a:xfrm>
        </p:grpSpPr>
        <p:sp>
          <p:nvSpPr>
            <p:cNvPr id="9218" name="AutoShape 27"/>
            <p:cNvSpPr>
              <a:spLocks noChangeArrowheads="1"/>
            </p:cNvSpPr>
            <p:nvPr/>
          </p:nvSpPr>
          <p:spPr bwMode="auto">
            <a:xfrm>
              <a:off x="2109" y="617"/>
              <a:ext cx="1562" cy="318"/>
            </a:xfrm>
            <a:prstGeom prst="wedgeRoundRectCallout">
              <a:avLst>
                <a:gd name="adj1" fmla="val 56949"/>
                <a:gd name="adj2" fmla="val -625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用         表示零件。</a:t>
              </a:r>
            </a:p>
          </p:txBody>
        </p:sp>
        <p:pic>
          <p:nvPicPr>
            <p:cNvPr id="9219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6" y="613"/>
              <a:ext cx="25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0" y="412"/>
              <a:ext cx="82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5" descr="5BU6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8" y="1582"/>
              <a:ext cx="1315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25" name="Group 69"/>
          <p:cNvGrpSpPr/>
          <p:nvPr/>
        </p:nvGrpSpPr>
        <p:grpSpPr>
          <a:xfrm>
            <a:off x="6405984" y="1301984"/>
            <a:ext cx="4925593" cy="2491430"/>
            <a:chOff x="3095" y="150"/>
            <a:chExt cx="2355" cy="1117"/>
          </a:xfrm>
        </p:grpSpPr>
        <p:sp>
          <p:nvSpPr>
            <p:cNvPr id="9223" name="AutoShape 27"/>
            <p:cNvSpPr>
              <a:spLocks noChangeArrowheads="1"/>
            </p:cNvSpPr>
            <p:nvPr/>
          </p:nvSpPr>
          <p:spPr bwMode="auto">
            <a:xfrm>
              <a:off x="3854" y="150"/>
              <a:ext cx="1596" cy="325"/>
            </a:xfrm>
            <a:prstGeom prst="wedgeRoundRectCallout">
              <a:avLst>
                <a:gd name="adj1" fmla="val -57060"/>
                <a:gd name="adj2" fmla="val 2630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可以这样记录。</a:t>
              </a:r>
            </a:p>
          </p:txBody>
        </p:sp>
        <p:pic>
          <p:nvPicPr>
            <p:cNvPr id="9224" name="Picture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5" y="253"/>
              <a:ext cx="759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516" name="Picture 60" descr="5BU6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625" y="3954463"/>
            <a:ext cx="364013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17" name="Picture 61" descr="5BU6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2025" y="4195763"/>
            <a:ext cx="9525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8143876" y="4170364"/>
            <a:ext cx="3890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平衡，再各放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……</a:t>
            </a: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8143876" y="5040314"/>
            <a:ext cx="434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不平衡，重的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8" grpId="0"/>
      <p:bldP spid="195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7" name="Group 43"/>
          <p:cNvGraphicFramePr>
            <a:graphicFrameLocks noGrp="1"/>
          </p:cNvGraphicFramePr>
          <p:nvPr/>
        </p:nvGraphicFramePr>
        <p:xfrm>
          <a:off x="1924051" y="2538292"/>
          <a:ext cx="8201025" cy="3241000"/>
        </p:xfrm>
        <a:graphic>
          <a:graphicData uri="http://schemas.openxmlformats.org/drawingml/2006/table">
            <a:tbl>
              <a:tblPr/>
              <a:tblGrid>
                <a:gridCol w="27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79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每次每边放的个数</a:t>
                      </a: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分成的份数</a:t>
                      </a: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要称的次数</a:t>
                      </a: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8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8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2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4" marR="90174" marT="46964" marB="46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95" name="文本框 15"/>
          <p:cNvSpPr txBox="1">
            <a:spLocks noChangeArrowheads="1"/>
          </p:cNvSpPr>
          <p:nvPr/>
        </p:nvSpPr>
        <p:spPr bwMode="auto">
          <a:xfrm>
            <a:off x="851765" y="1775685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将探索的情况填入下表。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FD3E2"/>
              </a:clrFrom>
              <a:clrTo>
                <a:srgbClr val="BFD3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89" y="3554973"/>
            <a:ext cx="45815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492251" y="1803400"/>
            <a:ext cx="892175" cy="881063"/>
            <a:chOff x="3651" y="7142"/>
            <a:chExt cx="1405" cy="1387"/>
          </a:xfrm>
        </p:grpSpPr>
        <p:pic>
          <p:nvPicPr>
            <p:cNvPr id="12291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2" name="文本框 9"/>
            <p:cNvSpPr txBox="1">
              <a:spLocks noChangeArrowheads="1"/>
            </p:cNvSpPr>
            <p:nvPr/>
          </p:nvSpPr>
          <p:spPr bwMode="auto">
            <a:xfrm>
              <a:off x="3899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30476" y="1803400"/>
            <a:ext cx="892175" cy="881063"/>
            <a:chOff x="3651" y="7142"/>
            <a:chExt cx="1405" cy="1387"/>
          </a:xfrm>
        </p:grpSpPr>
        <p:pic>
          <p:nvPicPr>
            <p:cNvPr id="12294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文本框 13"/>
            <p:cNvSpPr txBox="1">
              <a:spLocks noChangeArrowheads="1"/>
            </p:cNvSpPr>
            <p:nvPr/>
          </p:nvSpPr>
          <p:spPr bwMode="auto">
            <a:xfrm>
              <a:off x="3899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70288" y="1803400"/>
            <a:ext cx="919162" cy="881063"/>
            <a:chOff x="3651" y="7142"/>
            <a:chExt cx="1447" cy="1387"/>
          </a:xfrm>
        </p:grpSpPr>
        <p:pic>
          <p:nvPicPr>
            <p:cNvPr id="12297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文本框 16"/>
            <p:cNvSpPr txBox="1">
              <a:spLocks noChangeArrowheads="1"/>
            </p:cNvSpPr>
            <p:nvPr/>
          </p:nvSpPr>
          <p:spPr bwMode="auto">
            <a:xfrm>
              <a:off x="3941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35500" y="1803400"/>
            <a:ext cx="852488" cy="881063"/>
            <a:chOff x="3651" y="7142"/>
            <a:chExt cx="1342" cy="1387"/>
          </a:xfrm>
        </p:grpSpPr>
        <p:pic>
          <p:nvPicPr>
            <p:cNvPr id="12300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文本框 19"/>
            <p:cNvSpPr txBox="1">
              <a:spLocks noChangeArrowheads="1"/>
            </p:cNvSpPr>
            <p:nvPr/>
          </p:nvSpPr>
          <p:spPr bwMode="auto">
            <a:xfrm>
              <a:off x="3836" y="7184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86402" y="1803400"/>
            <a:ext cx="892175" cy="881063"/>
            <a:chOff x="3651" y="7142"/>
            <a:chExt cx="1405" cy="1387"/>
          </a:xfrm>
        </p:grpSpPr>
        <p:pic>
          <p:nvPicPr>
            <p:cNvPr id="12303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文本框 22"/>
            <p:cNvSpPr txBox="1">
              <a:spLocks noChangeArrowheads="1"/>
            </p:cNvSpPr>
            <p:nvPr/>
          </p:nvSpPr>
          <p:spPr bwMode="auto">
            <a:xfrm>
              <a:off x="3899" y="7226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26213" y="1803400"/>
            <a:ext cx="865188" cy="881063"/>
            <a:chOff x="3651" y="7142"/>
            <a:chExt cx="1363" cy="1387"/>
          </a:xfrm>
        </p:grpSpPr>
        <p:pic>
          <p:nvPicPr>
            <p:cNvPr id="12306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文本框 25"/>
            <p:cNvSpPr txBox="1">
              <a:spLocks noChangeArrowheads="1"/>
            </p:cNvSpPr>
            <p:nvPr/>
          </p:nvSpPr>
          <p:spPr bwMode="auto">
            <a:xfrm>
              <a:off x="3857" y="7226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37452" y="1803400"/>
            <a:ext cx="892175" cy="881063"/>
            <a:chOff x="3651" y="7142"/>
            <a:chExt cx="1405" cy="1387"/>
          </a:xfrm>
        </p:grpSpPr>
        <p:pic>
          <p:nvPicPr>
            <p:cNvPr id="12309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0" name="文本框 28"/>
            <p:cNvSpPr txBox="1">
              <a:spLocks noChangeArrowheads="1"/>
            </p:cNvSpPr>
            <p:nvPr/>
          </p:nvSpPr>
          <p:spPr bwMode="auto">
            <a:xfrm>
              <a:off x="3899" y="7226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77264" y="1803400"/>
            <a:ext cx="892175" cy="881063"/>
            <a:chOff x="3651" y="7142"/>
            <a:chExt cx="1405" cy="1387"/>
          </a:xfrm>
        </p:grpSpPr>
        <p:pic>
          <p:nvPicPr>
            <p:cNvPr id="12312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3" name="文本框 31"/>
            <p:cNvSpPr txBox="1">
              <a:spLocks noChangeArrowheads="1"/>
            </p:cNvSpPr>
            <p:nvPr/>
          </p:nvSpPr>
          <p:spPr bwMode="auto">
            <a:xfrm>
              <a:off x="3899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1223805" y="1374877"/>
            <a:ext cx="4157662" cy="1425575"/>
          </a:xfrm>
          <a:custGeom>
            <a:avLst/>
            <a:gdLst>
              <a:gd name="connisteX0" fmla="*/ 258845 w 4652778"/>
              <a:gd name="connsiteY0" fmla="*/ 542325 h 1424908"/>
              <a:gd name="connisteX1" fmla="*/ 512845 w 4652778"/>
              <a:gd name="connsiteY1" fmla="*/ 1291625 h 1424908"/>
              <a:gd name="connisteX2" fmla="*/ 1944135 w 4652778"/>
              <a:gd name="connsiteY2" fmla="*/ 1358935 h 1424908"/>
              <a:gd name="connisteX3" fmla="*/ 4192035 w 4652778"/>
              <a:gd name="connsiteY3" fmla="*/ 1385605 h 1424908"/>
              <a:gd name="connisteX4" fmla="*/ 4646695 w 4652778"/>
              <a:gd name="connsiteY4" fmla="*/ 890305 h 1424908"/>
              <a:gd name="connisteX5" fmla="*/ 4339355 w 4652778"/>
              <a:gd name="connsiteY5" fmla="*/ 127670 h 1424908"/>
              <a:gd name="connisteX6" fmla="*/ 3322085 w 4652778"/>
              <a:gd name="connsiteY6" fmla="*/ 60995 h 1424908"/>
              <a:gd name="connisteX7" fmla="*/ 258845 w 4652778"/>
              <a:gd name="connsiteY7" fmla="*/ 542325 h 14249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4652779" h="1424909">
                <a:moveTo>
                  <a:pt x="258845" y="542325"/>
                </a:moveTo>
                <a:cubicBezTo>
                  <a:pt x="-303130" y="788705"/>
                  <a:pt x="175660" y="1128430"/>
                  <a:pt x="512845" y="1291625"/>
                </a:cubicBezTo>
                <a:cubicBezTo>
                  <a:pt x="850030" y="1454820"/>
                  <a:pt x="1208170" y="1339885"/>
                  <a:pt x="1944135" y="1358935"/>
                </a:cubicBezTo>
                <a:cubicBezTo>
                  <a:pt x="2680100" y="1377985"/>
                  <a:pt x="3651650" y="1479585"/>
                  <a:pt x="4192035" y="1385605"/>
                </a:cubicBezTo>
                <a:cubicBezTo>
                  <a:pt x="4732420" y="1291625"/>
                  <a:pt x="4617485" y="1141765"/>
                  <a:pt x="4646695" y="890305"/>
                </a:cubicBezTo>
                <a:cubicBezTo>
                  <a:pt x="4675905" y="638845"/>
                  <a:pt x="4604150" y="293405"/>
                  <a:pt x="4339355" y="127670"/>
                </a:cubicBezTo>
                <a:cubicBezTo>
                  <a:pt x="4074560" y="-38065"/>
                  <a:pt x="4138060" y="-22190"/>
                  <a:pt x="3322085" y="60995"/>
                </a:cubicBezTo>
                <a:cubicBezTo>
                  <a:pt x="2506110" y="144180"/>
                  <a:pt x="820820" y="295945"/>
                  <a:pt x="258845" y="542325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6283214" y="1652587"/>
            <a:ext cx="4327525" cy="1092200"/>
          </a:xfrm>
          <a:custGeom>
            <a:avLst/>
            <a:gdLst>
              <a:gd name="connisteX0" fmla="*/ 144527 w 4328542"/>
              <a:gd name="connsiteY0" fmla="*/ 60660 h 1092165"/>
              <a:gd name="connisteX1" fmla="*/ 63882 w 4328542"/>
              <a:gd name="connsiteY1" fmla="*/ 595965 h 1092165"/>
              <a:gd name="connisteX2" fmla="*/ 171197 w 4328542"/>
              <a:gd name="connsiteY2" fmla="*/ 943310 h 1092165"/>
              <a:gd name="connisteX3" fmla="*/ 411862 w 4328542"/>
              <a:gd name="connsiteY3" fmla="*/ 1090630 h 1092165"/>
              <a:gd name="connisteX4" fmla="*/ 1990472 w 4328542"/>
              <a:gd name="connsiteY4" fmla="*/ 1010620 h 1092165"/>
              <a:gd name="connisteX5" fmla="*/ 4024377 w 4328542"/>
              <a:gd name="connsiteY5" fmla="*/ 1010620 h 1092165"/>
              <a:gd name="connisteX6" fmla="*/ 4291712 w 4328542"/>
              <a:gd name="connsiteY6" fmla="*/ 488650 h 1092165"/>
              <a:gd name="connisteX7" fmla="*/ 4064382 w 4328542"/>
              <a:gd name="connsiteY7" fmla="*/ 87330 h 1092165"/>
              <a:gd name="connisteX8" fmla="*/ 3288412 w 4328542"/>
              <a:gd name="connsiteY8" fmla="*/ 87330 h 1092165"/>
              <a:gd name="connisteX9" fmla="*/ 2405127 w 4328542"/>
              <a:gd name="connsiteY9" fmla="*/ 7320 h 1092165"/>
              <a:gd name="connisteX10" fmla="*/ 1388492 w 4328542"/>
              <a:gd name="connsiteY10" fmla="*/ 20655 h 1092165"/>
              <a:gd name="connisteX11" fmla="*/ 144527 w 4328542"/>
              <a:gd name="connsiteY11" fmla="*/ 60660 h 10921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4328542" h="1092166">
                <a:moveTo>
                  <a:pt x="144528" y="60660"/>
                </a:moveTo>
                <a:cubicBezTo>
                  <a:pt x="-120267" y="175595"/>
                  <a:pt x="58803" y="419435"/>
                  <a:pt x="63883" y="595965"/>
                </a:cubicBezTo>
                <a:cubicBezTo>
                  <a:pt x="68963" y="772495"/>
                  <a:pt x="101348" y="844250"/>
                  <a:pt x="171198" y="943310"/>
                </a:cubicBezTo>
                <a:cubicBezTo>
                  <a:pt x="241048" y="1042370"/>
                  <a:pt x="48008" y="1077295"/>
                  <a:pt x="411863" y="1090630"/>
                </a:cubicBezTo>
                <a:cubicBezTo>
                  <a:pt x="775718" y="1103965"/>
                  <a:pt x="1267843" y="1026495"/>
                  <a:pt x="1990473" y="1010620"/>
                </a:cubicBezTo>
                <a:cubicBezTo>
                  <a:pt x="2713103" y="994745"/>
                  <a:pt x="3564003" y="1114760"/>
                  <a:pt x="4024378" y="1010620"/>
                </a:cubicBezTo>
                <a:cubicBezTo>
                  <a:pt x="4484753" y="906480"/>
                  <a:pt x="4283458" y="673435"/>
                  <a:pt x="4291713" y="488650"/>
                </a:cubicBezTo>
                <a:cubicBezTo>
                  <a:pt x="4299968" y="303865"/>
                  <a:pt x="4265043" y="167340"/>
                  <a:pt x="4064383" y="87330"/>
                </a:cubicBezTo>
                <a:cubicBezTo>
                  <a:pt x="3863723" y="7320"/>
                  <a:pt x="3620518" y="103205"/>
                  <a:pt x="3288413" y="87330"/>
                </a:cubicBezTo>
                <a:cubicBezTo>
                  <a:pt x="2956308" y="71455"/>
                  <a:pt x="2784858" y="20655"/>
                  <a:pt x="2405128" y="7320"/>
                </a:cubicBezTo>
                <a:cubicBezTo>
                  <a:pt x="2025398" y="-6015"/>
                  <a:pt x="1840613" y="9860"/>
                  <a:pt x="1388493" y="20655"/>
                </a:cubicBezTo>
                <a:cubicBezTo>
                  <a:pt x="936373" y="31450"/>
                  <a:pt x="409323" y="-54275"/>
                  <a:pt x="144528" y="6066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5379122" y="4174638"/>
            <a:ext cx="13589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5504574" y="3554973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772482" y="2971687"/>
            <a:ext cx="4618038" cy="2381250"/>
            <a:chOff x="10764" y="4476"/>
            <a:chExt cx="7274" cy="3750"/>
          </a:xfrm>
        </p:grpSpPr>
        <p:pic>
          <p:nvPicPr>
            <p:cNvPr id="12319" name="图片 1" descr="C:\Users\Administrator\Desktop\天平2.png天平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BFD3E2"/>
                </a:clrFrom>
                <a:clrTo>
                  <a:srgbClr val="BFD3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3" b="-1468"/>
            <a:stretch>
              <a:fillRect/>
            </a:stretch>
          </p:blipFill>
          <p:spPr bwMode="auto">
            <a:xfrm>
              <a:off x="10764" y="5328"/>
              <a:ext cx="7274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0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79" y="5288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1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16" y="5288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81" y="4476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3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02" y="4476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8157209" y="5556688"/>
            <a:ext cx="1848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还要再称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-3.33333E-06 L -0.07864 0.2625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1312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-3.33333E-06 L -0.1151 0.27315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1365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-3.33333E-06 L -0.2543 0.18889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94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3.33333E-06 L -0.28815 0.19121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956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3.33333E-06 L -0.17409 0.25417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127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-3.33333E-06 L -0.19375 0.24375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2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-3.33333E-06 L -0.3405 0.18079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90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-3.33333E-06 L -0.36732 0.17037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0"/>
      <p:bldP spid="389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FD3E2"/>
              </a:clrFrom>
              <a:clrTo>
                <a:srgbClr val="BFD3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314" y="3569745"/>
            <a:ext cx="45815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770334" y="1565939"/>
            <a:ext cx="892175" cy="881063"/>
            <a:chOff x="3651" y="7142"/>
            <a:chExt cx="1405" cy="1387"/>
          </a:xfrm>
        </p:grpSpPr>
        <p:pic>
          <p:nvPicPr>
            <p:cNvPr id="13315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6" name="文本框 9"/>
            <p:cNvSpPr txBox="1">
              <a:spLocks noChangeArrowheads="1"/>
            </p:cNvSpPr>
            <p:nvPr/>
          </p:nvSpPr>
          <p:spPr bwMode="auto">
            <a:xfrm>
              <a:off x="3899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08559" y="1565939"/>
            <a:ext cx="892175" cy="881063"/>
            <a:chOff x="3651" y="7142"/>
            <a:chExt cx="1405" cy="1387"/>
          </a:xfrm>
        </p:grpSpPr>
        <p:pic>
          <p:nvPicPr>
            <p:cNvPr id="13318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文本框 13"/>
            <p:cNvSpPr txBox="1">
              <a:spLocks noChangeArrowheads="1"/>
            </p:cNvSpPr>
            <p:nvPr/>
          </p:nvSpPr>
          <p:spPr bwMode="auto">
            <a:xfrm>
              <a:off x="3899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48371" y="1565939"/>
            <a:ext cx="919162" cy="881063"/>
            <a:chOff x="3651" y="7142"/>
            <a:chExt cx="1447" cy="1387"/>
          </a:xfrm>
        </p:grpSpPr>
        <p:pic>
          <p:nvPicPr>
            <p:cNvPr id="13321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文本框 16"/>
            <p:cNvSpPr txBox="1">
              <a:spLocks noChangeArrowheads="1"/>
            </p:cNvSpPr>
            <p:nvPr/>
          </p:nvSpPr>
          <p:spPr bwMode="auto">
            <a:xfrm>
              <a:off x="3941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13583" y="1565939"/>
            <a:ext cx="852488" cy="881063"/>
            <a:chOff x="3651" y="7142"/>
            <a:chExt cx="1342" cy="1387"/>
          </a:xfrm>
        </p:grpSpPr>
        <p:pic>
          <p:nvPicPr>
            <p:cNvPr id="13324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文本框 19"/>
            <p:cNvSpPr txBox="1">
              <a:spLocks noChangeArrowheads="1"/>
            </p:cNvSpPr>
            <p:nvPr/>
          </p:nvSpPr>
          <p:spPr bwMode="auto">
            <a:xfrm>
              <a:off x="3836" y="7184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12122" y="1565939"/>
            <a:ext cx="892175" cy="881063"/>
            <a:chOff x="3651" y="7142"/>
            <a:chExt cx="1405" cy="1387"/>
          </a:xfrm>
        </p:grpSpPr>
        <p:pic>
          <p:nvPicPr>
            <p:cNvPr id="13327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文本框 22"/>
            <p:cNvSpPr txBox="1">
              <a:spLocks noChangeArrowheads="1"/>
            </p:cNvSpPr>
            <p:nvPr/>
          </p:nvSpPr>
          <p:spPr bwMode="auto">
            <a:xfrm>
              <a:off x="3899" y="7226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51933" y="1565939"/>
            <a:ext cx="865188" cy="881063"/>
            <a:chOff x="3651" y="7142"/>
            <a:chExt cx="1363" cy="1387"/>
          </a:xfrm>
        </p:grpSpPr>
        <p:pic>
          <p:nvPicPr>
            <p:cNvPr id="13330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文本框 25"/>
            <p:cNvSpPr txBox="1">
              <a:spLocks noChangeArrowheads="1"/>
            </p:cNvSpPr>
            <p:nvPr/>
          </p:nvSpPr>
          <p:spPr bwMode="auto">
            <a:xfrm>
              <a:off x="3857" y="7226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</p:grpSp>
      <p:grpSp>
        <p:nvGrpSpPr>
          <p:cNvPr id="13332" name="组合 26"/>
          <p:cNvGrpSpPr/>
          <p:nvPr/>
        </p:nvGrpSpPr>
        <p:grpSpPr>
          <a:xfrm>
            <a:off x="7963172" y="1565939"/>
            <a:ext cx="892175" cy="881063"/>
            <a:chOff x="3651" y="7142"/>
            <a:chExt cx="1405" cy="1387"/>
          </a:xfrm>
        </p:grpSpPr>
        <p:pic>
          <p:nvPicPr>
            <p:cNvPr id="13333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文本框 28"/>
            <p:cNvSpPr txBox="1">
              <a:spLocks noChangeArrowheads="1"/>
            </p:cNvSpPr>
            <p:nvPr/>
          </p:nvSpPr>
          <p:spPr bwMode="auto">
            <a:xfrm>
              <a:off x="3899" y="7226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grpSp>
        <p:nvGrpSpPr>
          <p:cNvPr id="13335" name="组合 29"/>
          <p:cNvGrpSpPr/>
          <p:nvPr/>
        </p:nvGrpSpPr>
        <p:grpSpPr>
          <a:xfrm>
            <a:off x="9002984" y="1565939"/>
            <a:ext cx="892175" cy="881063"/>
            <a:chOff x="3651" y="7142"/>
            <a:chExt cx="1405" cy="1387"/>
          </a:xfrm>
        </p:grpSpPr>
        <p:pic>
          <p:nvPicPr>
            <p:cNvPr id="13336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文本框 31"/>
            <p:cNvSpPr txBox="1">
              <a:spLocks noChangeArrowheads="1"/>
            </p:cNvSpPr>
            <p:nvPr/>
          </p:nvSpPr>
          <p:spPr bwMode="auto">
            <a:xfrm>
              <a:off x="3899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</p:grp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8150010" y="5922963"/>
            <a:ext cx="1848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还要再称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1741759" y="1505613"/>
            <a:ext cx="3014663" cy="914400"/>
          </a:xfrm>
          <a:custGeom>
            <a:avLst/>
            <a:gdLst>
              <a:gd name="connisteX0" fmla="*/ 180318 w 3014312"/>
              <a:gd name="connsiteY0" fmla="*/ 12383 h 914581"/>
              <a:gd name="connisteX1" fmla="*/ 53318 w 3014312"/>
              <a:gd name="connsiteY1" fmla="*/ 190183 h 914581"/>
              <a:gd name="connisteX2" fmla="*/ 2518 w 3014312"/>
              <a:gd name="connsiteY2" fmla="*/ 380683 h 914581"/>
              <a:gd name="connisteX3" fmla="*/ 27918 w 3014312"/>
              <a:gd name="connsiteY3" fmla="*/ 621983 h 914581"/>
              <a:gd name="connisteX4" fmla="*/ 154918 w 3014312"/>
              <a:gd name="connsiteY4" fmla="*/ 812483 h 914581"/>
              <a:gd name="connisteX5" fmla="*/ 408918 w 3014312"/>
              <a:gd name="connsiteY5" fmla="*/ 875983 h 914581"/>
              <a:gd name="connisteX6" fmla="*/ 751818 w 3014312"/>
              <a:gd name="connsiteY6" fmla="*/ 901383 h 914581"/>
              <a:gd name="connisteX7" fmla="*/ 1018518 w 3014312"/>
              <a:gd name="connsiteY7" fmla="*/ 914083 h 914581"/>
              <a:gd name="connisteX8" fmla="*/ 2186918 w 3014312"/>
              <a:gd name="connsiteY8" fmla="*/ 888683 h 914581"/>
              <a:gd name="connisteX9" fmla="*/ 2618718 w 3014312"/>
              <a:gd name="connsiteY9" fmla="*/ 888683 h 914581"/>
              <a:gd name="connisteX10" fmla="*/ 2771118 w 3014312"/>
              <a:gd name="connsiteY10" fmla="*/ 875983 h 914581"/>
              <a:gd name="connisteX11" fmla="*/ 3012418 w 3014312"/>
              <a:gd name="connsiteY11" fmla="*/ 660083 h 914581"/>
              <a:gd name="connisteX12" fmla="*/ 2860018 w 3014312"/>
              <a:gd name="connsiteY12" fmla="*/ 190183 h 914581"/>
              <a:gd name="connisteX13" fmla="*/ 2720318 w 3014312"/>
              <a:gd name="connsiteY13" fmla="*/ 25083 h 914581"/>
              <a:gd name="connisteX14" fmla="*/ 2440918 w 3014312"/>
              <a:gd name="connsiteY14" fmla="*/ 12383 h 914581"/>
              <a:gd name="connisteX15" fmla="*/ 1996418 w 3014312"/>
              <a:gd name="connsiteY15" fmla="*/ 12383 h 914581"/>
              <a:gd name="connisteX16" fmla="*/ 1539218 w 3014312"/>
              <a:gd name="connsiteY16" fmla="*/ 25083 h 914581"/>
              <a:gd name="connisteX17" fmla="*/ 828018 w 3014312"/>
              <a:gd name="connsiteY17" fmla="*/ 25083 h 914581"/>
              <a:gd name="connisteX18" fmla="*/ 180318 w 3014312"/>
              <a:gd name="connsiteY18" fmla="*/ 12383 h 91458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3014313" h="914582">
                <a:moveTo>
                  <a:pt x="180318" y="12384"/>
                </a:moveTo>
                <a:cubicBezTo>
                  <a:pt x="25378" y="45404"/>
                  <a:pt x="88878" y="116524"/>
                  <a:pt x="53318" y="190184"/>
                </a:cubicBezTo>
                <a:cubicBezTo>
                  <a:pt x="17758" y="263844"/>
                  <a:pt x="7598" y="294324"/>
                  <a:pt x="2518" y="380684"/>
                </a:cubicBezTo>
                <a:cubicBezTo>
                  <a:pt x="-2562" y="467044"/>
                  <a:pt x="-2562" y="535624"/>
                  <a:pt x="27918" y="621984"/>
                </a:cubicBezTo>
                <a:cubicBezTo>
                  <a:pt x="58398" y="708344"/>
                  <a:pt x="78718" y="761684"/>
                  <a:pt x="154918" y="812484"/>
                </a:cubicBezTo>
                <a:cubicBezTo>
                  <a:pt x="231118" y="863284"/>
                  <a:pt x="289538" y="858204"/>
                  <a:pt x="408918" y="875984"/>
                </a:cubicBezTo>
                <a:cubicBezTo>
                  <a:pt x="528298" y="893764"/>
                  <a:pt x="629898" y="893764"/>
                  <a:pt x="751818" y="901384"/>
                </a:cubicBezTo>
                <a:cubicBezTo>
                  <a:pt x="873738" y="909004"/>
                  <a:pt x="731498" y="916624"/>
                  <a:pt x="1018518" y="914084"/>
                </a:cubicBezTo>
                <a:cubicBezTo>
                  <a:pt x="1305538" y="911544"/>
                  <a:pt x="1866878" y="893764"/>
                  <a:pt x="2186918" y="888684"/>
                </a:cubicBezTo>
                <a:cubicBezTo>
                  <a:pt x="2506958" y="883604"/>
                  <a:pt x="2501878" y="891224"/>
                  <a:pt x="2618718" y="888684"/>
                </a:cubicBezTo>
                <a:cubicBezTo>
                  <a:pt x="2735558" y="886144"/>
                  <a:pt x="2692378" y="921704"/>
                  <a:pt x="2771118" y="875984"/>
                </a:cubicBezTo>
                <a:cubicBezTo>
                  <a:pt x="2849858" y="830264"/>
                  <a:pt x="2994638" y="797244"/>
                  <a:pt x="3012418" y="660084"/>
                </a:cubicBezTo>
                <a:cubicBezTo>
                  <a:pt x="3030198" y="522924"/>
                  <a:pt x="2918438" y="317184"/>
                  <a:pt x="2860018" y="190184"/>
                </a:cubicBezTo>
                <a:cubicBezTo>
                  <a:pt x="2801598" y="63184"/>
                  <a:pt x="2804138" y="60644"/>
                  <a:pt x="2720318" y="25084"/>
                </a:cubicBezTo>
                <a:cubicBezTo>
                  <a:pt x="2636498" y="-10476"/>
                  <a:pt x="2585698" y="14924"/>
                  <a:pt x="2440918" y="12384"/>
                </a:cubicBezTo>
                <a:cubicBezTo>
                  <a:pt x="2296138" y="9844"/>
                  <a:pt x="2176758" y="9844"/>
                  <a:pt x="1996418" y="12384"/>
                </a:cubicBezTo>
                <a:cubicBezTo>
                  <a:pt x="1816078" y="14924"/>
                  <a:pt x="1772898" y="22544"/>
                  <a:pt x="1539218" y="25084"/>
                </a:cubicBezTo>
                <a:cubicBezTo>
                  <a:pt x="1305538" y="27624"/>
                  <a:pt x="1099798" y="27624"/>
                  <a:pt x="828018" y="25084"/>
                </a:cubicBezTo>
                <a:cubicBezTo>
                  <a:pt x="556238" y="22544"/>
                  <a:pt x="335258" y="-20636"/>
                  <a:pt x="180318" y="12384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910409" y="1492913"/>
            <a:ext cx="2860675" cy="965200"/>
          </a:xfrm>
          <a:custGeom>
            <a:avLst/>
            <a:gdLst>
              <a:gd name="connisteX0" fmla="*/ 479779 w 2860730"/>
              <a:gd name="connsiteY0" fmla="*/ 13179 h 965861"/>
              <a:gd name="connisteX1" fmla="*/ 289279 w 2860730"/>
              <a:gd name="connsiteY1" fmla="*/ 13179 h 965861"/>
              <a:gd name="connisteX2" fmla="*/ 136879 w 2860730"/>
              <a:gd name="connsiteY2" fmla="*/ 140179 h 965861"/>
              <a:gd name="connisteX3" fmla="*/ 47979 w 2860730"/>
              <a:gd name="connsiteY3" fmla="*/ 292579 h 965861"/>
              <a:gd name="connisteX4" fmla="*/ 9879 w 2860730"/>
              <a:gd name="connsiteY4" fmla="*/ 432279 h 965861"/>
              <a:gd name="connisteX5" fmla="*/ 9879 w 2860730"/>
              <a:gd name="connsiteY5" fmla="*/ 622779 h 965861"/>
              <a:gd name="connisteX6" fmla="*/ 98779 w 2860730"/>
              <a:gd name="connsiteY6" fmla="*/ 775179 h 965861"/>
              <a:gd name="connisteX7" fmla="*/ 238479 w 2860730"/>
              <a:gd name="connsiteY7" fmla="*/ 876779 h 965861"/>
              <a:gd name="connisteX8" fmla="*/ 530579 w 2860730"/>
              <a:gd name="connsiteY8" fmla="*/ 940279 h 965861"/>
              <a:gd name="connisteX9" fmla="*/ 962379 w 2860730"/>
              <a:gd name="connsiteY9" fmla="*/ 889479 h 965861"/>
              <a:gd name="connisteX10" fmla="*/ 1584679 w 2860730"/>
              <a:gd name="connsiteY10" fmla="*/ 902179 h 965861"/>
              <a:gd name="connisteX11" fmla="*/ 2232379 w 2860730"/>
              <a:gd name="connsiteY11" fmla="*/ 952979 h 965861"/>
              <a:gd name="connisteX12" fmla="*/ 2727679 w 2860730"/>
              <a:gd name="connsiteY12" fmla="*/ 940279 h 965861"/>
              <a:gd name="connisteX13" fmla="*/ 2829279 w 2860730"/>
              <a:gd name="connsiteY13" fmla="*/ 737079 h 965861"/>
              <a:gd name="connisteX14" fmla="*/ 2854679 w 2860730"/>
              <a:gd name="connsiteY14" fmla="*/ 432279 h 965861"/>
              <a:gd name="connisteX15" fmla="*/ 2841979 w 2860730"/>
              <a:gd name="connsiteY15" fmla="*/ 178279 h 965861"/>
              <a:gd name="connisteX16" fmla="*/ 2702279 w 2860730"/>
              <a:gd name="connsiteY16" fmla="*/ 63979 h 965861"/>
              <a:gd name="connisteX17" fmla="*/ 2435579 w 2860730"/>
              <a:gd name="connsiteY17" fmla="*/ 51279 h 965861"/>
              <a:gd name="connisteX18" fmla="*/ 479779 w 2860730"/>
              <a:gd name="connsiteY18" fmla="*/ 13179 h 96586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2860730" h="965860">
                <a:moveTo>
                  <a:pt x="479780" y="13180"/>
                </a:moveTo>
                <a:cubicBezTo>
                  <a:pt x="50520" y="5560"/>
                  <a:pt x="357860" y="-12220"/>
                  <a:pt x="289280" y="13180"/>
                </a:cubicBezTo>
                <a:cubicBezTo>
                  <a:pt x="220700" y="38580"/>
                  <a:pt x="185140" y="84300"/>
                  <a:pt x="136880" y="140180"/>
                </a:cubicBezTo>
                <a:cubicBezTo>
                  <a:pt x="88620" y="196060"/>
                  <a:pt x="73380" y="234160"/>
                  <a:pt x="47980" y="292580"/>
                </a:cubicBezTo>
                <a:cubicBezTo>
                  <a:pt x="22580" y="351000"/>
                  <a:pt x="17500" y="366240"/>
                  <a:pt x="9880" y="432280"/>
                </a:cubicBezTo>
                <a:cubicBezTo>
                  <a:pt x="2260" y="498320"/>
                  <a:pt x="-7900" y="554200"/>
                  <a:pt x="9880" y="622780"/>
                </a:cubicBezTo>
                <a:cubicBezTo>
                  <a:pt x="27660" y="691360"/>
                  <a:pt x="53060" y="724380"/>
                  <a:pt x="98780" y="775180"/>
                </a:cubicBezTo>
                <a:cubicBezTo>
                  <a:pt x="144500" y="825980"/>
                  <a:pt x="152120" y="843760"/>
                  <a:pt x="238480" y="876780"/>
                </a:cubicBezTo>
                <a:cubicBezTo>
                  <a:pt x="324840" y="909800"/>
                  <a:pt x="385800" y="937740"/>
                  <a:pt x="530580" y="940280"/>
                </a:cubicBezTo>
                <a:cubicBezTo>
                  <a:pt x="675360" y="942820"/>
                  <a:pt x="751560" y="897100"/>
                  <a:pt x="962380" y="889480"/>
                </a:cubicBezTo>
                <a:cubicBezTo>
                  <a:pt x="1173200" y="881860"/>
                  <a:pt x="1330680" y="889480"/>
                  <a:pt x="1584680" y="902180"/>
                </a:cubicBezTo>
                <a:cubicBezTo>
                  <a:pt x="1838680" y="914880"/>
                  <a:pt x="2003780" y="945360"/>
                  <a:pt x="2232380" y="952980"/>
                </a:cubicBezTo>
                <a:cubicBezTo>
                  <a:pt x="2460980" y="960600"/>
                  <a:pt x="2608300" y="983460"/>
                  <a:pt x="2727680" y="940280"/>
                </a:cubicBezTo>
                <a:cubicBezTo>
                  <a:pt x="2847060" y="897100"/>
                  <a:pt x="2803880" y="838680"/>
                  <a:pt x="2829280" y="737080"/>
                </a:cubicBezTo>
                <a:cubicBezTo>
                  <a:pt x="2854680" y="635480"/>
                  <a:pt x="2852140" y="544040"/>
                  <a:pt x="2854680" y="432280"/>
                </a:cubicBezTo>
                <a:cubicBezTo>
                  <a:pt x="2857220" y="320520"/>
                  <a:pt x="2872460" y="251940"/>
                  <a:pt x="2841980" y="178280"/>
                </a:cubicBezTo>
                <a:cubicBezTo>
                  <a:pt x="2811500" y="104620"/>
                  <a:pt x="2783560" y="89380"/>
                  <a:pt x="2702280" y="63980"/>
                </a:cubicBezTo>
                <a:cubicBezTo>
                  <a:pt x="2621000" y="38580"/>
                  <a:pt x="2880080" y="61440"/>
                  <a:pt x="2435580" y="51280"/>
                </a:cubicBezTo>
                <a:cubicBezTo>
                  <a:pt x="1991080" y="41120"/>
                  <a:pt x="909040" y="20800"/>
                  <a:pt x="479780" y="1318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958409" y="1531013"/>
            <a:ext cx="1914525" cy="914400"/>
          </a:xfrm>
          <a:custGeom>
            <a:avLst/>
            <a:gdLst>
              <a:gd name="connisteX0" fmla="*/ 745398 w 1914766"/>
              <a:gd name="connsiteY0" fmla="*/ 0 h 914927"/>
              <a:gd name="connisteX1" fmla="*/ 415198 w 1914766"/>
              <a:gd name="connsiteY1" fmla="*/ 25400 h 914927"/>
              <a:gd name="connisteX2" fmla="*/ 161198 w 1914766"/>
              <a:gd name="connsiteY2" fmla="*/ 101600 h 914927"/>
              <a:gd name="connisteX3" fmla="*/ 46898 w 1914766"/>
              <a:gd name="connsiteY3" fmla="*/ 203200 h 914927"/>
              <a:gd name="connisteX4" fmla="*/ 8798 w 1914766"/>
              <a:gd name="connsiteY4" fmla="*/ 381000 h 914927"/>
              <a:gd name="connisteX5" fmla="*/ 8798 w 1914766"/>
              <a:gd name="connsiteY5" fmla="*/ 571500 h 914927"/>
              <a:gd name="connisteX6" fmla="*/ 84998 w 1914766"/>
              <a:gd name="connsiteY6" fmla="*/ 711200 h 914927"/>
              <a:gd name="connisteX7" fmla="*/ 288198 w 1914766"/>
              <a:gd name="connsiteY7" fmla="*/ 863600 h 914927"/>
              <a:gd name="connisteX8" fmla="*/ 694598 w 1914766"/>
              <a:gd name="connsiteY8" fmla="*/ 876300 h 914927"/>
              <a:gd name="connisteX9" fmla="*/ 1431198 w 1914766"/>
              <a:gd name="connsiteY9" fmla="*/ 914400 h 914927"/>
              <a:gd name="connisteX10" fmla="*/ 1685198 w 1914766"/>
              <a:gd name="connsiteY10" fmla="*/ 850900 h 914927"/>
              <a:gd name="connisteX11" fmla="*/ 1850298 w 1914766"/>
              <a:gd name="connsiteY11" fmla="*/ 660400 h 914927"/>
              <a:gd name="connisteX12" fmla="*/ 1913798 w 1914766"/>
              <a:gd name="connsiteY12" fmla="*/ 419100 h 914927"/>
              <a:gd name="connisteX13" fmla="*/ 1875698 w 1914766"/>
              <a:gd name="connsiteY13" fmla="*/ 254000 h 914927"/>
              <a:gd name="connisteX14" fmla="*/ 1774098 w 1914766"/>
              <a:gd name="connsiteY14" fmla="*/ 76200 h 914927"/>
              <a:gd name="connisteX15" fmla="*/ 1621698 w 1914766"/>
              <a:gd name="connsiteY15" fmla="*/ 25400 h 914927"/>
              <a:gd name="connisteX16" fmla="*/ 745398 w 1914766"/>
              <a:gd name="connsiteY16" fmla="*/ 0 h 91492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1914767" h="914927">
                <a:moveTo>
                  <a:pt x="745399" y="0"/>
                </a:moveTo>
                <a:cubicBezTo>
                  <a:pt x="504099" y="0"/>
                  <a:pt x="532039" y="5080"/>
                  <a:pt x="415199" y="25400"/>
                </a:cubicBezTo>
                <a:cubicBezTo>
                  <a:pt x="298359" y="45720"/>
                  <a:pt x="234859" y="66040"/>
                  <a:pt x="161199" y="101600"/>
                </a:cubicBezTo>
                <a:cubicBezTo>
                  <a:pt x="87539" y="137160"/>
                  <a:pt x="77379" y="147320"/>
                  <a:pt x="46899" y="203200"/>
                </a:cubicBezTo>
                <a:cubicBezTo>
                  <a:pt x="16419" y="259080"/>
                  <a:pt x="16419" y="307340"/>
                  <a:pt x="8799" y="381000"/>
                </a:cubicBezTo>
                <a:cubicBezTo>
                  <a:pt x="1179" y="454660"/>
                  <a:pt x="-6441" y="505460"/>
                  <a:pt x="8799" y="571500"/>
                </a:cubicBezTo>
                <a:cubicBezTo>
                  <a:pt x="24039" y="637540"/>
                  <a:pt x="29119" y="652780"/>
                  <a:pt x="84999" y="711200"/>
                </a:cubicBezTo>
                <a:cubicBezTo>
                  <a:pt x="140879" y="769620"/>
                  <a:pt x="166279" y="830580"/>
                  <a:pt x="288199" y="863600"/>
                </a:cubicBezTo>
                <a:cubicBezTo>
                  <a:pt x="410119" y="896620"/>
                  <a:pt x="465999" y="866140"/>
                  <a:pt x="694599" y="876300"/>
                </a:cubicBezTo>
                <a:cubicBezTo>
                  <a:pt x="923199" y="886460"/>
                  <a:pt x="1233079" y="919480"/>
                  <a:pt x="1431199" y="914400"/>
                </a:cubicBezTo>
                <a:cubicBezTo>
                  <a:pt x="1629319" y="909320"/>
                  <a:pt x="1601379" y="901700"/>
                  <a:pt x="1685199" y="850900"/>
                </a:cubicBezTo>
                <a:cubicBezTo>
                  <a:pt x="1769019" y="800100"/>
                  <a:pt x="1804579" y="746760"/>
                  <a:pt x="1850299" y="660400"/>
                </a:cubicBezTo>
                <a:cubicBezTo>
                  <a:pt x="1896019" y="574040"/>
                  <a:pt x="1908719" y="500380"/>
                  <a:pt x="1913799" y="419100"/>
                </a:cubicBezTo>
                <a:cubicBezTo>
                  <a:pt x="1918879" y="337820"/>
                  <a:pt x="1903639" y="322580"/>
                  <a:pt x="1875699" y="254000"/>
                </a:cubicBezTo>
                <a:cubicBezTo>
                  <a:pt x="1847759" y="185420"/>
                  <a:pt x="1824899" y="121920"/>
                  <a:pt x="1774099" y="76200"/>
                </a:cubicBezTo>
                <a:cubicBezTo>
                  <a:pt x="1723299" y="30480"/>
                  <a:pt x="1827439" y="40640"/>
                  <a:pt x="1621699" y="25400"/>
                </a:cubicBezTo>
                <a:cubicBezTo>
                  <a:pt x="1415959" y="10160"/>
                  <a:pt x="986699" y="0"/>
                  <a:pt x="745399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V="1">
            <a:off x="5017625" y="3090321"/>
            <a:ext cx="895350" cy="86201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5030325" y="4033295"/>
            <a:ext cx="749300" cy="9017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5911389" y="280933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6045146" y="454605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6932151" y="2623596"/>
            <a:ext cx="2528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在余下的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瓶中，</a:t>
            </a: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6932151" y="3206209"/>
            <a:ext cx="2156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还要再称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261298" y="3788822"/>
            <a:ext cx="3654425" cy="2041525"/>
            <a:chOff x="11564" y="5329"/>
            <a:chExt cx="5756" cy="3216"/>
          </a:xfrm>
        </p:grpSpPr>
        <p:grpSp>
          <p:nvGrpSpPr>
            <p:cNvPr id="13349" name="组合 40"/>
            <p:cNvGrpSpPr/>
            <p:nvPr/>
          </p:nvGrpSpPr>
          <p:grpSpPr>
            <a:xfrm>
              <a:off x="11564" y="5969"/>
              <a:ext cx="5756" cy="2577"/>
              <a:chOff x="10764" y="4476"/>
              <a:chExt cx="7274" cy="3750"/>
            </a:xfrm>
          </p:grpSpPr>
          <p:pic>
            <p:nvPicPr>
              <p:cNvPr id="13350" name="图片 1" descr="C:\Users\Administrator\Desktop\天平2.png天平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BFD3E2"/>
                  </a:clrFrom>
                  <a:clrTo>
                    <a:srgbClr val="BFD3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33" b="-1468"/>
              <a:stretch>
                <a:fillRect/>
              </a:stretch>
            </p:blipFill>
            <p:spPr bwMode="auto">
              <a:xfrm>
                <a:off x="10764" y="5328"/>
                <a:ext cx="7274" cy="2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1" name="Picture 51" descr="5BU6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079" y="5288"/>
                <a:ext cx="1216" cy="1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2" name="Picture 51" descr="5BU6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116" y="5288"/>
                <a:ext cx="1216" cy="1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3" name="Picture 51" descr="5BU6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581" y="4476"/>
                <a:ext cx="1216" cy="1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4" name="Picture 51" descr="5BU6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602" y="4476"/>
                <a:ext cx="1216" cy="1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55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213" y="5915"/>
              <a:ext cx="962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6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13" y="5329"/>
              <a:ext cx="962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1.11111E-06 L -0.08633 0.24398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121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-1.11111E-06 L -0.11914 0.24398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1219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-1.11111E-06 L -0.22579 0.18102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905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-1.11111E-06 L -0.08255 0.24398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219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-1.11111E-06 L -0.11367 0.24398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219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-1.11111E-06 L -0.22409 0.19144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6" grpId="0"/>
      <p:bldP spid="44" grpId="0"/>
      <p:bldP spid="45" grpId="0"/>
      <p:bldP spid="5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FD3E2"/>
              </a:clrFrom>
              <a:clrTo>
                <a:srgbClr val="BFD3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515" y="3850214"/>
            <a:ext cx="45815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045568" y="1450976"/>
            <a:ext cx="892175" cy="881063"/>
            <a:chOff x="3651" y="7142"/>
            <a:chExt cx="1405" cy="1387"/>
          </a:xfrm>
        </p:grpSpPr>
        <p:pic>
          <p:nvPicPr>
            <p:cNvPr id="14339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文本框 9"/>
            <p:cNvSpPr txBox="1">
              <a:spLocks noChangeArrowheads="1"/>
            </p:cNvSpPr>
            <p:nvPr/>
          </p:nvSpPr>
          <p:spPr bwMode="auto">
            <a:xfrm>
              <a:off x="3899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83793" y="1450976"/>
            <a:ext cx="892175" cy="881063"/>
            <a:chOff x="3651" y="7142"/>
            <a:chExt cx="1405" cy="1387"/>
          </a:xfrm>
        </p:grpSpPr>
        <p:pic>
          <p:nvPicPr>
            <p:cNvPr id="14342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文本框 13"/>
            <p:cNvSpPr txBox="1">
              <a:spLocks noChangeArrowheads="1"/>
            </p:cNvSpPr>
            <p:nvPr/>
          </p:nvSpPr>
          <p:spPr bwMode="auto">
            <a:xfrm>
              <a:off x="3899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23605" y="1450976"/>
            <a:ext cx="919162" cy="881063"/>
            <a:chOff x="3651" y="7142"/>
            <a:chExt cx="1447" cy="1387"/>
          </a:xfrm>
        </p:grpSpPr>
        <p:pic>
          <p:nvPicPr>
            <p:cNvPr id="14345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文本框 16"/>
            <p:cNvSpPr txBox="1">
              <a:spLocks noChangeArrowheads="1"/>
            </p:cNvSpPr>
            <p:nvPr/>
          </p:nvSpPr>
          <p:spPr bwMode="auto">
            <a:xfrm>
              <a:off x="3941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88817" y="1450976"/>
            <a:ext cx="852488" cy="881063"/>
            <a:chOff x="3651" y="7142"/>
            <a:chExt cx="1342" cy="1387"/>
          </a:xfrm>
        </p:grpSpPr>
        <p:pic>
          <p:nvPicPr>
            <p:cNvPr id="14348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文本框 19"/>
            <p:cNvSpPr txBox="1">
              <a:spLocks noChangeArrowheads="1"/>
            </p:cNvSpPr>
            <p:nvPr/>
          </p:nvSpPr>
          <p:spPr bwMode="auto">
            <a:xfrm>
              <a:off x="3836" y="7184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grpSp>
        <p:nvGrpSpPr>
          <p:cNvPr id="14350" name="组合 20"/>
          <p:cNvGrpSpPr/>
          <p:nvPr/>
        </p:nvGrpSpPr>
        <p:grpSpPr>
          <a:xfrm>
            <a:off x="6187356" y="1450976"/>
            <a:ext cx="892175" cy="881063"/>
            <a:chOff x="3651" y="7142"/>
            <a:chExt cx="1405" cy="1387"/>
          </a:xfrm>
        </p:grpSpPr>
        <p:pic>
          <p:nvPicPr>
            <p:cNvPr id="14351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文本框 22"/>
            <p:cNvSpPr txBox="1">
              <a:spLocks noChangeArrowheads="1"/>
            </p:cNvSpPr>
            <p:nvPr/>
          </p:nvSpPr>
          <p:spPr bwMode="auto">
            <a:xfrm>
              <a:off x="3899" y="7226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</p:grpSp>
      <p:grpSp>
        <p:nvGrpSpPr>
          <p:cNvPr id="14353" name="组合 23"/>
          <p:cNvGrpSpPr/>
          <p:nvPr/>
        </p:nvGrpSpPr>
        <p:grpSpPr>
          <a:xfrm>
            <a:off x="7227167" y="1450976"/>
            <a:ext cx="865188" cy="881063"/>
            <a:chOff x="3651" y="7142"/>
            <a:chExt cx="1363" cy="1387"/>
          </a:xfrm>
        </p:grpSpPr>
        <p:pic>
          <p:nvPicPr>
            <p:cNvPr id="14354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文本框 25"/>
            <p:cNvSpPr txBox="1">
              <a:spLocks noChangeArrowheads="1"/>
            </p:cNvSpPr>
            <p:nvPr/>
          </p:nvSpPr>
          <p:spPr bwMode="auto">
            <a:xfrm>
              <a:off x="3857" y="7226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</p:grpSp>
      <p:grpSp>
        <p:nvGrpSpPr>
          <p:cNvPr id="14356" name="组合 26"/>
          <p:cNvGrpSpPr/>
          <p:nvPr/>
        </p:nvGrpSpPr>
        <p:grpSpPr>
          <a:xfrm>
            <a:off x="8238406" y="1450976"/>
            <a:ext cx="892175" cy="881063"/>
            <a:chOff x="3651" y="7142"/>
            <a:chExt cx="1405" cy="1387"/>
          </a:xfrm>
        </p:grpSpPr>
        <p:pic>
          <p:nvPicPr>
            <p:cNvPr id="14357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文本框 28"/>
            <p:cNvSpPr txBox="1">
              <a:spLocks noChangeArrowheads="1"/>
            </p:cNvSpPr>
            <p:nvPr/>
          </p:nvSpPr>
          <p:spPr bwMode="auto">
            <a:xfrm>
              <a:off x="3899" y="7226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grpSp>
        <p:nvGrpSpPr>
          <p:cNvPr id="14359" name="组合 29"/>
          <p:cNvGrpSpPr/>
          <p:nvPr/>
        </p:nvGrpSpPr>
        <p:grpSpPr>
          <a:xfrm>
            <a:off x="9278218" y="1450976"/>
            <a:ext cx="892175" cy="881063"/>
            <a:chOff x="3651" y="7142"/>
            <a:chExt cx="1405" cy="1387"/>
          </a:xfrm>
        </p:grpSpPr>
        <p:pic>
          <p:nvPicPr>
            <p:cNvPr id="14360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" y="7142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文本框 31"/>
            <p:cNvSpPr txBox="1">
              <a:spLocks noChangeArrowheads="1"/>
            </p:cNvSpPr>
            <p:nvPr/>
          </p:nvSpPr>
          <p:spPr bwMode="auto">
            <a:xfrm>
              <a:off x="3899" y="7205"/>
              <a:ext cx="115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</p:grp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8303584" y="5710208"/>
            <a:ext cx="1848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还要再称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2016993" y="1390650"/>
            <a:ext cx="1958975" cy="914400"/>
          </a:xfrm>
          <a:custGeom>
            <a:avLst/>
            <a:gdLst>
              <a:gd name="connisteX0" fmla="*/ 180318 w 3014312"/>
              <a:gd name="connsiteY0" fmla="*/ 12383 h 914581"/>
              <a:gd name="connisteX1" fmla="*/ 53318 w 3014312"/>
              <a:gd name="connsiteY1" fmla="*/ 190183 h 914581"/>
              <a:gd name="connisteX2" fmla="*/ 2518 w 3014312"/>
              <a:gd name="connsiteY2" fmla="*/ 380683 h 914581"/>
              <a:gd name="connisteX3" fmla="*/ 27918 w 3014312"/>
              <a:gd name="connsiteY3" fmla="*/ 621983 h 914581"/>
              <a:gd name="connisteX4" fmla="*/ 154918 w 3014312"/>
              <a:gd name="connsiteY4" fmla="*/ 812483 h 914581"/>
              <a:gd name="connisteX5" fmla="*/ 408918 w 3014312"/>
              <a:gd name="connsiteY5" fmla="*/ 875983 h 914581"/>
              <a:gd name="connisteX6" fmla="*/ 751818 w 3014312"/>
              <a:gd name="connsiteY6" fmla="*/ 901383 h 914581"/>
              <a:gd name="connisteX7" fmla="*/ 1018518 w 3014312"/>
              <a:gd name="connsiteY7" fmla="*/ 914083 h 914581"/>
              <a:gd name="connisteX8" fmla="*/ 2186918 w 3014312"/>
              <a:gd name="connsiteY8" fmla="*/ 888683 h 914581"/>
              <a:gd name="connisteX9" fmla="*/ 2618718 w 3014312"/>
              <a:gd name="connsiteY9" fmla="*/ 888683 h 914581"/>
              <a:gd name="connisteX10" fmla="*/ 2771118 w 3014312"/>
              <a:gd name="connsiteY10" fmla="*/ 875983 h 914581"/>
              <a:gd name="connisteX11" fmla="*/ 3012418 w 3014312"/>
              <a:gd name="connsiteY11" fmla="*/ 660083 h 914581"/>
              <a:gd name="connisteX12" fmla="*/ 2860018 w 3014312"/>
              <a:gd name="connsiteY12" fmla="*/ 190183 h 914581"/>
              <a:gd name="connisteX13" fmla="*/ 2720318 w 3014312"/>
              <a:gd name="connsiteY13" fmla="*/ 25083 h 914581"/>
              <a:gd name="connisteX14" fmla="*/ 2440918 w 3014312"/>
              <a:gd name="connsiteY14" fmla="*/ 12383 h 914581"/>
              <a:gd name="connisteX15" fmla="*/ 1996418 w 3014312"/>
              <a:gd name="connsiteY15" fmla="*/ 12383 h 914581"/>
              <a:gd name="connisteX16" fmla="*/ 1539218 w 3014312"/>
              <a:gd name="connsiteY16" fmla="*/ 25083 h 914581"/>
              <a:gd name="connisteX17" fmla="*/ 828018 w 3014312"/>
              <a:gd name="connsiteY17" fmla="*/ 25083 h 914581"/>
              <a:gd name="connisteX18" fmla="*/ 180318 w 3014312"/>
              <a:gd name="connsiteY18" fmla="*/ 12383 h 91458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3014313" h="914582">
                <a:moveTo>
                  <a:pt x="180318" y="12384"/>
                </a:moveTo>
                <a:cubicBezTo>
                  <a:pt x="25378" y="45404"/>
                  <a:pt x="88878" y="116524"/>
                  <a:pt x="53318" y="190184"/>
                </a:cubicBezTo>
                <a:cubicBezTo>
                  <a:pt x="17758" y="263844"/>
                  <a:pt x="7598" y="294324"/>
                  <a:pt x="2518" y="380684"/>
                </a:cubicBezTo>
                <a:cubicBezTo>
                  <a:pt x="-2562" y="467044"/>
                  <a:pt x="-2562" y="535624"/>
                  <a:pt x="27918" y="621984"/>
                </a:cubicBezTo>
                <a:cubicBezTo>
                  <a:pt x="58398" y="708344"/>
                  <a:pt x="78718" y="761684"/>
                  <a:pt x="154918" y="812484"/>
                </a:cubicBezTo>
                <a:cubicBezTo>
                  <a:pt x="231118" y="863284"/>
                  <a:pt x="289538" y="858204"/>
                  <a:pt x="408918" y="875984"/>
                </a:cubicBezTo>
                <a:cubicBezTo>
                  <a:pt x="528298" y="893764"/>
                  <a:pt x="629898" y="893764"/>
                  <a:pt x="751818" y="901384"/>
                </a:cubicBezTo>
                <a:cubicBezTo>
                  <a:pt x="873738" y="909004"/>
                  <a:pt x="731498" y="916624"/>
                  <a:pt x="1018518" y="914084"/>
                </a:cubicBezTo>
                <a:cubicBezTo>
                  <a:pt x="1305538" y="911544"/>
                  <a:pt x="1866878" y="893764"/>
                  <a:pt x="2186918" y="888684"/>
                </a:cubicBezTo>
                <a:cubicBezTo>
                  <a:pt x="2506958" y="883604"/>
                  <a:pt x="2501878" y="891224"/>
                  <a:pt x="2618718" y="888684"/>
                </a:cubicBezTo>
                <a:cubicBezTo>
                  <a:pt x="2735558" y="886144"/>
                  <a:pt x="2692378" y="921704"/>
                  <a:pt x="2771118" y="875984"/>
                </a:cubicBezTo>
                <a:cubicBezTo>
                  <a:pt x="2849858" y="830264"/>
                  <a:pt x="2994638" y="797244"/>
                  <a:pt x="3012418" y="660084"/>
                </a:cubicBezTo>
                <a:cubicBezTo>
                  <a:pt x="3030198" y="522924"/>
                  <a:pt x="2918438" y="317184"/>
                  <a:pt x="2860018" y="190184"/>
                </a:cubicBezTo>
                <a:cubicBezTo>
                  <a:pt x="2801598" y="63184"/>
                  <a:pt x="2804138" y="60644"/>
                  <a:pt x="2720318" y="25084"/>
                </a:cubicBezTo>
                <a:cubicBezTo>
                  <a:pt x="2636498" y="-10476"/>
                  <a:pt x="2585698" y="14924"/>
                  <a:pt x="2440918" y="12384"/>
                </a:cubicBezTo>
                <a:cubicBezTo>
                  <a:pt x="2296138" y="9844"/>
                  <a:pt x="2176758" y="9844"/>
                  <a:pt x="1996418" y="12384"/>
                </a:cubicBezTo>
                <a:cubicBezTo>
                  <a:pt x="1816078" y="14924"/>
                  <a:pt x="1772898" y="22544"/>
                  <a:pt x="1539218" y="25084"/>
                </a:cubicBezTo>
                <a:cubicBezTo>
                  <a:pt x="1305538" y="27624"/>
                  <a:pt x="1099798" y="27624"/>
                  <a:pt x="828018" y="25084"/>
                </a:cubicBezTo>
                <a:cubicBezTo>
                  <a:pt x="556238" y="22544"/>
                  <a:pt x="335258" y="-20636"/>
                  <a:pt x="180318" y="12384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187355" y="1377950"/>
            <a:ext cx="1858962" cy="965200"/>
          </a:xfrm>
          <a:custGeom>
            <a:avLst/>
            <a:gdLst>
              <a:gd name="connisteX0" fmla="*/ 479779 w 2860730"/>
              <a:gd name="connsiteY0" fmla="*/ 13179 h 965861"/>
              <a:gd name="connisteX1" fmla="*/ 289279 w 2860730"/>
              <a:gd name="connsiteY1" fmla="*/ 13179 h 965861"/>
              <a:gd name="connisteX2" fmla="*/ 136879 w 2860730"/>
              <a:gd name="connsiteY2" fmla="*/ 140179 h 965861"/>
              <a:gd name="connisteX3" fmla="*/ 47979 w 2860730"/>
              <a:gd name="connsiteY3" fmla="*/ 292579 h 965861"/>
              <a:gd name="connisteX4" fmla="*/ 9879 w 2860730"/>
              <a:gd name="connsiteY4" fmla="*/ 432279 h 965861"/>
              <a:gd name="connisteX5" fmla="*/ 9879 w 2860730"/>
              <a:gd name="connsiteY5" fmla="*/ 622779 h 965861"/>
              <a:gd name="connisteX6" fmla="*/ 98779 w 2860730"/>
              <a:gd name="connsiteY6" fmla="*/ 775179 h 965861"/>
              <a:gd name="connisteX7" fmla="*/ 238479 w 2860730"/>
              <a:gd name="connsiteY7" fmla="*/ 876779 h 965861"/>
              <a:gd name="connisteX8" fmla="*/ 530579 w 2860730"/>
              <a:gd name="connsiteY8" fmla="*/ 940279 h 965861"/>
              <a:gd name="connisteX9" fmla="*/ 962379 w 2860730"/>
              <a:gd name="connsiteY9" fmla="*/ 889479 h 965861"/>
              <a:gd name="connisteX10" fmla="*/ 1584679 w 2860730"/>
              <a:gd name="connsiteY10" fmla="*/ 902179 h 965861"/>
              <a:gd name="connisteX11" fmla="*/ 2232379 w 2860730"/>
              <a:gd name="connsiteY11" fmla="*/ 952979 h 965861"/>
              <a:gd name="connisteX12" fmla="*/ 2727679 w 2860730"/>
              <a:gd name="connsiteY12" fmla="*/ 940279 h 965861"/>
              <a:gd name="connisteX13" fmla="*/ 2829279 w 2860730"/>
              <a:gd name="connsiteY13" fmla="*/ 737079 h 965861"/>
              <a:gd name="connisteX14" fmla="*/ 2854679 w 2860730"/>
              <a:gd name="connsiteY14" fmla="*/ 432279 h 965861"/>
              <a:gd name="connisteX15" fmla="*/ 2841979 w 2860730"/>
              <a:gd name="connsiteY15" fmla="*/ 178279 h 965861"/>
              <a:gd name="connisteX16" fmla="*/ 2702279 w 2860730"/>
              <a:gd name="connsiteY16" fmla="*/ 63979 h 965861"/>
              <a:gd name="connisteX17" fmla="*/ 2435579 w 2860730"/>
              <a:gd name="connsiteY17" fmla="*/ 51279 h 965861"/>
              <a:gd name="connisteX18" fmla="*/ 479779 w 2860730"/>
              <a:gd name="connsiteY18" fmla="*/ 13179 h 96586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2860730" h="965860">
                <a:moveTo>
                  <a:pt x="479780" y="13180"/>
                </a:moveTo>
                <a:cubicBezTo>
                  <a:pt x="50520" y="5560"/>
                  <a:pt x="357860" y="-12220"/>
                  <a:pt x="289280" y="13180"/>
                </a:cubicBezTo>
                <a:cubicBezTo>
                  <a:pt x="220700" y="38580"/>
                  <a:pt x="185140" y="84300"/>
                  <a:pt x="136880" y="140180"/>
                </a:cubicBezTo>
                <a:cubicBezTo>
                  <a:pt x="88620" y="196060"/>
                  <a:pt x="73380" y="234160"/>
                  <a:pt x="47980" y="292580"/>
                </a:cubicBezTo>
                <a:cubicBezTo>
                  <a:pt x="22580" y="351000"/>
                  <a:pt x="17500" y="366240"/>
                  <a:pt x="9880" y="432280"/>
                </a:cubicBezTo>
                <a:cubicBezTo>
                  <a:pt x="2260" y="498320"/>
                  <a:pt x="-7900" y="554200"/>
                  <a:pt x="9880" y="622780"/>
                </a:cubicBezTo>
                <a:cubicBezTo>
                  <a:pt x="27660" y="691360"/>
                  <a:pt x="53060" y="724380"/>
                  <a:pt x="98780" y="775180"/>
                </a:cubicBezTo>
                <a:cubicBezTo>
                  <a:pt x="144500" y="825980"/>
                  <a:pt x="152120" y="843760"/>
                  <a:pt x="238480" y="876780"/>
                </a:cubicBezTo>
                <a:cubicBezTo>
                  <a:pt x="324840" y="909800"/>
                  <a:pt x="385800" y="937740"/>
                  <a:pt x="530580" y="940280"/>
                </a:cubicBezTo>
                <a:cubicBezTo>
                  <a:pt x="675360" y="942820"/>
                  <a:pt x="751560" y="897100"/>
                  <a:pt x="962380" y="889480"/>
                </a:cubicBezTo>
                <a:cubicBezTo>
                  <a:pt x="1173200" y="881860"/>
                  <a:pt x="1330680" y="889480"/>
                  <a:pt x="1584680" y="902180"/>
                </a:cubicBezTo>
                <a:cubicBezTo>
                  <a:pt x="1838680" y="914880"/>
                  <a:pt x="2003780" y="945360"/>
                  <a:pt x="2232380" y="952980"/>
                </a:cubicBezTo>
                <a:cubicBezTo>
                  <a:pt x="2460980" y="960600"/>
                  <a:pt x="2608300" y="983460"/>
                  <a:pt x="2727680" y="940280"/>
                </a:cubicBezTo>
                <a:cubicBezTo>
                  <a:pt x="2847060" y="897100"/>
                  <a:pt x="2803880" y="838680"/>
                  <a:pt x="2829280" y="737080"/>
                </a:cubicBezTo>
                <a:cubicBezTo>
                  <a:pt x="2854680" y="635480"/>
                  <a:pt x="2852140" y="544040"/>
                  <a:pt x="2854680" y="432280"/>
                </a:cubicBezTo>
                <a:cubicBezTo>
                  <a:pt x="2857220" y="320520"/>
                  <a:pt x="2872460" y="251940"/>
                  <a:pt x="2841980" y="178280"/>
                </a:cubicBezTo>
                <a:cubicBezTo>
                  <a:pt x="2811500" y="104620"/>
                  <a:pt x="2783560" y="89380"/>
                  <a:pt x="2702280" y="63980"/>
                </a:cubicBezTo>
                <a:cubicBezTo>
                  <a:pt x="2621000" y="38580"/>
                  <a:pt x="2880080" y="61440"/>
                  <a:pt x="2435580" y="51280"/>
                </a:cubicBezTo>
                <a:cubicBezTo>
                  <a:pt x="1991080" y="41120"/>
                  <a:pt x="909040" y="20800"/>
                  <a:pt x="479780" y="1318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8233643" y="1416050"/>
            <a:ext cx="1914525" cy="914400"/>
          </a:xfrm>
          <a:custGeom>
            <a:avLst/>
            <a:gdLst>
              <a:gd name="connisteX0" fmla="*/ 745398 w 1914766"/>
              <a:gd name="connsiteY0" fmla="*/ 0 h 914927"/>
              <a:gd name="connisteX1" fmla="*/ 415198 w 1914766"/>
              <a:gd name="connsiteY1" fmla="*/ 25400 h 914927"/>
              <a:gd name="connisteX2" fmla="*/ 161198 w 1914766"/>
              <a:gd name="connsiteY2" fmla="*/ 101600 h 914927"/>
              <a:gd name="connisteX3" fmla="*/ 46898 w 1914766"/>
              <a:gd name="connsiteY3" fmla="*/ 203200 h 914927"/>
              <a:gd name="connisteX4" fmla="*/ 8798 w 1914766"/>
              <a:gd name="connsiteY4" fmla="*/ 381000 h 914927"/>
              <a:gd name="connisteX5" fmla="*/ 8798 w 1914766"/>
              <a:gd name="connsiteY5" fmla="*/ 571500 h 914927"/>
              <a:gd name="connisteX6" fmla="*/ 84998 w 1914766"/>
              <a:gd name="connsiteY6" fmla="*/ 711200 h 914927"/>
              <a:gd name="connisteX7" fmla="*/ 288198 w 1914766"/>
              <a:gd name="connsiteY7" fmla="*/ 863600 h 914927"/>
              <a:gd name="connisteX8" fmla="*/ 694598 w 1914766"/>
              <a:gd name="connsiteY8" fmla="*/ 876300 h 914927"/>
              <a:gd name="connisteX9" fmla="*/ 1431198 w 1914766"/>
              <a:gd name="connsiteY9" fmla="*/ 914400 h 914927"/>
              <a:gd name="connisteX10" fmla="*/ 1685198 w 1914766"/>
              <a:gd name="connsiteY10" fmla="*/ 850900 h 914927"/>
              <a:gd name="connisteX11" fmla="*/ 1850298 w 1914766"/>
              <a:gd name="connsiteY11" fmla="*/ 660400 h 914927"/>
              <a:gd name="connisteX12" fmla="*/ 1913798 w 1914766"/>
              <a:gd name="connsiteY12" fmla="*/ 419100 h 914927"/>
              <a:gd name="connisteX13" fmla="*/ 1875698 w 1914766"/>
              <a:gd name="connsiteY13" fmla="*/ 254000 h 914927"/>
              <a:gd name="connisteX14" fmla="*/ 1774098 w 1914766"/>
              <a:gd name="connsiteY14" fmla="*/ 76200 h 914927"/>
              <a:gd name="connisteX15" fmla="*/ 1621698 w 1914766"/>
              <a:gd name="connsiteY15" fmla="*/ 25400 h 914927"/>
              <a:gd name="connisteX16" fmla="*/ 745398 w 1914766"/>
              <a:gd name="connsiteY16" fmla="*/ 0 h 91492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1914767" h="914927">
                <a:moveTo>
                  <a:pt x="745399" y="0"/>
                </a:moveTo>
                <a:cubicBezTo>
                  <a:pt x="504099" y="0"/>
                  <a:pt x="532039" y="5080"/>
                  <a:pt x="415199" y="25400"/>
                </a:cubicBezTo>
                <a:cubicBezTo>
                  <a:pt x="298359" y="45720"/>
                  <a:pt x="234859" y="66040"/>
                  <a:pt x="161199" y="101600"/>
                </a:cubicBezTo>
                <a:cubicBezTo>
                  <a:pt x="87539" y="137160"/>
                  <a:pt x="77379" y="147320"/>
                  <a:pt x="46899" y="203200"/>
                </a:cubicBezTo>
                <a:cubicBezTo>
                  <a:pt x="16419" y="259080"/>
                  <a:pt x="16419" y="307340"/>
                  <a:pt x="8799" y="381000"/>
                </a:cubicBezTo>
                <a:cubicBezTo>
                  <a:pt x="1179" y="454660"/>
                  <a:pt x="-6441" y="505460"/>
                  <a:pt x="8799" y="571500"/>
                </a:cubicBezTo>
                <a:cubicBezTo>
                  <a:pt x="24039" y="637540"/>
                  <a:pt x="29119" y="652780"/>
                  <a:pt x="84999" y="711200"/>
                </a:cubicBezTo>
                <a:cubicBezTo>
                  <a:pt x="140879" y="769620"/>
                  <a:pt x="166279" y="830580"/>
                  <a:pt x="288199" y="863600"/>
                </a:cubicBezTo>
                <a:cubicBezTo>
                  <a:pt x="410119" y="896620"/>
                  <a:pt x="465999" y="866140"/>
                  <a:pt x="694599" y="876300"/>
                </a:cubicBezTo>
                <a:cubicBezTo>
                  <a:pt x="923199" y="886460"/>
                  <a:pt x="1233079" y="919480"/>
                  <a:pt x="1431199" y="914400"/>
                </a:cubicBezTo>
                <a:cubicBezTo>
                  <a:pt x="1629319" y="909320"/>
                  <a:pt x="1601379" y="901700"/>
                  <a:pt x="1685199" y="850900"/>
                </a:cubicBezTo>
                <a:cubicBezTo>
                  <a:pt x="1769019" y="800100"/>
                  <a:pt x="1804579" y="746760"/>
                  <a:pt x="1850299" y="660400"/>
                </a:cubicBezTo>
                <a:cubicBezTo>
                  <a:pt x="1896019" y="574040"/>
                  <a:pt x="1908719" y="500380"/>
                  <a:pt x="1913799" y="419100"/>
                </a:cubicBezTo>
                <a:cubicBezTo>
                  <a:pt x="1918879" y="337820"/>
                  <a:pt x="1903639" y="322580"/>
                  <a:pt x="1875699" y="254000"/>
                </a:cubicBezTo>
                <a:cubicBezTo>
                  <a:pt x="1847759" y="185420"/>
                  <a:pt x="1824899" y="121920"/>
                  <a:pt x="1774099" y="76200"/>
                </a:cubicBezTo>
                <a:cubicBezTo>
                  <a:pt x="1723299" y="30480"/>
                  <a:pt x="1827439" y="40640"/>
                  <a:pt x="1621699" y="25400"/>
                </a:cubicBezTo>
                <a:cubicBezTo>
                  <a:pt x="1415959" y="10160"/>
                  <a:pt x="986699" y="0"/>
                  <a:pt x="745399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42" name="Line 20"/>
          <p:cNvSpPr>
            <a:spLocks noChangeShapeType="1"/>
          </p:cNvSpPr>
          <p:nvPr/>
        </p:nvSpPr>
        <p:spPr bwMode="auto">
          <a:xfrm flipV="1">
            <a:off x="5137826" y="3377139"/>
            <a:ext cx="895350" cy="8636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5150526" y="4313764"/>
            <a:ext cx="749300" cy="9017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6031590" y="308980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平衡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5852202" y="4826528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不平衡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6972897" y="2875446"/>
            <a:ext cx="2528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在余下的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瓶中，</a:t>
            </a: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6960198" y="3458059"/>
            <a:ext cx="2220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还要再称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471148" y="3891794"/>
            <a:ext cx="3654425" cy="1636712"/>
            <a:chOff x="10764" y="4476"/>
            <a:chExt cx="7274" cy="3750"/>
          </a:xfrm>
        </p:grpSpPr>
        <p:pic>
          <p:nvPicPr>
            <p:cNvPr id="14373" name="图片 1" descr="C:\Users\Administrator\Desktop\天平2.png天平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BFD3E2"/>
                </a:clrFrom>
                <a:clrTo>
                  <a:srgbClr val="BFD3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3" b="-1468"/>
            <a:stretch>
              <a:fillRect/>
            </a:stretch>
          </p:blipFill>
          <p:spPr bwMode="auto">
            <a:xfrm>
              <a:off x="10764" y="5328"/>
              <a:ext cx="7274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4" y="5288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51" descr="5BU6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73" y="4476"/>
              <a:ext cx="121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任意多边形 1"/>
          <p:cNvSpPr/>
          <p:nvPr/>
        </p:nvSpPr>
        <p:spPr>
          <a:xfrm>
            <a:off x="4102968" y="1416050"/>
            <a:ext cx="1857375" cy="965200"/>
          </a:xfrm>
          <a:custGeom>
            <a:avLst/>
            <a:gdLst>
              <a:gd name="connisteX0" fmla="*/ 479779 w 2860730"/>
              <a:gd name="connsiteY0" fmla="*/ 13179 h 965861"/>
              <a:gd name="connisteX1" fmla="*/ 289279 w 2860730"/>
              <a:gd name="connsiteY1" fmla="*/ 13179 h 965861"/>
              <a:gd name="connisteX2" fmla="*/ 136879 w 2860730"/>
              <a:gd name="connsiteY2" fmla="*/ 140179 h 965861"/>
              <a:gd name="connisteX3" fmla="*/ 47979 w 2860730"/>
              <a:gd name="connsiteY3" fmla="*/ 292579 h 965861"/>
              <a:gd name="connisteX4" fmla="*/ 9879 w 2860730"/>
              <a:gd name="connsiteY4" fmla="*/ 432279 h 965861"/>
              <a:gd name="connisteX5" fmla="*/ 9879 w 2860730"/>
              <a:gd name="connsiteY5" fmla="*/ 622779 h 965861"/>
              <a:gd name="connisteX6" fmla="*/ 98779 w 2860730"/>
              <a:gd name="connsiteY6" fmla="*/ 775179 h 965861"/>
              <a:gd name="connisteX7" fmla="*/ 238479 w 2860730"/>
              <a:gd name="connsiteY7" fmla="*/ 876779 h 965861"/>
              <a:gd name="connisteX8" fmla="*/ 530579 w 2860730"/>
              <a:gd name="connsiteY8" fmla="*/ 940279 h 965861"/>
              <a:gd name="connisteX9" fmla="*/ 962379 w 2860730"/>
              <a:gd name="connsiteY9" fmla="*/ 889479 h 965861"/>
              <a:gd name="connisteX10" fmla="*/ 1584679 w 2860730"/>
              <a:gd name="connsiteY10" fmla="*/ 902179 h 965861"/>
              <a:gd name="connisteX11" fmla="*/ 2232379 w 2860730"/>
              <a:gd name="connsiteY11" fmla="*/ 952979 h 965861"/>
              <a:gd name="connisteX12" fmla="*/ 2727679 w 2860730"/>
              <a:gd name="connsiteY12" fmla="*/ 940279 h 965861"/>
              <a:gd name="connisteX13" fmla="*/ 2829279 w 2860730"/>
              <a:gd name="connsiteY13" fmla="*/ 737079 h 965861"/>
              <a:gd name="connisteX14" fmla="*/ 2854679 w 2860730"/>
              <a:gd name="connsiteY14" fmla="*/ 432279 h 965861"/>
              <a:gd name="connisteX15" fmla="*/ 2841979 w 2860730"/>
              <a:gd name="connsiteY15" fmla="*/ 178279 h 965861"/>
              <a:gd name="connisteX16" fmla="*/ 2702279 w 2860730"/>
              <a:gd name="connsiteY16" fmla="*/ 63979 h 965861"/>
              <a:gd name="connisteX17" fmla="*/ 2435579 w 2860730"/>
              <a:gd name="connsiteY17" fmla="*/ 51279 h 965861"/>
              <a:gd name="connisteX18" fmla="*/ 479779 w 2860730"/>
              <a:gd name="connsiteY18" fmla="*/ 13179 h 96586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2860730" h="965860">
                <a:moveTo>
                  <a:pt x="479780" y="13180"/>
                </a:moveTo>
                <a:cubicBezTo>
                  <a:pt x="50520" y="5560"/>
                  <a:pt x="357860" y="-12220"/>
                  <a:pt x="289280" y="13180"/>
                </a:cubicBezTo>
                <a:cubicBezTo>
                  <a:pt x="220700" y="38580"/>
                  <a:pt x="185140" y="84300"/>
                  <a:pt x="136880" y="140180"/>
                </a:cubicBezTo>
                <a:cubicBezTo>
                  <a:pt x="88620" y="196060"/>
                  <a:pt x="73380" y="234160"/>
                  <a:pt x="47980" y="292580"/>
                </a:cubicBezTo>
                <a:cubicBezTo>
                  <a:pt x="22580" y="351000"/>
                  <a:pt x="17500" y="366240"/>
                  <a:pt x="9880" y="432280"/>
                </a:cubicBezTo>
                <a:cubicBezTo>
                  <a:pt x="2260" y="498320"/>
                  <a:pt x="-7900" y="554200"/>
                  <a:pt x="9880" y="622780"/>
                </a:cubicBezTo>
                <a:cubicBezTo>
                  <a:pt x="27660" y="691360"/>
                  <a:pt x="53060" y="724380"/>
                  <a:pt x="98780" y="775180"/>
                </a:cubicBezTo>
                <a:cubicBezTo>
                  <a:pt x="144500" y="825980"/>
                  <a:pt x="152120" y="843760"/>
                  <a:pt x="238480" y="876780"/>
                </a:cubicBezTo>
                <a:cubicBezTo>
                  <a:pt x="324840" y="909800"/>
                  <a:pt x="385800" y="937740"/>
                  <a:pt x="530580" y="940280"/>
                </a:cubicBezTo>
                <a:cubicBezTo>
                  <a:pt x="675360" y="942820"/>
                  <a:pt x="751560" y="897100"/>
                  <a:pt x="962380" y="889480"/>
                </a:cubicBezTo>
                <a:cubicBezTo>
                  <a:pt x="1173200" y="881860"/>
                  <a:pt x="1330680" y="889480"/>
                  <a:pt x="1584680" y="902180"/>
                </a:cubicBezTo>
                <a:cubicBezTo>
                  <a:pt x="1838680" y="914880"/>
                  <a:pt x="2003780" y="945360"/>
                  <a:pt x="2232380" y="952980"/>
                </a:cubicBezTo>
                <a:cubicBezTo>
                  <a:pt x="2460980" y="960600"/>
                  <a:pt x="2608300" y="983460"/>
                  <a:pt x="2727680" y="940280"/>
                </a:cubicBezTo>
                <a:cubicBezTo>
                  <a:pt x="2847060" y="897100"/>
                  <a:pt x="2803880" y="838680"/>
                  <a:pt x="2829280" y="737080"/>
                </a:cubicBezTo>
                <a:cubicBezTo>
                  <a:pt x="2854680" y="635480"/>
                  <a:pt x="2852140" y="544040"/>
                  <a:pt x="2854680" y="432280"/>
                </a:cubicBezTo>
                <a:cubicBezTo>
                  <a:pt x="2857220" y="320520"/>
                  <a:pt x="2872460" y="251940"/>
                  <a:pt x="2841980" y="178280"/>
                </a:cubicBezTo>
                <a:cubicBezTo>
                  <a:pt x="2811500" y="104620"/>
                  <a:pt x="2783560" y="89380"/>
                  <a:pt x="2702280" y="63980"/>
                </a:cubicBezTo>
                <a:cubicBezTo>
                  <a:pt x="2621000" y="38580"/>
                  <a:pt x="2880080" y="61440"/>
                  <a:pt x="2435580" y="51280"/>
                </a:cubicBezTo>
                <a:cubicBezTo>
                  <a:pt x="1991080" y="41120"/>
                  <a:pt x="909040" y="20800"/>
                  <a:pt x="479780" y="1318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-4.44444E-06 L -0.08633 0.24399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1219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4.44444E-06 L -0.11914 0.24399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1219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4.44444E-06 L 0.05873 0.24399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4.44444E-06 L -0.08256 0.24399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6" grpId="0"/>
      <p:bldP spid="44" grpId="0"/>
      <p:bldP spid="45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-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D52E2C"/>
      </a:accent1>
      <a:accent2>
        <a:srgbClr val="F4C043"/>
      </a:accent2>
      <a:accent3>
        <a:srgbClr val="333333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Microsoft Office PowerPoint</Application>
  <PresentationFormat>宽屏</PresentationFormat>
  <Paragraphs>197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FandolFang R</vt:lpstr>
      <vt:lpstr>OPPOSans H</vt:lpstr>
      <vt:lpstr>OPPOSans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cp:lastPrinted>2020-07-20T11:25:00Z</cp:lastPrinted>
  <dcterms:created xsi:type="dcterms:W3CDTF">2020-07-20T11:25:00Z</dcterms:created>
  <dcterms:modified xsi:type="dcterms:W3CDTF">2021-01-08T23:19:47Z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