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61" r:id="rId5"/>
    <p:sldId id="269" r:id="rId6"/>
    <p:sldId id="319" r:id="rId7"/>
    <p:sldId id="270" r:id="rId8"/>
    <p:sldId id="320" r:id="rId9"/>
    <p:sldId id="271" r:id="rId10"/>
    <p:sldId id="275" r:id="rId11"/>
    <p:sldId id="295" r:id="rId12"/>
    <p:sldId id="321" r:id="rId13"/>
    <p:sldId id="293" r:id="rId14"/>
    <p:sldId id="322" r:id="rId15"/>
    <p:sldId id="294" r:id="rId16"/>
    <p:sldId id="314" r:id="rId17"/>
    <p:sldId id="338" r:id="rId18"/>
    <p:sldId id="299" r:id="rId19"/>
    <p:sldId id="335" r:id="rId20"/>
    <p:sldId id="336" r:id="rId21"/>
    <p:sldId id="337" r:id="rId22"/>
    <p:sldId id="288" r:id="rId23"/>
    <p:sldId id="287" r:id="rId24"/>
    <p:sldId id="290" r:id="rId25"/>
  </p:sldIdLst>
  <p:sldSz cx="12192000" cy="6858000"/>
  <p:notesSz cx="6858000" cy="9144000"/>
  <p:embeddedFontLst>
    <p:embeddedFont>
      <p:font typeface="FandolFang R" panose="02010600030101010101" charset="-122"/>
      <p:regular r:id="rId28"/>
    </p:embeddedFont>
    <p:embeddedFont>
      <p:font typeface="OPPOSans B" panose="02010600030101010101" charset="-122"/>
      <p:regular r:id="rId29"/>
    </p:embeddedFont>
    <p:embeddedFont>
      <p:font typeface="OPPOSans H" panose="02010600030101010101" charset="-122"/>
      <p:regular r:id="rId30"/>
    </p:embeddedFont>
    <p:embeddedFont>
      <p:font typeface="OPPOSans R" panose="02010600030101010101" charset="-122"/>
      <p:regular r:id="rId31"/>
    </p:embeddedFont>
    <p:embeddedFont>
      <p:font typeface="思源黑体 CN Light" panose="02010600030101010101" charset="-122"/>
      <p:regular r:id="rId32"/>
    </p:embeddedFont>
    <p:embeddedFont>
      <p:font typeface="Calibri" panose="020F0502020204030204" pitchFamily="34" charset="0"/>
      <p:regular r:id="rId33"/>
      <p:bold r:id="rId34"/>
      <p:italic r:id="rId35"/>
      <p:bold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64" d="100"/>
          <a:sy n="64" d="100"/>
        </p:scale>
        <p:origin x="72"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7CB25EB0-04BF-4415-A115-13BCFA342740}"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70BD59A5-E156-4BAD-AA5D-674FF99999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noTextEdit="1"/>
          </p:cNvSpPr>
          <p:nvPr>
            <p:ph type="sldImg" idx="4294967295"/>
          </p:nvPr>
        </p:nvSpPr>
        <p:spPr>
          <a:ln>
            <a:miter lim="800000"/>
          </a:ln>
        </p:spPr>
      </p:sp>
      <p:sp>
        <p:nvSpPr>
          <p:cNvPr id="9218"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A92445-CB5B-45B3-AD92-421041CB8CF4}"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E24681-BF03-4437-AC3C-B3AE33B418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422255" y="382994"/>
            <a:ext cx="4461820" cy="703580"/>
            <a:chOff x="-391775" y="277146"/>
            <a:chExt cx="4461820" cy="853154"/>
          </a:xfrm>
        </p:grpSpPr>
        <p:sp>
          <p:nvSpPr>
            <p:cNvPr id="7" name="平行四边形 6"/>
            <p:cNvSpPr/>
            <p:nvPr/>
          </p:nvSpPr>
          <p:spPr>
            <a:xfrm>
              <a:off x="-349103" y="360860"/>
              <a:ext cx="4419148" cy="769440"/>
            </a:xfrm>
            <a:prstGeom prst="parallelogram">
              <a:avLst>
                <a:gd name="adj" fmla="val 6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8" name="平行四边形 7"/>
            <p:cNvSpPr/>
            <p:nvPr/>
          </p:nvSpPr>
          <p:spPr>
            <a:xfrm>
              <a:off x="-391775" y="277146"/>
              <a:ext cx="4322923" cy="769440"/>
            </a:xfrm>
            <a:prstGeom prst="parallelogram">
              <a:avLst>
                <a:gd name="adj" fmla="val 6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grpSp>
      <p:cxnSp>
        <p:nvCxnSpPr>
          <p:cNvPr id="10" name="直接连接符 9"/>
          <p:cNvCxnSpPr/>
          <p:nvPr userDrawn="1"/>
        </p:nvCxnSpPr>
        <p:spPr>
          <a:xfrm flipH="1">
            <a:off x="11518900" y="6366077"/>
            <a:ext cx="673100" cy="0"/>
          </a:xfrm>
          <a:prstGeom prst="line">
            <a:avLst/>
          </a:prstGeom>
          <a:ln w="28575">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H="1">
            <a:off x="11076972" y="6542282"/>
            <a:ext cx="1115028" cy="0"/>
          </a:xfrm>
          <a:prstGeom prst="line">
            <a:avLst/>
          </a:prstGeom>
          <a:ln w="28575">
            <a:solidFill>
              <a:schemeClr val="accent2"/>
            </a:solidFill>
            <a:headEnd type="none"/>
            <a:tailEnd type="diamond"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POSans R" panose="00020600040101010101" pitchFamily="18" charset="-122"/>
                <a:ea typeface="OPPOSans R" panose="00020600040101010101" pitchFamily="18" charset="-122"/>
              </a:defRPr>
            </a:lvl1pPr>
          </a:lstStyle>
          <a:p>
            <a:fld id="{5EA92445-CB5B-45B3-AD92-421041CB8CF4}" type="datetimeFigureOut">
              <a:rPr lang="zh-CN" altLang="en-US" smtClean="0"/>
              <a:t>2021/1/9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POSans R" panose="00020600040101010101" pitchFamily="18" charset="-122"/>
                <a:ea typeface="OPPOSans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POSans R" panose="00020600040101010101" pitchFamily="18" charset="-122"/>
                <a:ea typeface="OPPOSans R" panose="00020600040101010101" pitchFamily="18" charset="-122"/>
              </a:defRPr>
            </a:lvl1pPr>
          </a:lstStyle>
          <a:p>
            <a:fld id="{C5E24681-BF03-4437-AC3C-B3AE33B4181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OPPOSans R" panose="00020600040101010101" pitchFamily="18" charset="-122"/>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POSans R" panose="00020600040101010101" pitchFamily="18" charset="-122"/>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POSans R" panose="00020600040101010101" pitchFamily="18" charset="-122"/>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POSans R" panose="00020600040101010101" pitchFamily="18" charset="-122"/>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POSans R" panose="00020600040101010101" pitchFamily="18" charset="-122"/>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 y="0"/>
            <a:ext cx="13141534" cy="6858000"/>
            <a:chOff x="2" y="0"/>
            <a:chExt cx="13141534" cy="685800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r="91346"/>
            <a:stretch>
              <a:fillRect/>
            </a:stretch>
          </p:blipFill>
          <p:spPr>
            <a:xfrm>
              <a:off x="2" y="0"/>
              <a:ext cx="12191998" cy="6858000"/>
            </a:xfrm>
            <a:custGeom>
              <a:avLst/>
              <a:gdLst>
                <a:gd name="connsiteX0" fmla="*/ 0 w 12191998"/>
                <a:gd name="connsiteY0" fmla="*/ 0 h 6858000"/>
                <a:gd name="connsiteX1" fmla="*/ 12191998 w 12191998"/>
                <a:gd name="connsiteY1" fmla="*/ 0 h 6858000"/>
                <a:gd name="connsiteX2" fmla="*/ 12191998 w 12191998"/>
                <a:gd name="connsiteY2" fmla="*/ 6858000 h 6858000"/>
                <a:gd name="connsiteX3" fmla="*/ 0 w 121919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8" h="6858000">
                  <a:moveTo>
                    <a:pt x="0" y="0"/>
                  </a:moveTo>
                  <a:lnTo>
                    <a:pt x="12191998" y="0"/>
                  </a:lnTo>
                  <a:lnTo>
                    <a:pt x="12191998" y="6858000"/>
                  </a:lnTo>
                  <a:lnTo>
                    <a:pt x="0" y="6858000"/>
                  </a:lnTo>
                  <a:close/>
                </a:path>
              </a:pathLst>
            </a:cu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rcRect r="5329"/>
            <a:stretch>
              <a:fillRect/>
            </a:stretch>
          </p:blipFill>
          <p:spPr>
            <a:xfrm>
              <a:off x="3395133" y="0"/>
              <a:ext cx="9746403" cy="6858000"/>
            </a:xfrm>
            <a:custGeom>
              <a:avLst/>
              <a:gdLst>
                <a:gd name="connsiteX0" fmla="*/ 0 w 9746403"/>
                <a:gd name="connsiteY0" fmla="*/ 0 h 6858000"/>
                <a:gd name="connsiteX1" fmla="*/ 9746403 w 9746403"/>
                <a:gd name="connsiteY1" fmla="*/ 0 h 6858000"/>
                <a:gd name="connsiteX2" fmla="*/ 9746403 w 9746403"/>
                <a:gd name="connsiteY2" fmla="*/ 6858000 h 6858000"/>
                <a:gd name="connsiteX3" fmla="*/ 0 w 97464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46403" h="6858000">
                  <a:moveTo>
                    <a:pt x="0" y="0"/>
                  </a:moveTo>
                  <a:lnTo>
                    <a:pt x="9746403" y="0"/>
                  </a:lnTo>
                  <a:lnTo>
                    <a:pt x="9746403" y="6858000"/>
                  </a:lnTo>
                  <a:lnTo>
                    <a:pt x="0" y="6858000"/>
                  </a:lnTo>
                  <a:close/>
                </a:path>
              </a:pathLst>
            </a:custGeom>
          </p:spPr>
        </p:pic>
      </p:grpSp>
      <p:sp>
        <p:nvSpPr>
          <p:cNvPr id="15" name="文本框 14"/>
          <p:cNvSpPr txBox="1"/>
          <p:nvPr/>
        </p:nvSpPr>
        <p:spPr>
          <a:xfrm>
            <a:off x="672931" y="2504459"/>
            <a:ext cx="6491798" cy="830997"/>
          </a:xfrm>
          <a:prstGeom prst="rect">
            <a:avLst/>
          </a:prstGeom>
          <a:noFill/>
          <a:ln w="9525">
            <a:noFill/>
          </a:ln>
        </p:spPr>
        <p:txBody>
          <a:bodyPr wrap="square">
            <a:spAutoFit/>
          </a:bodyPr>
          <a:lstStyle/>
          <a:p>
            <a:pPr fontAlgn="auto">
              <a:defRPr/>
            </a:pPr>
            <a:r>
              <a:rPr lang="en-US" altLang="zh-CN" sz="4800" noProof="1">
                <a:solidFill>
                  <a:schemeClr val="accent2"/>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1.1  </a:t>
            </a:r>
            <a:r>
              <a:rPr lang="zh-CN" altLang="en-US"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观察物体（</a:t>
            </a:r>
            <a:r>
              <a:rPr lang="en-US" altLang="zh-CN"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1</a:t>
            </a:r>
            <a:r>
              <a:rPr lang="zh-CN" altLang="en-US" sz="4800" noProof="1">
                <a:solidFill>
                  <a:schemeClr val="accent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a:t>
            </a:r>
          </a:p>
        </p:txBody>
      </p:sp>
      <p:sp>
        <p:nvSpPr>
          <p:cNvPr id="17" name="文本框 16"/>
          <p:cNvSpPr txBox="1"/>
          <p:nvPr/>
        </p:nvSpPr>
        <p:spPr>
          <a:xfrm>
            <a:off x="672931" y="1779905"/>
            <a:ext cx="5211445" cy="461665"/>
          </a:xfrm>
          <a:prstGeom prst="rect">
            <a:avLst/>
          </a:prstGeom>
          <a:noFill/>
          <a:ln w="9525">
            <a:noFill/>
          </a:ln>
        </p:spPr>
        <p:txBody>
          <a:bodyPr wrap="square">
            <a:spAutoFit/>
          </a:bodyPr>
          <a:lstStyle/>
          <a:p>
            <a:pPr fontAlgn="auto">
              <a:defRPr/>
            </a:pPr>
            <a:r>
              <a:rPr lang="zh-CN" altLang="en-US" sz="2400" noProof="1">
                <a:solidFill>
                  <a:schemeClr val="accent2"/>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五年级下册数学</a:t>
            </a:r>
            <a:r>
              <a:rPr lang="zh-CN" altLang="en-US" sz="2400"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（人教版）</a:t>
            </a:r>
          </a:p>
        </p:txBody>
      </p:sp>
      <p:sp>
        <p:nvSpPr>
          <p:cNvPr id="18" name="平行四边形 17"/>
          <p:cNvSpPr/>
          <p:nvPr/>
        </p:nvSpPr>
        <p:spPr>
          <a:xfrm>
            <a:off x="-400260" y="1008360"/>
            <a:ext cx="3261360" cy="306090"/>
          </a:xfrm>
          <a:prstGeom prst="parallelogram">
            <a:avLst>
              <a:gd name="adj" fmla="val 6732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9" name="平行四边形 18"/>
          <p:cNvSpPr/>
          <p:nvPr/>
        </p:nvSpPr>
        <p:spPr>
          <a:xfrm>
            <a:off x="-217380" y="1210926"/>
            <a:ext cx="3261360" cy="306090"/>
          </a:xfrm>
          <a:prstGeom prst="parallelogram">
            <a:avLst>
              <a:gd name="adj" fmla="val 6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24" name="文本框 23"/>
          <p:cNvSpPr txBox="1"/>
          <p:nvPr/>
        </p:nvSpPr>
        <p:spPr>
          <a:xfrm>
            <a:off x="672931" y="3725842"/>
            <a:ext cx="6190856" cy="369332"/>
          </a:xfrm>
          <a:prstGeom prst="rect">
            <a:avLst/>
          </a:prstGeom>
          <a:noFill/>
          <a:ln w="9525">
            <a:noFill/>
          </a:ln>
        </p:spPr>
        <p:txBody>
          <a:bodyPr wrap="square">
            <a:spAutoFit/>
          </a:bodyPr>
          <a:lstStyle/>
          <a:p>
            <a:pPr algn="dist" fontAlgn="auto">
              <a:defRPr/>
            </a:pPr>
            <a:r>
              <a:rPr lang="en-US" altLang="zh-CN"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OBSERVE THE OBJECT</a:t>
            </a:r>
            <a:endParaRPr lang="zh-CN" altLang="en-US" noProof="1">
              <a:solidFill>
                <a:schemeClr val="tx1">
                  <a:lumMod val="65000"/>
                  <a:lumOff val="35000"/>
                </a:schemeClr>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sp>
        <p:nvSpPr>
          <p:cNvPr id="25" name="文本框 24"/>
          <p:cNvSpPr txBox="1"/>
          <p:nvPr/>
        </p:nvSpPr>
        <p:spPr>
          <a:xfrm>
            <a:off x="672932" y="4301370"/>
            <a:ext cx="2722201" cy="458629"/>
          </a:xfrm>
          <a:prstGeom prst="parallelogram">
            <a:avLst/>
          </a:prstGeom>
          <a:solidFill>
            <a:schemeClr val="accent2"/>
          </a:solidFill>
          <a:ln w="9525">
            <a:noFill/>
          </a:ln>
        </p:spPr>
        <p:txBody>
          <a:bodyPr wrap="square">
            <a:spAutoFit/>
          </a:bodyPr>
          <a:lstStyle/>
          <a:p>
            <a:pPr algn="ctr" fontAlgn="auto">
              <a:defRPr/>
            </a:pPr>
            <a:r>
              <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授课人：</a:t>
            </a:r>
            <a:r>
              <a:rPr lang="en-US" altLang="zh-CN"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rPr>
              <a:t>xippt</a:t>
            </a:r>
            <a:endParaRPr lang="zh-CN" altLang="en-US" noProof="1">
              <a:solidFill>
                <a:schemeClr val="bg1"/>
              </a:solidFill>
              <a:latin typeface="OPPOSans R" panose="00020600040101010101" pitchFamily="18" charset="-122"/>
              <a:ea typeface="OPPOSans R" panose="00020600040101010101" pitchFamily="18" charset="-122"/>
              <a:cs typeface="黑体" panose="02010609060101010101" charset="-122"/>
              <a:sym typeface="OPPOSans R" panose="00020600040101010101" pitchFamily="18" charset="-122"/>
            </a:endParaRPr>
          </a:p>
        </p:txBody>
      </p:sp>
      <p:cxnSp>
        <p:nvCxnSpPr>
          <p:cNvPr id="27" name="直接连接符 26"/>
          <p:cNvCxnSpPr/>
          <p:nvPr/>
        </p:nvCxnSpPr>
        <p:spPr>
          <a:xfrm>
            <a:off x="3395133" y="4537276"/>
            <a:ext cx="33330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 y="5173884"/>
            <a:ext cx="2861099"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9" grpId="0" animBg="1"/>
      <p:bldP spid="24" grpId="0"/>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文本框 114"/>
          <p:cNvSpPr txBox="1">
            <a:spLocks noChangeArrowheads="1"/>
          </p:cNvSpPr>
          <p:nvPr/>
        </p:nvSpPr>
        <p:spPr bwMode="auto">
          <a:xfrm>
            <a:off x="1068388" y="2831849"/>
            <a:ext cx="10055225" cy="597151"/>
          </a:xfrm>
          <a:prstGeom prst="rect">
            <a:avLst/>
          </a:prstGeom>
          <a:solidFill>
            <a:schemeClr val="accent1"/>
          </a:solidFill>
          <a:ln>
            <a:noFill/>
          </a:ln>
        </p:spPr>
        <p:txBody>
          <a:bodyPr>
            <a:spAutoFit/>
          </a:bodyPr>
          <a:lstStyle/>
          <a:p>
            <a:pPr algn="ctr">
              <a:lnSpc>
                <a:spcPct val="150000"/>
              </a:lnSpc>
            </a:pPr>
            <a:r>
              <a:rPr lang="en-US" altLang="zh-CN" sz="2400" dirty="0">
                <a:solidFill>
                  <a:schemeClr val="bg1"/>
                </a:solidFill>
                <a:latin typeface="OPPOSans R" panose="00020600040101010101" pitchFamily="18" charset="-122"/>
                <a:ea typeface="OPPOSans R" panose="00020600040101010101" pitchFamily="18" charset="-122"/>
                <a:sym typeface="宋体" panose="02010600030101010101" pitchFamily="2" charset="-122"/>
              </a:rPr>
              <a:t>        </a:t>
            </a:r>
            <a:r>
              <a:rPr lang="zh-CN" altLang="zh-CN" sz="2400" dirty="0">
                <a:solidFill>
                  <a:schemeClr val="bg1"/>
                </a:solidFill>
                <a:latin typeface="OPPOSans R" panose="00020600040101010101" pitchFamily="18" charset="-122"/>
                <a:ea typeface="OPPOSans R" panose="00020600040101010101" pitchFamily="18" charset="-122"/>
                <a:sym typeface="宋体" panose="02010600030101010101" pitchFamily="2" charset="-122"/>
              </a:rPr>
              <a:t>根据从同一个方向看到的图形摆几何体，有多种摆法。</a:t>
            </a:r>
          </a:p>
        </p:txBody>
      </p:sp>
      <p:sp>
        <p:nvSpPr>
          <p:cNvPr id="6" name="文本框 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知识提炼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
                                        </p:tgtEl>
                                        <p:attrNameLst>
                                          <p:attrName>style.visibility</p:attrName>
                                        </p:attrNameLst>
                                      </p:cBhvr>
                                      <p:to>
                                        <p:strVal val="visible"/>
                                      </p:to>
                                    </p:set>
                                    <p:anim calcmode="discrete" valueType="clr">
                                      <p:cBhvr override="childStyle">
                                        <p:cTn id="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
                                        </p:tgtEl>
                                        <p:attrNameLst>
                                          <p:attrName>fillcolor</p:attrName>
                                        </p:attrNameLst>
                                      </p:cBhvr>
                                      <p:tavLst>
                                        <p:tav tm="0">
                                          <p:val>
                                            <p:clrVal>
                                              <a:schemeClr val="accent2"/>
                                            </p:clrVal>
                                          </p:val>
                                        </p:tav>
                                        <p:tav tm="50000">
                                          <p:val>
                                            <p:clrVal>
                                              <a:schemeClr val="hlink"/>
                                            </p:clrVal>
                                          </p:val>
                                        </p:tav>
                                      </p:tavLst>
                                    </p:anim>
                                    <p:set>
                                      <p:cBhvr>
                                        <p:cTn id="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组合 2"/>
          <p:cNvGrpSpPr/>
          <p:nvPr/>
        </p:nvGrpSpPr>
        <p:grpSpPr bwMode="auto">
          <a:xfrm>
            <a:off x="674371" y="1923029"/>
            <a:ext cx="10710862" cy="663305"/>
            <a:chOff x="1163" y="2084"/>
            <a:chExt cx="16866" cy="1045"/>
          </a:xfrm>
        </p:grpSpPr>
        <p:sp>
          <p:nvSpPr>
            <p:cNvPr id="17412" name="矩形 5"/>
            <p:cNvSpPr>
              <a:spLocks noChangeArrowheads="1"/>
            </p:cNvSpPr>
            <p:nvPr/>
          </p:nvSpPr>
          <p:spPr bwMode="auto">
            <a:xfrm>
              <a:off x="1163" y="2084"/>
              <a:ext cx="16866"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855" indent="-363855">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sz="2400" dirty="0">
                  <a:latin typeface="OPPOSans R" panose="00020600040101010101" pitchFamily="18" charset="-122"/>
                  <a:ea typeface="OPPOSans R" panose="00020600040101010101" pitchFamily="18" charset="-122"/>
                </a:rPr>
                <a:t>下面的几何体，哪些从正面看到的是                      ？在下面的括号里打“√”。</a:t>
              </a:r>
              <a:endParaRPr lang="zh-CN" altLang="en-US" sz="2000" dirty="0">
                <a:solidFill>
                  <a:srgbClr val="00B0F0"/>
                </a:solidFill>
                <a:latin typeface="OPPOSans R" panose="00020600040101010101" pitchFamily="18" charset="-122"/>
                <a:ea typeface="OPPOSans R" panose="00020600040101010101" pitchFamily="18" charset="-122"/>
                <a:sym typeface="Times New Roman" panose="02020603050405020304" pitchFamily="18" charset="0"/>
              </a:endParaRPr>
            </a:p>
          </p:txBody>
        </p:sp>
        <p:pic>
          <p:nvPicPr>
            <p:cNvPr id="17413" name="图片 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055" y="2105"/>
              <a:ext cx="292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4" name="组合 10"/>
          <p:cNvGrpSpPr/>
          <p:nvPr/>
        </p:nvGrpSpPr>
        <p:grpSpPr bwMode="auto">
          <a:xfrm>
            <a:off x="852488" y="2843214"/>
            <a:ext cx="10610850" cy="3121025"/>
            <a:chOff x="1107" y="4477"/>
            <a:chExt cx="16710" cy="4916"/>
          </a:xfrm>
        </p:grpSpPr>
        <p:pic>
          <p:nvPicPr>
            <p:cNvPr id="17415" name="图片 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942" y="5415"/>
              <a:ext cx="3918" cy="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图片 7"/>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3851" y="5294"/>
              <a:ext cx="3966" cy="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图片 8"/>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107" y="5294"/>
              <a:ext cx="3690" cy="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图片 9"/>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162" y="4477"/>
              <a:ext cx="3557" cy="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p:cNvSpPr txBox="1">
            <a:spLocks noChangeArrowheads="1"/>
          </p:cNvSpPr>
          <p:nvPr/>
        </p:nvSpPr>
        <p:spPr bwMode="auto">
          <a:xfrm>
            <a:off x="1628776" y="5143501"/>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a:solidFill>
                  <a:srgbClr val="FF0000"/>
                </a:solidFill>
                <a:latin typeface="OPPOSans R" panose="00020600040101010101" pitchFamily="18" charset="-122"/>
                <a:ea typeface="OPPOSans R" panose="00020600040101010101" pitchFamily="18" charset="-122"/>
              </a:rPr>
              <a:t>√</a:t>
            </a:r>
          </a:p>
        </p:txBody>
      </p:sp>
      <p:sp>
        <p:nvSpPr>
          <p:cNvPr id="13" name="文本框 12"/>
          <p:cNvSpPr txBox="1">
            <a:spLocks noChangeArrowheads="1"/>
          </p:cNvSpPr>
          <p:nvPr/>
        </p:nvSpPr>
        <p:spPr bwMode="auto">
          <a:xfrm>
            <a:off x="6673851" y="5143501"/>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14" name="文本框 13"/>
          <p:cNvSpPr txBox="1">
            <a:spLocks noChangeArrowheads="1"/>
          </p:cNvSpPr>
          <p:nvPr/>
        </p:nvSpPr>
        <p:spPr bwMode="auto">
          <a:xfrm>
            <a:off x="9585326" y="5143501"/>
            <a:ext cx="80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a:solidFill>
                  <a:srgbClr val="FF0000"/>
                </a:solidFill>
                <a:latin typeface="OPPOSans R" panose="00020600040101010101" pitchFamily="18" charset="-122"/>
                <a:ea typeface="OPPOSans R" panose="00020600040101010101" pitchFamily="18" charset="-122"/>
                <a:sym typeface="宋体" panose="02010600030101010101" pitchFamily="2" charset="-122"/>
              </a:rPr>
              <a:t>√</a:t>
            </a:r>
          </a:p>
        </p:txBody>
      </p:sp>
      <p:sp>
        <p:nvSpPr>
          <p:cNvPr id="16" name="文本框 1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小试牛刀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7"/>
          <p:cNvGrpSpPr/>
          <p:nvPr/>
        </p:nvGrpSpPr>
        <p:grpSpPr bwMode="auto">
          <a:xfrm>
            <a:off x="660379" y="1115572"/>
            <a:ext cx="10687973" cy="1772958"/>
            <a:chOff x="806" y="764"/>
            <a:chExt cx="16830" cy="2793"/>
          </a:xfrm>
        </p:grpSpPr>
        <p:pic>
          <p:nvPicPr>
            <p:cNvPr id="18434" name="图片 5"/>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028" y="764"/>
              <a:ext cx="189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图片 1"/>
            <p:cNvPicPr>
              <a:picLocks noChangeAspect="1" noChangeArrowheads="1"/>
            </p:cNvPicPr>
            <p:nvPr/>
          </p:nvPicPr>
          <p:blipFill>
            <a:blip r:embed="rId3">
              <a:extLst>
                <a:ext uri="{28A0092B-C50C-407E-A947-70E740481C1C}">
                  <a14:useLocalDpi xmlns:a14="http://schemas.microsoft.com/office/drawing/2010/main" val="0"/>
                </a:ext>
              </a:extLst>
            </a:blip>
            <a:srcRect r="92708" b="74081"/>
            <a:stretch>
              <a:fillRect/>
            </a:stretch>
          </p:blipFill>
          <p:spPr bwMode="auto">
            <a:xfrm>
              <a:off x="806" y="2003"/>
              <a:ext cx="956"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本框 3"/>
            <p:cNvSpPr txBox="1">
              <a:spLocks noChangeArrowheads="1"/>
            </p:cNvSpPr>
            <p:nvPr/>
          </p:nvSpPr>
          <p:spPr bwMode="auto">
            <a:xfrm>
              <a:off x="1762" y="1845"/>
              <a:ext cx="15874" cy="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zh-CN" altLang="en-US" sz="2400" b="1" dirty="0">
                  <a:latin typeface="OPPOSans R" panose="00020600040101010101" pitchFamily="18" charset="-122"/>
                  <a:ea typeface="OPPOSans R" panose="00020600040101010101" pitchFamily="18" charset="-122"/>
                </a:rPr>
                <a:t>判断：一个几何体从正面看到的图形是             ，这个几何体一定是由 3 个小正方体摆成的。</a:t>
              </a:r>
              <a:r>
                <a:rPr lang="en-US" altLang="zh-CN" sz="2400" b="1" dirty="0">
                  <a:latin typeface="OPPOSans R" panose="00020600040101010101" pitchFamily="18" charset="-122"/>
                  <a:ea typeface="OPPOSans R" panose="00020600040101010101" pitchFamily="18" charset="-122"/>
                </a:rPr>
                <a:t>(           )</a:t>
              </a:r>
              <a:endParaRPr lang="en-US" altLang="zh-CN" sz="3200" b="1" dirty="0">
                <a:latin typeface="OPPOSans R" panose="00020600040101010101" pitchFamily="18" charset="-122"/>
                <a:ea typeface="OPPOSans R" panose="00020600040101010101" pitchFamily="18" charset="-122"/>
              </a:endParaRPr>
            </a:p>
          </p:txBody>
        </p:sp>
      </p:grpSp>
      <p:grpSp>
        <p:nvGrpSpPr>
          <p:cNvPr id="7" name="组合 6"/>
          <p:cNvGrpSpPr/>
          <p:nvPr/>
        </p:nvGrpSpPr>
        <p:grpSpPr bwMode="auto">
          <a:xfrm>
            <a:off x="824706" y="3540785"/>
            <a:ext cx="10542587" cy="2259362"/>
            <a:chOff x="844" y="6269"/>
            <a:chExt cx="16602" cy="3559"/>
          </a:xfrm>
        </p:grpSpPr>
        <p:pic>
          <p:nvPicPr>
            <p:cNvPr id="18439"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 y="6413"/>
              <a:ext cx="2633"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文本框 5"/>
            <p:cNvSpPr txBox="1">
              <a:spLocks noChangeArrowheads="1"/>
            </p:cNvSpPr>
            <p:nvPr/>
          </p:nvSpPr>
          <p:spPr bwMode="auto">
            <a:xfrm>
              <a:off x="844" y="6269"/>
              <a:ext cx="16602" cy="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a:solidFill>
                    <a:schemeClr val="accent2"/>
                  </a:solidFill>
                  <a:latin typeface="OPPOSans R" panose="00020600040101010101" pitchFamily="18" charset="-122"/>
                  <a:ea typeface="OPPOSans R" panose="00020600040101010101" pitchFamily="18" charset="-122"/>
                  <a:sym typeface="OPPOSans R" panose="00020600040101010101" pitchFamily="18" charset="-122"/>
                </a:rPr>
                <a:t>                 </a:t>
              </a:r>
            </a:p>
            <a:p>
              <a:pPr>
                <a:lnSpc>
                  <a:spcPct val="150000"/>
                </a:lnSpc>
              </a:pPr>
              <a:r>
                <a:rPr lang="zh-CN" altLang="en-US" sz="2400" b="1" dirty="0">
                  <a:latin typeface="OPPOSans R" panose="00020600040101010101" pitchFamily="18" charset="-122"/>
                  <a:ea typeface="OPPOSans R" panose="00020600040101010101" pitchFamily="18" charset="-122"/>
                </a:rPr>
                <a:t>      </a:t>
              </a:r>
              <a:r>
                <a:rPr lang="zh-CN" altLang="zh-CN" sz="2400" b="1" dirty="0">
                  <a:solidFill>
                    <a:srgbClr val="FF0000"/>
                  </a:solidFill>
                  <a:latin typeface="OPPOSans R" panose="00020600040101010101" pitchFamily="18" charset="-122"/>
                  <a:ea typeface="OPPOSans R" panose="00020600040101010101" pitchFamily="18" charset="-122"/>
                </a:rPr>
                <a:t>此题错误地认为看到的图形由几个小正方形拼成，就是由几个小正方体摆成，从图中可以看出，这个几何体有 2 行，最高是 2 层，但每一行上小正方体的个数无法确定。</a:t>
              </a:r>
            </a:p>
          </p:txBody>
        </p:sp>
      </p:grpSp>
      <p:sp>
        <p:nvSpPr>
          <p:cNvPr id="2" name="文本框 1"/>
          <p:cNvSpPr txBox="1">
            <a:spLocks noChangeArrowheads="1"/>
          </p:cNvSpPr>
          <p:nvPr/>
        </p:nvSpPr>
        <p:spPr bwMode="auto">
          <a:xfrm>
            <a:off x="4288100" y="2221196"/>
            <a:ext cx="1576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dirty="0">
                <a:latin typeface="OPPOSans R" panose="00020600040101010101" pitchFamily="18" charset="-122"/>
                <a:ea typeface="OPPOSans R" panose="00020600040101010101" pitchFamily="18" charset="-122"/>
              </a:rPr>
              <a:t>√</a:t>
            </a:r>
          </a:p>
        </p:txBody>
      </p:sp>
      <p:sp>
        <p:nvSpPr>
          <p:cNvPr id="3" name="文本框 2"/>
          <p:cNvSpPr txBox="1">
            <a:spLocks noChangeArrowheads="1"/>
          </p:cNvSpPr>
          <p:nvPr/>
        </p:nvSpPr>
        <p:spPr bwMode="auto">
          <a:xfrm rot="21087460">
            <a:off x="5388429" y="2657697"/>
            <a:ext cx="2486025" cy="461665"/>
          </a:xfrm>
          <a:prstGeom prst="rect">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p>
            <a:pPr algn="ctr"/>
            <a:r>
              <a:rPr lang="zh-CN" altLang="en-US" sz="2400" dirty="0">
                <a:solidFill>
                  <a:srgbClr val="FF0000"/>
                </a:solidFill>
                <a:latin typeface="OPPOSans R" panose="00020600040101010101" pitchFamily="18" charset="-122"/>
                <a:ea typeface="OPPOSans R" panose="00020600040101010101" pitchFamily="18" charset="-122"/>
              </a:rPr>
              <a:t>解答错误</a:t>
            </a:r>
          </a:p>
        </p:txBody>
      </p:sp>
      <p:sp>
        <p:nvSpPr>
          <p:cNvPr id="5" name="文本框 4"/>
          <p:cNvSpPr txBox="1">
            <a:spLocks noChangeArrowheads="1"/>
          </p:cNvSpPr>
          <p:nvPr/>
        </p:nvSpPr>
        <p:spPr bwMode="auto">
          <a:xfrm>
            <a:off x="4447942" y="2251240"/>
            <a:ext cx="1576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800" b="1" dirty="0">
                <a:solidFill>
                  <a:srgbClr val="FF0000"/>
                </a:solidFill>
                <a:latin typeface="OPPOSans R" panose="00020600040101010101" pitchFamily="18" charset="-122"/>
                <a:ea typeface="OPPOSans R" panose="00020600040101010101" pitchFamily="18" charset="-122"/>
              </a:rPr>
              <a:t>×</a:t>
            </a:r>
          </a:p>
        </p:txBody>
      </p:sp>
      <p:sp>
        <p:nvSpPr>
          <p:cNvPr id="14" name="文本框 1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易错提醒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ldLvl="0" animBg="1"/>
      <p:bldP spid="3" grpId="1"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1"/>
          <p:cNvSpPr txBox="1">
            <a:spLocks noChangeArrowheads="1"/>
          </p:cNvSpPr>
          <p:nvPr/>
        </p:nvSpPr>
        <p:spPr bwMode="auto">
          <a:xfrm>
            <a:off x="611630" y="1866206"/>
            <a:ext cx="11293475"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1.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下面是用小正方体搭建的一些几何体。</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填序号</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19459" name="图片 2"/>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24734" y="3024025"/>
            <a:ext cx="5933634" cy="178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片 3"/>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467406" y="2926816"/>
            <a:ext cx="5467031" cy="197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组合 4"/>
          <p:cNvGrpSpPr/>
          <p:nvPr/>
        </p:nvGrpSpPr>
        <p:grpSpPr bwMode="auto">
          <a:xfrm>
            <a:off x="804864" y="3389335"/>
            <a:ext cx="11890092" cy="1238028"/>
            <a:chOff x="1013" y="2409"/>
            <a:chExt cx="18724" cy="1950"/>
          </a:xfrm>
        </p:grpSpPr>
        <p:sp>
          <p:nvSpPr>
            <p:cNvPr id="20482" name="文本框 1"/>
            <p:cNvSpPr txBox="1">
              <a:spLocks noChangeArrowheads="1"/>
            </p:cNvSpPr>
            <p:nvPr/>
          </p:nvSpPr>
          <p:spPr bwMode="auto">
            <a:xfrm>
              <a:off x="1013" y="3379"/>
              <a:ext cx="18724"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40000"/>
                </a:lnSpc>
              </a:pPr>
              <a:r>
                <a:rPr lang="en-US" altLang="zh-CN" sz="2400" b="1" dirty="0">
                  <a:latin typeface="OPPOSans R" panose="00020600040101010101" pitchFamily="18" charset="-122"/>
                  <a:ea typeface="OPPOSans R" panose="00020600040101010101" pitchFamily="18" charset="-122"/>
                </a:rPr>
                <a:t>(</a:t>
              </a:r>
              <a:r>
                <a:rPr lang="zh-CN" altLang="en-US" sz="2400" b="1" dirty="0">
                  <a:latin typeface="OPPOSans R" panose="00020600040101010101" pitchFamily="18" charset="-122"/>
                  <a:ea typeface="OPPOSans R" panose="00020600040101010101" pitchFamily="18" charset="-122"/>
                </a:rPr>
                <a:t>1</a:t>
              </a:r>
              <a:r>
                <a:rPr lang="en-US" altLang="zh-CN" sz="2400" b="1"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从正面看是            的有</a:t>
              </a:r>
              <a:r>
                <a:rPr lang="en-US" altLang="zh-CN" sz="2400" b="1" dirty="0">
                  <a:latin typeface="OPPOSans R" panose="00020600040101010101" pitchFamily="18" charset="-122"/>
                  <a:ea typeface="OPPOSans R" panose="00020600040101010101" pitchFamily="18" charset="-122"/>
                </a:rPr>
                <a:t>(    </a:t>
              </a:r>
              <a:r>
                <a:rPr lang="zh-CN" altLang="en-US" sz="2400" b="1" dirty="0">
                  <a:latin typeface="OPPOSans R" panose="00020600040101010101" pitchFamily="18" charset="-122"/>
                  <a:ea typeface="OPPOSans R" panose="00020600040101010101" pitchFamily="18" charset="-122"/>
                </a:rPr>
                <a:t>         </a:t>
              </a:r>
              <a:r>
                <a:rPr lang="en-US" altLang="zh-CN" sz="2400" b="1" dirty="0">
                  <a:latin typeface="OPPOSans R" panose="00020600040101010101" pitchFamily="18" charset="-122"/>
                  <a:ea typeface="OPPOSans R" panose="00020600040101010101" pitchFamily="18" charset="-122"/>
                </a:rPr>
                <a:t>)</a:t>
              </a:r>
              <a:r>
                <a:rPr lang="zh-CN" altLang="en-US" sz="2400" b="1" dirty="0">
                  <a:latin typeface="OPPOSans R" panose="00020600040101010101" pitchFamily="18" charset="-122"/>
                  <a:ea typeface="OPPOSans R" panose="00020600040101010101" pitchFamily="18" charset="-122"/>
                </a:rPr>
                <a:t>，从左面看是         的有（         ）。</a:t>
              </a:r>
            </a:p>
          </p:txBody>
        </p:sp>
        <p:pic>
          <p:nvPicPr>
            <p:cNvPr id="20483" name="图片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905" y="3302"/>
              <a:ext cx="1950"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489" y="2409"/>
              <a:ext cx="1035"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图片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04851" y="1481974"/>
            <a:ext cx="54022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片 6"/>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534151" y="1377199"/>
            <a:ext cx="50657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文本框 8"/>
          <p:cNvSpPr txBox="1">
            <a:spLocks noChangeArrowheads="1"/>
          </p:cNvSpPr>
          <p:nvPr/>
        </p:nvSpPr>
        <p:spPr bwMode="auto">
          <a:xfrm>
            <a:off x="792164" y="4891452"/>
            <a:ext cx="10809287" cy="10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40000"/>
              </a:lnSpc>
            </a:pPr>
            <a:r>
              <a:rPr lang="en-US" altLang="zh-CN" sz="2400" b="1" dirty="0">
                <a:latin typeface="OPPOSans R" panose="00020600040101010101" pitchFamily="18" charset="-122"/>
                <a:ea typeface="OPPOSans R" panose="00020600040101010101" pitchFamily="18" charset="-122"/>
              </a:rPr>
              <a:t>(2)</a:t>
            </a:r>
            <a:r>
              <a:rPr lang="zh-CN" altLang="zh-CN" sz="2400" b="1" dirty="0">
                <a:latin typeface="OPPOSans R" panose="00020600040101010101" pitchFamily="18" charset="-122"/>
                <a:ea typeface="OPPOSans R" panose="00020600040101010101" pitchFamily="18" charset="-122"/>
              </a:rPr>
              <a:t>在③的基础上，增加</a:t>
            </a:r>
            <a:r>
              <a:rPr lang="en-US" altLang="zh-CN" sz="2400" b="1" dirty="0">
                <a:latin typeface="OPPOSans R" panose="00020600040101010101" pitchFamily="18" charset="-122"/>
                <a:ea typeface="OPPOSans R" panose="00020600040101010101" pitchFamily="18" charset="-122"/>
              </a:rPr>
              <a:t>1</a:t>
            </a:r>
            <a:r>
              <a:rPr lang="zh-CN" altLang="zh-CN" sz="2400" b="1" dirty="0">
                <a:latin typeface="OPPOSans R" panose="00020600040101010101" pitchFamily="18" charset="-122"/>
                <a:ea typeface="OPPOSans R" panose="00020600040101010101" pitchFamily="18" charset="-122"/>
              </a:rPr>
              <a:t>个同样的小正方体，使从上面看到的图形和③一样共有</a:t>
            </a:r>
            <a:r>
              <a:rPr lang="en-US" altLang="zh-CN" sz="2400" b="1" dirty="0">
                <a:latin typeface="OPPOSans R" panose="00020600040101010101" pitchFamily="18" charset="-122"/>
                <a:ea typeface="OPPOSans R" panose="00020600040101010101" pitchFamily="18" charset="-122"/>
              </a:rPr>
              <a:t>(     )</a:t>
            </a:r>
            <a:r>
              <a:rPr lang="zh-CN" altLang="zh-CN" sz="2400" b="1" dirty="0">
                <a:latin typeface="OPPOSans R" panose="00020600040101010101" pitchFamily="18" charset="-122"/>
                <a:ea typeface="OPPOSans R" panose="00020600040101010101" pitchFamily="18" charset="-122"/>
              </a:rPr>
              <a:t>种不同的摆法。</a:t>
            </a:r>
          </a:p>
        </p:txBody>
      </p:sp>
      <p:sp>
        <p:nvSpPr>
          <p:cNvPr id="12" name="文本框 11"/>
          <p:cNvSpPr txBox="1">
            <a:spLocks noChangeArrowheads="1"/>
          </p:cNvSpPr>
          <p:nvPr/>
        </p:nvSpPr>
        <p:spPr bwMode="auto">
          <a:xfrm>
            <a:off x="5876926" y="4113104"/>
            <a:ext cx="174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①③④</a:t>
            </a:r>
          </a:p>
        </p:txBody>
      </p:sp>
      <p:sp>
        <p:nvSpPr>
          <p:cNvPr id="13" name="文本框 12"/>
          <p:cNvSpPr txBox="1">
            <a:spLocks noChangeArrowheads="1"/>
          </p:cNvSpPr>
          <p:nvPr/>
        </p:nvSpPr>
        <p:spPr bwMode="auto">
          <a:xfrm>
            <a:off x="1201736" y="4628003"/>
            <a:ext cx="1746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②⑥</a:t>
            </a:r>
          </a:p>
        </p:txBody>
      </p:sp>
      <p:sp>
        <p:nvSpPr>
          <p:cNvPr id="14" name="文本框 13"/>
          <p:cNvSpPr txBox="1">
            <a:spLocks noChangeArrowheads="1"/>
          </p:cNvSpPr>
          <p:nvPr/>
        </p:nvSpPr>
        <p:spPr bwMode="auto">
          <a:xfrm>
            <a:off x="1426532" y="5516088"/>
            <a:ext cx="747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rPr>
              <a:t>4</a:t>
            </a:r>
          </a:p>
        </p:txBody>
      </p:sp>
      <p:sp>
        <p:nvSpPr>
          <p:cNvPr id="15" name="文本框 1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1"/>
          <p:cNvSpPr txBox="1">
            <a:spLocks noChangeArrowheads="1"/>
          </p:cNvSpPr>
          <p:nvPr/>
        </p:nvSpPr>
        <p:spPr bwMode="auto">
          <a:xfrm>
            <a:off x="660400" y="1437809"/>
            <a:ext cx="10945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2</a:t>
            </a:r>
            <a:r>
              <a:rPr lang="en-US" altLang="zh-CN" sz="2400" dirty="0">
                <a:latin typeface="OPPOSans R" panose="00020600040101010101" pitchFamily="18" charset="-122"/>
                <a:ea typeface="OPPOSans R" panose="00020600040101010101" pitchFamily="18" charset="-122"/>
              </a:rPr>
              <a:t>.</a:t>
            </a:r>
            <a:r>
              <a:rPr lang="zh-CN" altLang="en-US" sz="2400" b="1" dirty="0">
                <a:solidFill>
                  <a:srgbClr val="000000"/>
                </a:solidFill>
                <a:latin typeface="OPPOSans R" panose="00020600040101010101" pitchFamily="18" charset="-122"/>
                <a:ea typeface="OPPOSans R" panose="00020600040101010101" pitchFamily="18" charset="-122"/>
              </a:rPr>
              <a:t>右边的三个图形分别是从什么方向看到的？填一填。</a:t>
            </a:r>
          </a:p>
        </p:txBody>
      </p:sp>
      <p:pic>
        <p:nvPicPr>
          <p:cNvPr id="2150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83054" b="33881"/>
          <a:stretch>
            <a:fillRect/>
          </a:stretch>
        </p:blipFill>
        <p:spPr bwMode="auto">
          <a:xfrm>
            <a:off x="4592637" y="2222500"/>
            <a:ext cx="308133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4910" t="346"/>
          <a:stretch>
            <a:fillRect/>
          </a:stretch>
        </p:blipFill>
        <p:spPr bwMode="auto">
          <a:xfrm>
            <a:off x="1120775" y="4170363"/>
            <a:ext cx="10025062"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5939099" y="56484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正</a:t>
            </a:r>
          </a:p>
        </p:txBody>
      </p:sp>
      <p:sp>
        <p:nvSpPr>
          <p:cNvPr id="11" name="矩形 10"/>
          <p:cNvSpPr>
            <a:spLocks noChangeArrowheads="1"/>
          </p:cNvSpPr>
          <p:nvPr/>
        </p:nvSpPr>
        <p:spPr bwMode="auto">
          <a:xfrm>
            <a:off x="9445886" y="56484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左</a:t>
            </a:r>
          </a:p>
        </p:txBody>
      </p:sp>
      <p:sp>
        <p:nvSpPr>
          <p:cNvPr id="12" name="矩形 11"/>
          <p:cNvSpPr>
            <a:spLocks noChangeArrowheads="1"/>
          </p:cNvSpPr>
          <p:nvPr/>
        </p:nvSpPr>
        <p:spPr bwMode="auto">
          <a:xfrm>
            <a:off x="2229111" y="56484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上</a:t>
            </a:r>
          </a:p>
        </p:txBody>
      </p:sp>
      <p:sp>
        <p:nvSpPr>
          <p:cNvPr id="21511" name="文本框 2"/>
          <p:cNvSpPr txBox="1">
            <a:spLocks noChangeArrowheads="1"/>
          </p:cNvSpPr>
          <p:nvPr/>
        </p:nvSpPr>
        <p:spPr bwMode="auto">
          <a:xfrm>
            <a:off x="7732792" y="1422569"/>
            <a:ext cx="2436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（选自教材</a:t>
            </a:r>
            <a:r>
              <a:rPr lang="en-US" altLang="zh-CN"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P3</a:t>
            </a:r>
            <a:r>
              <a:rPr lang="zh-CN" altLang="en-US"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  </a:t>
            </a:r>
            <a:r>
              <a:rPr lang="en-US" altLang="zh-CN"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T1</a:t>
            </a:r>
            <a:r>
              <a:rPr lang="zh-CN" altLang="en-US" sz="2000" b="1" dirty="0">
                <a:solidFill>
                  <a:srgbClr val="00B0F0"/>
                </a:solidFill>
                <a:latin typeface="OPPOSans R" panose="00020600040101010101" pitchFamily="18" charset="-122"/>
                <a:ea typeface="OPPOSans R" panose="00020600040101010101" pitchFamily="18" charset="-122"/>
                <a:sym typeface="Wingdings" panose="05000000000000000000" pitchFamily="2" charset="2"/>
              </a:rPr>
              <a:t>）</a:t>
            </a:r>
          </a:p>
        </p:txBody>
      </p:sp>
      <p:sp>
        <p:nvSpPr>
          <p:cNvPr id="9" name="文本框 8"/>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utoShape 14"/>
          <p:cNvSpPr>
            <a:spLocks noChangeArrowheads="1"/>
          </p:cNvSpPr>
          <p:nvPr/>
        </p:nvSpPr>
        <p:spPr bwMode="auto">
          <a:xfrm>
            <a:off x="6305550" y="3458710"/>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 name="AutoShape 14"/>
          <p:cNvSpPr>
            <a:spLocks noChangeArrowheads="1"/>
          </p:cNvSpPr>
          <p:nvPr/>
        </p:nvSpPr>
        <p:spPr bwMode="auto">
          <a:xfrm>
            <a:off x="5210175" y="3458710"/>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106" name="AutoShape 14"/>
          <p:cNvSpPr>
            <a:spLocks noChangeArrowheads="1"/>
          </p:cNvSpPr>
          <p:nvPr/>
        </p:nvSpPr>
        <p:spPr bwMode="auto">
          <a:xfrm>
            <a:off x="5756275" y="3458710"/>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532" name="矩形 17"/>
          <p:cNvSpPr>
            <a:spLocks noChangeArrowheads="1"/>
          </p:cNvSpPr>
          <p:nvPr/>
        </p:nvSpPr>
        <p:spPr bwMode="auto">
          <a:xfrm>
            <a:off x="812800" y="1633332"/>
            <a:ext cx="9994900" cy="118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50000"/>
              </a:lnSpc>
            </a:pPr>
            <a:r>
              <a:rPr lang="en-US" altLang="zh-CN" sz="2400" b="1" dirty="0">
                <a:latin typeface="OPPOSans R" panose="00020600040101010101" pitchFamily="18" charset="-122"/>
                <a:ea typeface="OPPOSans R" panose="00020600040101010101" pitchFamily="18" charset="-122"/>
              </a:rPr>
              <a:t>3. (1)</a:t>
            </a:r>
            <a:r>
              <a:rPr lang="zh-CN" altLang="en-US" sz="2400" b="1" dirty="0">
                <a:latin typeface="OPPOSans R" panose="00020600040101010101" pitchFamily="18" charset="-122"/>
                <a:ea typeface="OPPOSans R" panose="00020600040101010101" pitchFamily="18" charset="-122"/>
              </a:rPr>
              <a:t>如果从正面和侧面看到的几何体的图形是                    ，用</a:t>
            </a:r>
            <a:r>
              <a:rPr lang="en-US" altLang="zh-CN" sz="2400" b="1" dirty="0">
                <a:latin typeface="OPPOSans R" panose="00020600040101010101" pitchFamily="18" charset="-122"/>
                <a:ea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rPr>
              <a:t>个小正方体可以怎样搭</a:t>
            </a:r>
            <a:r>
              <a:rPr lang="en-US" altLang="zh-CN" sz="2400" b="1" dirty="0">
                <a:latin typeface="OPPOSans R" panose="00020600040101010101" pitchFamily="18" charset="-122"/>
                <a:ea typeface="OPPOSans R" panose="00020600040101010101" pitchFamily="18" charset="-122"/>
              </a:rPr>
              <a:t>?</a:t>
            </a:r>
            <a:endParaRPr lang="zh-CN" altLang="en-US" sz="2400" b="1" dirty="0">
              <a:latin typeface="OPPOSans R" panose="00020600040101010101" pitchFamily="18" charset="-122"/>
              <a:ea typeface="OPPOSans R" panose="00020600040101010101" pitchFamily="18" charset="-122"/>
            </a:endParaRPr>
          </a:p>
        </p:txBody>
      </p:sp>
      <p:sp>
        <p:nvSpPr>
          <p:cNvPr id="91" name="矩形 5"/>
          <p:cNvSpPr>
            <a:spLocks noChangeArrowheads="1"/>
          </p:cNvSpPr>
          <p:nvPr/>
        </p:nvSpPr>
        <p:spPr bwMode="auto">
          <a:xfrm>
            <a:off x="4568825" y="4912146"/>
            <a:ext cx="3054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rgbClr val="FF0000"/>
                </a:solidFill>
                <a:latin typeface="OPPOSans R" panose="00020600040101010101" pitchFamily="18" charset="-122"/>
                <a:ea typeface="OPPOSans R" panose="00020600040101010101" pitchFamily="18" charset="-122"/>
              </a:rPr>
              <a:t>摆法不唯一</a:t>
            </a:r>
          </a:p>
        </p:txBody>
      </p:sp>
      <p:grpSp>
        <p:nvGrpSpPr>
          <p:cNvPr id="22534" name="组合 103"/>
          <p:cNvGrpSpPr/>
          <p:nvPr/>
        </p:nvGrpSpPr>
        <p:grpSpPr bwMode="auto">
          <a:xfrm>
            <a:off x="7864206" y="1093582"/>
            <a:ext cx="1619250" cy="1079500"/>
            <a:chOff x="7551" y="3450"/>
            <a:chExt cx="2550" cy="1700"/>
          </a:xfrm>
        </p:grpSpPr>
        <p:grpSp>
          <p:nvGrpSpPr>
            <p:cNvPr id="22535" name="组合 14"/>
            <p:cNvGrpSpPr/>
            <p:nvPr/>
          </p:nvGrpSpPr>
          <p:grpSpPr bwMode="auto">
            <a:xfrm>
              <a:off x="8401" y="3450"/>
              <a:ext cx="1700" cy="1700"/>
              <a:chOff x="8401" y="3449"/>
              <a:chExt cx="1928" cy="1928"/>
            </a:xfrm>
          </p:grpSpPr>
          <p:sp>
            <p:nvSpPr>
              <p:cNvPr id="96" name="矩形 95"/>
              <p:cNvSpPr/>
              <p:nvPr/>
            </p:nvSpPr>
            <p:spPr>
              <a:xfrm>
                <a:off x="9365" y="3449"/>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7" name="矩形 96"/>
              <p:cNvSpPr/>
              <p:nvPr/>
            </p:nvSpPr>
            <p:spPr>
              <a:xfrm>
                <a:off x="8401" y="4413"/>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8" name="矩形 97"/>
              <p:cNvSpPr/>
              <p:nvPr/>
            </p:nvSpPr>
            <p:spPr>
              <a:xfrm>
                <a:off x="9365" y="4413"/>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102" name="矩形 101"/>
            <p:cNvSpPr/>
            <p:nvPr/>
          </p:nvSpPr>
          <p:spPr>
            <a:xfrm>
              <a:off x="7551" y="4300"/>
              <a:ext cx="850" cy="850"/>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105" name="组合 104"/>
          <p:cNvGrpSpPr/>
          <p:nvPr/>
        </p:nvGrpSpPr>
        <p:grpSpPr bwMode="auto">
          <a:xfrm>
            <a:off x="5038726" y="3122160"/>
            <a:ext cx="1812925" cy="1182687"/>
            <a:chOff x="3348" y="6872"/>
            <a:chExt cx="2856" cy="1862"/>
          </a:xfrm>
        </p:grpSpPr>
        <p:grpSp>
          <p:nvGrpSpPr>
            <p:cNvPr id="22541" name="组合 32"/>
            <p:cNvGrpSpPr/>
            <p:nvPr/>
          </p:nvGrpSpPr>
          <p:grpSpPr bwMode="auto">
            <a:xfrm>
              <a:off x="3348" y="7672"/>
              <a:ext cx="2857" cy="1062"/>
              <a:chOff x="8898" y="6705"/>
              <a:chExt cx="2857" cy="1062"/>
            </a:xfrm>
          </p:grpSpPr>
          <p:sp>
            <p:nvSpPr>
              <p:cNvPr id="22542" name="AutoShape 14"/>
              <p:cNvSpPr>
                <a:spLocks noChangeArrowheads="1"/>
              </p:cNvSpPr>
              <p:nvPr/>
            </p:nvSpPr>
            <p:spPr bwMode="auto">
              <a:xfrm>
                <a:off x="8898"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543" name="AutoShape 14"/>
              <p:cNvSpPr>
                <a:spLocks noChangeArrowheads="1"/>
              </p:cNvSpPr>
              <p:nvPr/>
            </p:nvSpPr>
            <p:spPr bwMode="auto">
              <a:xfrm>
                <a:off x="976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544" name="AutoShape 14"/>
              <p:cNvSpPr>
                <a:spLocks noChangeArrowheads="1"/>
              </p:cNvSpPr>
              <p:nvPr/>
            </p:nvSpPr>
            <p:spPr bwMode="auto">
              <a:xfrm>
                <a:off x="1062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22545" name="AutoShape 14"/>
            <p:cNvSpPr>
              <a:spLocks noChangeArrowheads="1"/>
            </p:cNvSpPr>
            <p:nvPr/>
          </p:nvSpPr>
          <p:spPr bwMode="auto">
            <a:xfrm>
              <a:off x="5074" y="6872"/>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108" name="AutoShape 14"/>
          <p:cNvSpPr>
            <a:spLocks noChangeArrowheads="1"/>
          </p:cNvSpPr>
          <p:nvPr/>
        </p:nvSpPr>
        <p:spPr bwMode="auto">
          <a:xfrm>
            <a:off x="4870450" y="3796846"/>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109" name="AutoShape 14"/>
          <p:cNvSpPr>
            <a:spLocks noChangeArrowheads="1"/>
          </p:cNvSpPr>
          <p:nvPr/>
        </p:nvSpPr>
        <p:spPr bwMode="auto">
          <a:xfrm>
            <a:off x="5418138" y="3796846"/>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110" name="AutoShape 14"/>
          <p:cNvSpPr>
            <a:spLocks noChangeArrowheads="1"/>
          </p:cNvSpPr>
          <p:nvPr/>
        </p:nvSpPr>
        <p:spPr bwMode="auto">
          <a:xfrm>
            <a:off x="5969000" y="3796846"/>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2" name="文本框 21"/>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06"/>
                                        </p:tgtEl>
                                        <p:attrNameLst>
                                          <p:attrName>style.visibility</p:attrName>
                                        </p:attrNameLst>
                                      </p:cBhvr>
                                      <p:to>
                                        <p:strVal val="visible"/>
                                      </p:to>
                                    </p:set>
                                    <p:anim calcmode="lin" valueType="num">
                                      <p:cBhvr>
                                        <p:cTn id="24" dur="500" fill="hold"/>
                                        <p:tgtEl>
                                          <p:spTgt spid="106"/>
                                        </p:tgtEl>
                                        <p:attrNameLst>
                                          <p:attrName>ppt_x</p:attrName>
                                        </p:attrNameLst>
                                      </p:cBhvr>
                                      <p:tavLst>
                                        <p:tav tm="0">
                                          <p:val>
                                            <p:strVal val="#ppt_x"/>
                                          </p:val>
                                        </p:tav>
                                        <p:tav tm="100000">
                                          <p:val>
                                            <p:strVal val="#ppt_x"/>
                                          </p:val>
                                        </p:tav>
                                      </p:tavLst>
                                    </p:anim>
                                    <p:anim calcmode="lin" valueType="num">
                                      <p:cBhvr>
                                        <p:cTn id="25"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06"/>
                                        </p:tgtEl>
                                      </p:cBhvr>
                                    </p:animEffect>
                                    <p:set>
                                      <p:cBhvr>
                                        <p:cTn id="30" dur="1" fill="hold">
                                          <p:stCondLst>
                                            <p:cond delay="499"/>
                                          </p:stCondLst>
                                        </p:cTn>
                                        <p:tgtEl>
                                          <p:spTgt spid="106"/>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07"/>
                                        </p:tgtEl>
                                        <p:attrNameLst>
                                          <p:attrName>style.visibility</p:attrName>
                                        </p:attrNameLst>
                                      </p:cBhvr>
                                      <p:to>
                                        <p:strVal val="visible"/>
                                      </p:to>
                                    </p:set>
                                    <p:anim calcmode="lin" valueType="num">
                                      <p:cBhvr>
                                        <p:cTn id="34" dur="500" fill="hold"/>
                                        <p:tgtEl>
                                          <p:spTgt spid="107"/>
                                        </p:tgtEl>
                                        <p:attrNameLst>
                                          <p:attrName>ppt_x</p:attrName>
                                        </p:attrNameLst>
                                      </p:cBhvr>
                                      <p:tavLst>
                                        <p:tav tm="0">
                                          <p:val>
                                            <p:strVal val="#ppt_x"/>
                                          </p:val>
                                        </p:tav>
                                        <p:tav tm="100000">
                                          <p:val>
                                            <p:strVal val="#ppt_x"/>
                                          </p:val>
                                        </p:tav>
                                      </p:tavLst>
                                    </p:anim>
                                    <p:anim calcmode="lin" valueType="num">
                                      <p:cBhvr>
                                        <p:cTn id="3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107"/>
                                        </p:tgtEl>
                                      </p:cBhvr>
                                    </p:animEffect>
                                    <p:set>
                                      <p:cBhvr>
                                        <p:cTn id="40" dur="1" fill="hold">
                                          <p:stCondLst>
                                            <p:cond delay="499"/>
                                          </p:stCondLst>
                                        </p:cTn>
                                        <p:tgtEl>
                                          <p:spTgt spid="107"/>
                                        </p:tgtEl>
                                        <p:attrNameLst>
                                          <p:attrName>style.visibility</p:attrName>
                                        </p:attrNameLst>
                                      </p:cBhvr>
                                      <p:to>
                                        <p:strVal val="hidden"/>
                                      </p:to>
                                    </p:se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p:cTn id="44" dur="500" fill="hold"/>
                                        <p:tgtEl>
                                          <p:spTgt spid="108"/>
                                        </p:tgtEl>
                                        <p:attrNameLst>
                                          <p:attrName>ppt_x</p:attrName>
                                        </p:attrNameLst>
                                      </p:cBhvr>
                                      <p:tavLst>
                                        <p:tav tm="0">
                                          <p:val>
                                            <p:strVal val="#ppt_x"/>
                                          </p:val>
                                        </p:tav>
                                        <p:tav tm="100000">
                                          <p:val>
                                            <p:strVal val="#ppt_x"/>
                                          </p:val>
                                        </p:tav>
                                      </p:tavLst>
                                    </p:anim>
                                    <p:anim calcmode="lin" valueType="num">
                                      <p:cBhvr>
                                        <p:cTn id="4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108"/>
                                        </p:tgtEl>
                                      </p:cBhvr>
                                    </p:animEffect>
                                    <p:set>
                                      <p:cBhvr>
                                        <p:cTn id="50" dur="1" fill="hold">
                                          <p:stCondLst>
                                            <p:cond delay="499"/>
                                          </p:stCondLst>
                                        </p:cTn>
                                        <p:tgtEl>
                                          <p:spTgt spid="108"/>
                                        </p:tgtEl>
                                        <p:attrNameLst>
                                          <p:attrName>style.visibility</p:attrName>
                                        </p:attrNameLst>
                                      </p:cBhvr>
                                      <p:to>
                                        <p:strVal val="hidden"/>
                                      </p:to>
                                    </p:set>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cBhvr>
                                        <p:cTn id="54" dur="500" fill="hold"/>
                                        <p:tgtEl>
                                          <p:spTgt spid="109"/>
                                        </p:tgtEl>
                                        <p:attrNameLst>
                                          <p:attrName>ppt_x</p:attrName>
                                        </p:attrNameLst>
                                      </p:cBhvr>
                                      <p:tavLst>
                                        <p:tav tm="0">
                                          <p:val>
                                            <p:strVal val="#ppt_x"/>
                                          </p:val>
                                        </p:tav>
                                        <p:tav tm="100000">
                                          <p:val>
                                            <p:strVal val="#ppt_x"/>
                                          </p:val>
                                        </p:tav>
                                      </p:tavLst>
                                    </p:anim>
                                    <p:anim calcmode="lin" valueType="num">
                                      <p:cBhvr>
                                        <p:cTn id="55"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09"/>
                                        </p:tgtEl>
                                      </p:cBhvr>
                                    </p:animEffect>
                                    <p:set>
                                      <p:cBhvr>
                                        <p:cTn id="60" dur="1" fill="hold">
                                          <p:stCondLst>
                                            <p:cond delay="499"/>
                                          </p:stCondLst>
                                        </p:cTn>
                                        <p:tgtEl>
                                          <p:spTgt spid="109"/>
                                        </p:tgtEl>
                                        <p:attrNameLst>
                                          <p:attrName>style.visibility</p:attrName>
                                        </p:attrNameLst>
                                      </p:cBhvr>
                                      <p:to>
                                        <p:strVal val="hidden"/>
                                      </p:to>
                                    </p:set>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p:cTn id="64" dur="500" fill="hold"/>
                                        <p:tgtEl>
                                          <p:spTgt spid="110"/>
                                        </p:tgtEl>
                                        <p:attrNameLst>
                                          <p:attrName>ppt_x</p:attrName>
                                        </p:attrNameLst>
                                      </p:cBhvr>
                                      <p:tavLst>
                                        <p:tav tm="0">
                                          <p:val>
                                            <p:strVal val="#ppt_x"/>
                                          </p:val>
                                        </p:tav>
                                        <p:tav tm="100000">
                                          <p:val>
                                            <p:strVal val="#ppt_x"/>
                                          </p:val>
                                        </p:tav>
                                      </p:tavLst>
                                    </p:anim>
                                    <p:anim calcmode="lin" valueType="num">
                                      <p:cBhvr>
                                        <p:cTn id="65" dur="500" fill="hold"/>
                                        <p:tgtEl>
                                          <p:spTgt spid="110"/>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wipe(left)">
                                      <p:cBhvr>
                                        <p:cTn id="6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ldLvl="0" animBg="1"/>
      <p:bldP spid="107" grpId="1" bldLvl="0" animBg="1"/>
      <p:bldP spid="4" grpId="0" bldLvl="0" animBg="1"/>
      <p:bldP spid="4" grpId="1" bldLvl="0" animBg="1"/>
      <p:bldP spid="106" grpId="0" bldLvl="0" animBg="1"/>
      <p:bldP spid="106" grpId="1" bldLvl="0" animBg="1"/>
      <p:bldP spid="91" grpId="0"/>
      <p:bldP spid="108" grpId="0" bldLvl="0" animBg="1"/>
      <p:bldP spid="108" grpId="1" bldLvl="0" animBg="1"/>
      <p:bldP spid="109" grpId="0" bldLvl="0" animBg="1"/>
      <p:bldP spid="109" grpId="1" bldLvl="0" animBg="1"/>
      <p:bldP spid="1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17"/>
          <p:cNvSpPr>
            <a:spLocks noChangeArrowheads="1"/>
          </p:cNvSpPr>
          <p:nvPr/>
        </p:nvSpPr>
        <p:spPr bwMode="auto">
          <a:xfrm>
            <a:off x="1099344" y="1730708"/>
            <a:ext cx="9993312" cy="11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50000"/>
              </a:lnSpc>
            </a:pP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(2) </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如果再从上面看到的是                   ，你能确定这</a:t>
            </a:r>
            <a:r>
              <a:rPr lang="en-US" altLang="zh-CN" sz="2400" b="1" dirty="0">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个小正方体是怎么摆的吗？摆摆看。</a:t>
            </a:r>
          </a:p>
        </p:txBody>
      </p:sp>
      <p:grpSp>
        <p:nvGrpSpPr>
          <p:cNvPr id="23554" name="组合 3"/>
          <p:cNvGrpSpPr/>
          <p:nvPr/>
        </p:nvGrpSpPr>
        <p:grpSpPr bwMode="auto">
          <a:xfrm>
            <a:off x="5380527" y="1284901"/>
            <a:ext cx="1565795" cy="1043863"/>
            <a:chOff x="15771" y="3569"/>
            <a:chExt cx="2550" cy="1700"/>
          </a:xfrm>
        </p:grpSpPr>
        <p:grpSp>
          <p:nvGrpSpPr>
            <p:cNvPr id="23555" name="组合 6"/>
            <p:cNvGrpSpPr/>
            <p:nvPr/>
          </p:nvGrpSpPr>
          <p:grpSpPr bwMode="auto">
            <a:xfrm>
              <a:off x="16621" y="3569"/>
              <a:ext cx="1700" cy="1700"/>
              <a:chOff x="3757" y="3449"/>
              <a:chExt cx="1928" cy="1928"/>
            </a:xfrm>
          </p:grpSpPr>
          <p:sp>
            <p:nvSpPr>
              <p:cNvPr id="93" name="矩形 92"/>
              <p:cNvSpPr/>
              <p:nvPr/>
            </p:nvSpPr>
            <p:spPr>
              <a:xfrm>
                <a:off x="3757" y="3449"/>
                <a:ext cx="964"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4" name="矩形 93"/>
              <p:cNvSpPr/>
              <p:nvPr/>
            </p:nvSpPr>
            <p:spPr>
              <a:xfrm>
                <a:off x="3757" y="4413"/>
                <a:ext cx="961" cy="964"/>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5" name="矩形 94"/>
              <p:cNvSpPr/>
              <p:nvPr/>
            </p:nvSpPr>
            <p:spPr>
              <a:xfrm>
                <a:off x="4721" y="4413"/>
                <a:ext cx="961" cy="961"/>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3" name="矩形 2"/>
            <p:cNvSpPr/>
            <p:nvPr/>
          </p:nvSpPr>
          <p:spPr>
            <a:xfrm>
              <a:off x="15771" y="4419"/>
              <a:ext cx="848" cy="847"/>
            </a:xfrm>
            <a:prstGeom prst="rect">
              <a:avLst/>
            </a:prstGeom>
            <a:no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106" name="AutoShape 14"/>
          <p:cNvSpPr>
            <a:spLocks noChangeArrowheads="1"/>
          </p:cNvSpPr>
          <p:nvPr/>
        </p:nvSpPr>
        <p:spPr bwMode="auto">
          <a:xfrm>
            <a:off x="5461000" y="3976689"/>
            <a:ext cx="1225550" cy="10937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105" name="组合 104"/>
          <p:cNvGrpSpPr/>
          <p:nvPr/>
        </p:nvGrpSpPr>
        <p:grpSpPr bwMode="auto">
          <a:xfrm>
            <a:off x="4257675" y="3421063"/>
            <a:ext cx="3098800" cy="1917700"/>
            <a:chOff x="3348" y="6872"/>
            <a:chExt cx="2856" cy="1862"/>
          </a:xfrm>
        </p:grpSpPr>
        <p:grpSp>
          <p:nvGrpSpPr>
            <p:cNvPr id="23562" name="组合 32"/>
            <p:cNvGrpSpPr/>
            <p:nvPr/>
          </p:nvGrpSpPr>
          <p:grpSpPr bwMode="auto">
            <a:xfrm>
              <a:off x="3348" y="7672"/>
              <a:ext cx="2857" cy="1062"/>
              <a:chOff x="8898" y="6705"/>
              <a:chExt cx="2857" cy="1062"/>
            </a:xfrm>
          </p:grpSpPr>
          <p:sp>
            <p:nvSpPr>
              <p:cNvPr id="23563" name="AutoShape 14"/>
              <p:cNvSpPr>
                <a:spLocks noChangeArrowheads="1"/>
              </p:cNvSpPr>
              <p:nvPr/>
            </p:nvSpPr>
            <p:spPr bwMode="auto">
              <a:xfrm>
                <a:off x="8898"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3564" name="AutoShape 14"/>
              <p:cNvSpPr>
                <a:spLocks noChangeArrowheads="1"/>
              </p:cNvSpPr>
              <p:nvPr/>
            </p:nvSpPr>
            <p:spPr bwMode="auto">
              <a:xfrm>
                <a:off x="976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3565" name="AutoShape 14"/>
              <p:cNvSpPr>
                <a:spLocks noChangeArrowheads="1"/>
              </p:cNvSpPr>
              <p:nvPr/>
            </p:nvSpPr>
            <p:spPr bwMode="auto">
              <a:xfrm>
                <a:off x="10625" y="6705"/>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23566" name="AutoShape 14"/>
            <p:cNvSpPr>
              <a:spLocks noChangeArrowheads="1"/>
            </p:cNvSpPr>
            <p:nvPr/>
          </p:nvSpPr>
          <p:spPr bwMode="auto">
            <a:xfrm>
              <a:off x="5074" y="6872"/>
              <a:ext cx="1130" cy="1062"/>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16" name="文本框 15"/>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p:cTn id="14" dur="500" fill="hold"/>
                                        <p:tgtEl>
                                          <p:spTgt spid="106"/>
                                        </p:tgtEl>
                                        <p:attrNameLst>
                                          <p:attrName>ppt_x</p:attrName>
                                        </p:attrNameLst>
                                      </p:cBhvr>
                                      <p:tavLst>
                                        <p:tav tm="0">
                                          <p:val>
                                            <p:strVal val="#ppt_x"/>
                                          </p:val>
                                        </p:tav>
                                        <p:tav tm="100000">
                                          <p:val>
                                            <p:strVal val="#ppt_x"/>
                                          </p:val>
                                        </p:tav>
                                      </p:tavLst>
                                    </p:anim>
                                    <p:anim calcmode="lin" valueType="num">
                                      <p:cBhvr>
                                        <p:cTn id="15"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2"/>
          <p:cNvSpPr txBox="1">
            <a:spLocks noChangeArrowheads="1"/>
          </p:cNvSpPr>
          <p:nvPr/>
        </p:nvSpPr>
        <p:spPr bwMode="auto">
          <a:xfrm>
            <a:off x="793749" y="1403669"/>
            <a:ext cx="10371138"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下面是用小正方体搭建的一些几何体。</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P3   T4</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pic>
        <p:nvPicPr>
          <p:cNvPr id="2457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3696" y="2134751"/>
            <a:ext cx="6384609" cy="243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1"/>
          <p:cNvGrpSpPr/>
          <p:nvPr/>
        </p:nvGrpSpPr>
        <p:grpSpPr bwMode="auto">
          <a:xfrm>
            <a:off x="1014413" y="4668008"/>
            <a:ext cx="10504487" cy="1018207"/>
            <a:chOff x="1325925" y="3327683"/>
            <a:chExt cx="10504170" cy="1016324"/>
          </a:xfrm>
        </p:grpSpPr>
        <p:sp>
          <p:nvSpPr>
            <p:cNvPr id="24580" name="Rectangle 8"/>
            <p:cNvSpPr>
              <a:spLocks noChangeArrowheads="1"/>
            </p:cNvSpPr>
            <p:nvPr/>
          </p:nvSpPr>
          <p:spPr bwMode="auto">
            <a:xfrm>
              <a:off x="1325925" y="3477611"/>
              <a:ext cx="10504170" cy="59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50000"/>
                </a:lnSpc>
              </a:pP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）哪些从正面看是          ？哪些从左面看是          ？</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589" y="3527698"/>
              <a:ext cx="673100" cy="61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423" y="3327683"/>
              <a:ext cx="547370" cy="101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bwMode="auto">
          <a:xfrm>
            <a:off x="1450269" y="5636409"/>
            <a:ext cx="6548370" cy="935038"/>
            <a:chOff x="2532" y="9315"/>
            <a:chExt cx="10312" cy="1472"/>
          </a:xfrm>
        </p:grpSpPr>
        <p:sp>
          <p:nvSpPr>
            <p:cNvPr id="24584" name="矩形 17"/>
            <p:cNvSpPr>
              <a:spLocks noChangeArrowheads="1"/>
            </p:cNvSpPr>
            <p:nvPr/>
          </p:nvSpPr>
          <p:spPr bwMode="auto">
            <a:xfrm>
              <a:off x="2532" y="9620"/>
              <a:ext cx="1030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①③</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从正面看是</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        </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⑥ </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从左面看是</a:t>
              </a:r>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          </a:t>
              </a:r>
              <a:r>
                <a:rPr lang="zh-CN"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a:t>
              </a:r>
              <a:endParaRPr lang="zh-CN" altLang="en-US" sz="2400" dirty="0">
                <a:solidFill>
                  <a:srgbClr val="00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4" name="矩形 3"/>
            <p:cNvSpPr/>
            <p:nvPr/>
          </p:nvSpPr>
          <p:spPr>
            <a:xfrm>
              <a:off x="6367" y="9669"/>
              <a:ext cx="737" cy="737"/>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panose="020B0604020202020204" pitchFamily="34" charset="0"/>
                <a:buNone/>
                <a:defRPr/>
              </a:pPr>
              <a:endParaRPr lang="zh-CN" altLang="en-US" sz="2400" dirty="0">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24586" name="组合 12"/>
            <p:cNvGrpSpPr/>
            <p:nvPr/>
          </p:nvGrpSpPr>
          <p:grpSpPr bwMode="auto">
            <a:xfrm>
              <a:off x="12109" y="9315"/>
              <a:ext cx="735" cy="1472"/>
              <a:chOff x="10710" y="8241"/>
              <a:chExt cx="735" cy="1472"/>
            </a:xfrm>
          </p:grpSpPr>
          <p:sp>
            <p:nvSpPr>
              <p:cNvPr id="8" name="矩形 7"/>
              <p:cNvSpPr/>
              <p:nvPr/>
            </p:nvSpPr>
            <p:spPr>
              <a:xfrm>
                <a:off x="10710" y="8241"/>
                <a:ext cx="735" cy="737"/>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panose="020B0604020202020204" pitchFamily="34" charset="0"/>
                  <a:buNone/>
                  <a:defRPr/>
                </a:pPr>
                <a:endParaRPr lang="zh-CN" altLang="en-US" sz="2400" dirty="0">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 name="矩形 8"/>
              <p:cNvSpPr/>
              <p:nvPr/>
            </p:nvSpPr>
            <p:spPr>
              <a:xfrm>
                <a:off x="10710" y="8978"/>
                <a:ext cx="735" cy="735"/>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buFont typeface="Arial" panose="020B0604020202020204" pitchFamily="34" charset="0"/>
                  <a:buNone/>
                  <a:defRPr/>
                </a:pPr>
                <a:endParaRPr lang="zh-CN" altLang="en-US" sz="2400" dirty="0">
                  <a:solidFill>
                    <a:prstClr val="white"/>
                  </a:solidFill>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sp>
        <p:nvSpPr>
          <p:cNvPr id="14" name="文本框 1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470324" y="1858722"/>
            <a:ext cx="10556875" cy="225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5180" indent="-805180" latinLnBrk="1">
              <a:lnSpc>
                <a:spcPct val="150000"/>
              </a:lnSpc>
              <a:defRPr/>
            </a:pP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2</a:t>
            </a: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）如果从正面看到的和⑤一样，用</a:t>
            </a:r>
            <a:r>
              <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5</a:t>
            </a: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个小正方体摆一摆，有多少种不同的摆法？</a:t>
            </a:r>
            <a:endPar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endParaRPr>
          </a:p>
          <a:p>
            <a:pPr latinLnBrk="1">
              <a:lnSpc>
                <a:spcPct val="150000"/>
              </a:lnSpc>
              <a:buFont typeface="Arial" panose="020B0604020202020204" pitchFamily="34" charset="0"/>
              <a:buNone/>
              <a:defRPr/>
            </a:pPr>
            <a:endPar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endParaRPr>
          </a:p>
          <a:p>
            <a:pPr latinLnBrk="1">
              <a:lnSpc>
                <a:spcPct val="150000"/>
              </a:lnSpc>
              <a:buFont typeface="Arial" panose="020B0604020202020204" pitchFamily="34" charset="0"/>
              <a:buNone/>
              <a:defRPr/>
            </a:pP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3</a:t>
            </a:r>
            <a:r>
              <a:rPr lang="zh-CN" altLang="en-US" sz="2400" b="1" dirty="0">
                <a:solidFill>
                  <a:srgbClr val="000000"/>
                </a:solidFill>
                <a:latin typeface="OPPOSans R" panose="00020600040101010101" pitchFamily="18" charset="-122"/>
                <a:ea typeface="OPPOSans R" panose="00020600040101010101" pitchFamily="18" charset="-122"/>
                <a:cs typeface="OPPOSans R" panose="00020600040101010101" pitchFamily="18" charset="-122"/>
              </a:rPr>
              <a:t>）和同桌之间互相提一个问题并解答。</a:t>
            </a:r>
          </a:p>
        </p:txBody>
      </p:sp>
      <p:sp>
        <p:nvSpPr>
          <p:cNvPr id="9219" name="矩形 4"/>
          <p:cNvSpPr>
            <a:spLocks noChangeArrowheads="1"/>
          </p:cNvSpPr>
          <p:nvPr/>
        </p:nvSpPr>
        <p:spPr bwMode="auto">
          <a:xfrm>
            <a:off x="4352423" y="2815643"/>
            <a:ext cx="5367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rPr>
              <a:t>同学们自己动手摆一摆。</a:t>
            </a:r>
            <a:endParaRPr lang="zh-CN" altLang="en-US" sz="2400" dirty="0">
              <a:solidFill>
                <a:srgbClr val="000000"/>
              </a:solidFill>
              <a:latin typeface="OPPOSans R" panose="00020600040101010101" pitchFamily="18" charset="-122"/>
              <a:ea typeface="OPPOSans R" panose="00020600040101010101" pitchFamily="18" charset="-122"/>
            </a:endParaRPr>
          </a:p>
        </p:txBody>
      </p:sp>
      <p:sp>
        <p:nvSpPr>
          <p:cNvPr id="9220" name="矩形 5"/>
          <p:cNvSpPr>
            <a:spLocks noChangeArrowheads="1"/>
          </p:cNvSpPr>
          <p:nvPr/>
        </p:nvSpPr>
        <p:spPr bwMode="auto">
          <a:xfrm>
            <a:off x="4352423" y="4586185"/>
            <a:ext cx="464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rPr>
              <a:t>同桌之间互相问一问。</a:t>
            </a:r>
            <a:endParaRPr lang="zh-CN" altLang="en-US" sz="2400" dirty="0">
              <a:solidFill>
                <a:srgbClr val="000000"/>
              </a:solidFill>
              <a:latin typeface="OPPOSans R" panose="00020600040101010101" pitchFamily="18" charset="-122"/>
              <a:ea typeface="OPPOSans R" panose="00020600040101010101" pitchFamily="18" charset="-122"/>
            </a:endParaRPr>
          </a:p>
        </p:txBody>
      </p:sp>
      <p:sp>
        <p:nvSpPr>
          <p:cNvPr id="5" name="文本框 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left)">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flipH="1">
            <a:off x="-1" y="0"/>
            <a:ext cx="13141537" cy="6858000"/>
            <a:chOff x="2" y="0"/>
            <a:chExt cx="13141537" cy="685800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91346"/>
            <a:stretch>
              <a:fillRect/>
            </a:stretch>
          </p:blipFill>
          <p:spPr>
            <a:xfrm>
              <a:off x="2" y="0"/>
              <a:ext cx="12191998" cy="6858000"/>
            </a:xfrm>
            <a:custGeom>
              <a:avLst/>
              <a:gdLst>
                <a:gd name="connsiteX0" fmla="*/ 0 w 12191998"/>
                <a:gd name="connsiteY0" fmla="*/ 0 h 6858000"/>
                <a:gd name="connsiteX1" fmla="*/ 12191998 w 12191998"/>
                <a:gd name="connsiteY1" fmla="*/ 0 h 6858000"/>
                <a:gd name="connsiteX2" fmla="*/ 12191998 w 12191998"/>
                <a:gd name="connsiteY2" fmla="*/ 6858000 h 6858000"/>
                <a:gd name="connsiteX3" fmla="*/ 0 w 121919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8" h="6858000">
                  <a:moveTo>
                    <a:pt x="0" y="0"/>
                  </a:moveTo>
                  <a:lnTo>
                    <a:pt x="12191998" y="0"/>
                  </a:lnTo>
                  <a:lnTo>
                    <a:pt x="12191998" y="6858000"/>
                  </a:lnTo>
                  <a:lnTo>
                    <a:pt x="0" y="6858000"/>
                  </a:lnTo>
                  <a:close/>
                </a:path>
              </a:pathLst>
            </a:custGeom>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 r="20760"/>
            <a:stretch>
              <a:fillRect/>
            </a:stretch>
          </p:blipFill>
          <p:spPr>
            <a:xfrm>
              <a:off x="4983800" y="0"/>
              <a:ext cx="8157739" cy="6858000"/>
            </a:xfrm>
            <a:custGeom>
              <a:avLst/>
              <a:gdLst>
                <a:gd name="connsiteX0" fmla="*/ 0 w 9746403"/>
                <a:gd name="connsiteY0" fmla="*/ 0 h 6858000"/>
                <a:gd name="connsiteX1" fmla="*/ 9746403 w 9746403"/>
                <a:gd name="connsiteY1" fmla="*/ 0 h 6858000"/>
                <a:gd name="connsiteX2" fmla="*/ 9746403 w 9746403"/>
                <a:gd name="connsiteY2" fmla="*/ 6858000 h 6858000"/>
                <a:gd name="connsiteX3" fmla="*/ 0 w 97464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46403" h="6858000">
                  <a:moveTo>
                    <a:pt x="0" y="0"/>
                  </a:moveTo>
                  <a:lnTo>
                    <a:pt x="9746403" y="0"/>
                  </a:lnTo>
                  <a:lnTo>
                    <a:pt x="9746403" y="6858000"/>
                  </a:lnTo>
                  <a:lnTo>
                    <a:pt x="0" y="6858000"/>
                  </a:lnTo>
                  <a:close/>
                </a:path>
              </a:pathLst>
            </a:custGeom>
          </p:spPr>
        </p:pic>
      </p:grpSp>
      <p:sp>
        <p:nvSpPr>
          <p:cNvPr id="7" name="文本框 1"/>
          <p:cNvSpPr txBox="1">
            <a:spLocks noChangeArrowheads="1"/>
          </p:cNvSpPr>
          <p:nvPr/>
        </p:nvSpPr>
        <p:spPr bwMode="auto">
          <a:xfrm>
            <a:off x="4632960" y="1991582"/>
            <a:ext cx="6885941" cy="281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1. 理解用同样的小正方体可以摆出从同一个方向看图形相同的不同几何体。</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（重点）</a:t>
            </a:r>
            <a:endParaRPr lang="zh-CN" altLang="en-US"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endParaRPr lang="zh-CN" altLang="en-US" sz="2400" b="1" dirty="0">
              <a:latin typeface="OPPOSans R" panose="00020600040101010101" pitchFamily="18" charset="-122"/>
              <a:ea typeface="OPPOSans R" panose="00020600040101010101" pitchFamily="18" charset="-122"/>
              <a:sym typeface="OPPOSans R" panose="00020600040101010101" pitchFamily="18" charset="-122"/>
            </a:endParaRPr>
          </a:p>
          <a:p>
            <a:pPr>
              <a:lnSpc>
                <a:spcPct val="150000"/>
              </a:lnSpc>
            </a:pPr>
            <a:r>
              <a:rPr lang="zh-CN" altLang="en-US" sz="2400" b="1" dirty="0">
                <a:latin typeface="OPPOSans R" panose="00020600040101010101" pitchFamily="18" charset="-122"/>
                <a:ea typeface="OPPOSans R" panose="00020600040101010101" pitchFamily="18" charset="-122"/>
                <a:sym typeface="OPPOSans R" panose="00020600040101010101" pitchFamily="18" charset="-122"/>
              </a:rPr>
              <a:t>2. 能结合实际情况，动手摆出从同一个方向看图形相同的不同几何体。</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（难点）</a:t>
            </a:r>
          </a:p>
        </p:txBody>
      </p:sp>
      <p:grpSp>
        <p:nvGrpSpPr>
          <p:cNvPr id="15" name="组合 14"/>
          <p:cNvGrpSpPr/>
          <p:nvPr/>
        </p:nvGrpSpPr>
        <p:grpSpPr>
          <a:xfrm>
            <a:off x="-681142" y="718822"/>
            <a:ext cx="4869094" cy="853154"/>
            <a:chOff x="-681142" y="1023620"/>
            <a:chExt cx="4869094" cy="853154"/>
          </a:xfrm>
        </p:grpSpPr>
        <p:sp>
          <p:nvSpPr>
            <p:cNvPr id="14" name="平行四边形 13"/>
            <p:cNvSpPr/>
            <p:nvPr/>
          </p:nvSpPr>
          <p:spPr>
            <a:xfrm>
              <a:off x="-638470" y="1107333"/>
              <a:ext cx="4826422" cy="769441"/>
            </a:xfrm>
            <a:prstGeom prst="parallelogram">
              <a:avLst>
                <a:gd name="adj" fmla="val 6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3" name="平行四边形 12"/>
            <p:cNvSpPr/>
            <p:nvPr/>
          </p:nvSpPr>
          <p:spPr>
            <a:xfrm>
              <a:off x="-681142" y="1023620"/>
              <a:ext cx="4826422" cy="769441"/>
            </a:xfrm>
            <a:prstGeom prst="parallelogram">
              <a:avLst>
                <a:gd name="adj" fmla="val 6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a typeface="OPPOSans R" panose="00020600040101010101" pitchFamily="18" charset="-122"/>
              </a:endParaRPr>
            </a:p>
          </p:txBody>
        </p:sp>
        <p:sp>
          <p:nvSpPr>
            <p:cNvPr id="12" name="文本框 11"/>
            <p:cNvSpPr txBox="1"/>
            <p:nvPr/>
          </p:nvSpPr>
          <p:spPr>
            <a:xfrm>
              <a:off x="660400" y="1085175"/>
              <a:ext cx="2952260" cy="584775"/>
            </a:xfrm>
            <a:prstGeom prst="rect">
              <a:avLst/>
            </a:prstGeom>
            <a:noFill/>
            <a:ln w="9525">
              <a:noFill/>
            </a:ln>
          </p:spPr>
          <p:txBody>
            <a:bodyPr wrap="square">
              <a:spAutoFit/>
            </a:bodyPr>
            <a:lstStyle/>
            <a:p>
              <a:pPr algn="ctr" fontAlgn="auto">
                <a:defRPr/>
              </a:pPr>
              <a:r>
                <a:rPr lang="zh-CN" altLang="en-US" sz="3200" noProof="1">
                  <a:solidFill>
                    <a:schemeClr val="bg1"/>
                  </a:solidFill>
                  <a:latin typeface="OPPOSans H" panose="00020600040101010101" pitchFamily="18" charset="-122"/>
                  <a:ea typeface="OPPOSans H" panose="00020600040101010101" pitchFamily="18" charset="-122"/>
                  <a:cs typeface="黑体" panose="02010609060101010101" charset="-122"/>
                  <a:sym typeface="OPPOSans H" panose="00020600040101010101" pitchFamily="18" charset="-122"/>
                </a:rPr>
                <a:t>学习目标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2"/>
          <p:cNvSpPr txBox="1">
            <a:spLocks noChangeArrowheads="1"/>
          </p:cNvSpPr>
          <p:nvPr/>
        </p:nvSpPr>
        <p:spPr bwMode="auto">
          <a:xfrm>
            <a:off x="650875" y="1389797"/>
            <a:ext cx="11202988" cy="51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480" indent="-5384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（选自教材</a:t>
            </a:r>
            <a:r>
              <a:rPr lang="en-US" altLang="zh-CN"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P4   T6</a:t>
            </a:r>
            <a:r>
              <a:rPr lang="zh-CN" altLang="en-US" sz="2400" b="1" dirty="0">
                <a:solidFill>
                  <a:srgbClr val="00B0F0"/>
                </a:solidFill>
                <a:latin typeface="OPPOSans R" panose="00020600040101010101" pitchFamily="18" charset="-122"/>
                <a:ea typeface="OPPOSans R" panose="00020600040101010101" pitchFamily="18" charset="-122"/>
                <a:sym typeface="OPPOSans R" panose="00020600040101010101" pitchFamily="18" charset="-122"/>
              </a:rPr>
              <a:t>）</a:t>
            </a:r>
          </a:p>
        </p:txBody>
      </p:sp>
      <p:sp>
        <p:nvSpPr>
          <p:cNvPr id="26626" name="矩形 1"/>
          <p:cNvSpPr>
            <a:spLocks noChangeArrowheads="1"/>
          </p:cNvSpPr>
          <p:nvPr/>
        </p:nvSpPr>
        <p:spPr bwMode="auto">
          <a:xfrm>
            <a:off x="365918" y="4427410"/>
            <a:ext cx="10793413"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1</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）如果是</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4</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个小正方体，可以怎样摆？</a:t>
            </a:r>
            <a:endParaRPr lang="zh-CN" altLang="en-US" sz="2400" dirty="0">
              <a:solidFill>
                <a:srgbClr val="000000"/>
              </a:solidFill>
              <a:latin typeface="OPPOSans R" panose="00020600040101010101" pitchFamily="18" charset="-122"/>
              <a:ea typeface="OPPOSans R" panose="00020600040101010101" pitchFamily="18" charset="-122"/>
              <a:sym typeface="OPPOSans R" panose="00020600040101010101" pitchFamily="18" charset="-122"/>
            </a:endParaRPr>
          </a:p>
        </p:txBody>
      </p:sp>
      <p:pic>
        <p:nvPicPr>
          <p:cNvPr id="26627" name="Picture 2" descr="C:\Users\Administrator\Desktop\图片3.png图片3"/>
          <p:cNvPicPr>
            <a:picLocks noChangeAspect="1" noChangeArrowheads="1"/>
          </p:cNvPicPr>
          <p:nvPr/>
        </p:nvPicPr>
        <p:blipFill>
          <a:blip r:embed="rId2">
            <a:clrChange>
              <a:clrFrom>
                <a:srgbClr val="EEEFF2"/>
              </a:clrFrom>
              <a:clrTo>
                <a:srgbClr val="EEEFF2">
                  <a:alpha val="0"/>
                </a:srgbClr>
              </a:clrTo>
            </a:clrChange>
            <a:extLst>
              <a:ext uri="{28A0092B-C50C-407E-A947-70E740481C1C}">
                <a14:useLocalDpi xmlns:a14="http://schemas.microsoft.com/office/drawing/2010/main" val="0"/>
              </a:ext>
            </a:extLst>
          </a:blip>
          <a:srcRect t="15" b="15"/>
          <a:stretch>
            <a:fillRect/>
          </a:stretch>
        </p:blipFill>
        <p:spPr bwMode="auto">
          <a:xfrm>
            <a:off x="952501" y="2145446"/>
            <a:ext cx="9551067" cy="232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bwMode="auto">
          <a:xfrm>
            <a:off x="1141597" y="5301843"/>
            <a:ext cx="5372100" cy="1349375"/>
            <a:chOff x="4008" y="7393"/>
            <a:chExt cx="8460" cy="2124"/>
          </a:xfrm>
        </p:grpSpPr>
        <p:sp>
          <p:nvSpPr>
            <p:cNvPr id="26629" name="矩形 4"/>
            <p:cNvSpPr>
              <a:spLocks noChangeArrowheads="1"/>
            </p:cNvSpPr>
            <p:nvPr/>
          </p:nvSpPr>
          <p:spPr bwMode="auto">
            <a:xfrm>
              <a:off x="4008" y="7983"/>
              <a:ext cx="846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FF0000"/>
                  </a:solidFill>
                  <a:latin typeface="OPPOSans R" panose="00020600040101010101" pitchFamily="18" charset="-122"/>
                  <a:ea typeface="OPPOSans R" panose="00020600040101010101" pitchFamily="18" charset="-122"/>
                </a:rPr>
                <a:t>可以这样摆：       。       </a:t>
              </a:r>
              <a:r>
                <a:rPr lang="en-US" altLang="zh-CN" sz="2400" b="1" dirty="0">
                  <a:solidFill>
                    <a:srgbClr val="FF0000"/>
                  </a:solidFill>
                  <a:latin typeface="OPPOSans R" panose="00020600040101010101" pitchFamily="18" charset="-122"/>
                  <a:ea typeface="OPPOSans R" panose="00020600040101010101" pitchFamily="18" charset="-122"/>
                </a:rPr>
                <a:t>(</a:t>
              </a:r>
              <a:r>
                <a:rPr lang="zh-CN" altLang="en-US" sz="2400" b="1" dirty="0">
                  <a:solidFill>
                    <a:srgbClr val="FF0000"/>
                  </a:solidFill>
                  <a:latin typeface="OPPOSans R" panose="00020600040101010101" pitchFamily="18" charset="-122"/>
                  <a:ea typeface="OPPOSans R" panose="00020600040101010101" pitchFamily="18" charset="-122"/>
                </a:rPr>
                <a:t>摆法不唯一</a:t>
              </a:r>
              <a:r>
                <a:rPr lang="en-US" altLang="zh-CN" sz="2400" b="1" dirty="0">
                  <a:solidFill>
                    <a:srgbClr val="FF0000"/>
                  </a:solidFill>
                  <a:latin typeface="OPPOSans R" panose="00020600040101010101" pitchFamily="18" charset="-122"/>
                  <a:ea typeface="OPPOSans R" panose="00020600040101010101" pitchFamily="18" charset="-122"/>
                </a:rPr>
                <a:t>)</a:t>
              </a:r>
              <a:endParaRPr lang="zh-CN" altLang="en-US" sz="2400" dirty="0">
                <a:solidFill>
                  <a:srgbClr val="000000"/>
                </a:solidFill>
                <a:latin typeface="OPPOSans R" panose="00020600040101010101" pitchFamily="18" charset="-122"/>
                <a:ea typeface="OPPOSans R" panose="00020600040101010101" pitchFamily="18" charset="-122"/>
              </a:endParaRPr>
            </a:p>
          </p:txBody>
        </p:sp>
        <p:grpSp>
          <p:nvGrpSpPr>
            <p:cNvPr id="26630" name="组合 6"/>
            <p:cNvGrpSpPr/>
            <p:nvPr/>
          </p:nvGrpSpPr>
          <p:grpSpPr bwMode="auto">
            <a:xfrm>
              <a:off x="7108" y="7393"/>
              <a:ext cx="1975" cy="2124"/>
              <a:chOff x="8035" y="7435"/>
              <a:chExt cx="1975" cy="2124"/>
            </a:xfrm>
          </p:grpSpPr>
          <p:sp>
            <p:nvSpPr>
              <p:cNvPr id="26631" name="AutoShape 14"/>
              <p:cNvSpPr>
                <a:spLocks noChangeArrowheads="1"/>
              </p:cNvSpPr>
              <p:nvPr/>
            </p:nvSpPr>
            <p:spPr bwMode="auto">
              <a:xfrm>
                <a:off x="8035" y="8243"/>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6632" name="AutoShape 14"/>
              <p:cNvSpPr>
                <a:spLocks noChangeArrowheads="1"/>
              </p:cNvSpPr>
              <p:nvPr/>
            </p:nvSpPr>
            <p:spPr bwMode="auto">
              <a:xfrm>
                <a:off x="8880" y="8243"/>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6633" name="AutoShape 14"/>
              <p:cNvSpPr>
                <a:spLocks noChangeArrowheads="1"/>
              </p:cNvSpPr>
              <p:nvPr/>
            </p:nvSpPr>
            <p:spPr bwMode="auto">
              <a:xfrm>
                <a:off x="8638" y="849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6634" name="AutoShape 14"/>
              <p:cNvSpPr>
                <a:spLocks noChangeArrowheads="1"/>
              </p:cNvSpPr>
              <p:nvPr/>
            </p:nvSpPr>
            <p:spPr bwMode="auto">
              <a:xfrm>
                <a:off x="8880" y="7434"/>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grpSp>
      <p:pic>
        <p:nvPicPr>
          <p:cNvPr id="26635" name="图片 2" descr="F:\0.菜单\人教人物图片\图片6.png图片6"/>
          <p:cNvPicPr>
            <a:picLocks noChangeAspect="1" noChangeArrowheads="1"/>
          </p:cNvPicPr>
          <p:nvPr/>
        </p:nvPicPr>
        <p:blipFill>
          <a:blip r:embed="rId3">
            <a:extLst>
              <a:ext uri="{28A0092B-C50C-407E-A947-70E740481C1C}">
                <a14:useLocalDpi xmlns:a14="http://schemas.microsoft.com/office/drawing/2010/main" val="0"/>
              </a:ext>
            </a:extLst>
          </a:blip>
          <a:srcRect t="-917" b="1485"/>
          <a:stretch>
            <a:fillRect/>
          </a:stretch>
        </p:blipFill>
        <p:spPr bwMode="auto">
          <a:xfrm>
            <a:off x="3600450" y="2440722"/>
            <a:ext cx="1725493" cy="206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图片 3" descr="图片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034" y="2218996"/>
            <a:ext cx="1890166" cy="22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1"/>
          <p:cNvSpPr>
            <a:spLocks noChangeArrowheads="1"/>
          </p:cNvSpPr>
          <p:nvPr/>
        </p:nvSpPr>
        <p:spPr bwMode="auto">
          <a:xfrm>
            <a:off x="641152" y="1632480"/>
            <a:ext cx="10795000"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5180" indent="-805180">
              <a:defRPr>
                <a:solidFill>
                  <a:schemeClr val="tx1"/>
                </a:solidFill>
                <a:latin typeface="Arial" panose="020B0604020202020204" pitchFamily="34" charset="0"/>
                <a:ea typeface="宋体" panose="02010600030101010101" pitchFamily="2" charset="-122"/>
              </a:defRPr>
            </a:lvl1pPr>
            <a:lvl2pPr>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2</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）如果是</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a:t>
            </a:r>
            <a:r>
              <a:rPr lang="en-US" altLang="zh-CN"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7</a:t>
            </a:r>
            <a:r>
              <a:rPr lang="zh-CN" altLang="en-US" sz="2400" b="1" dirty="0">
                <a:solidFill>
                  <a:srgbClr val="000000"/>
                </a:solidFill>
                <a:latin typeface="OPPOSans R" panose="00020600040101010101" pitchFamily="18" charset="-122"/>
                <a:ea typeface="OPPOSans R" panose="00020600040101010101" pitchFamily="18" charset="-122"/>
                <a:sym typeface="OPPOSans R" panose="00020600040101010101" pitchFamily="18" charset="-122"/>
              </a:rPr>
              <a:t>个或更多的小正方体，可以怎样摆？</a:t>
            </a:r>
            <a:endParaRPr lang="zh-CN" altLang="en-US" sz="2400" dirty="0">
              <a:solidFill>
                <a:srgbClr val="000000"/>
              </a:solidFill>
              <a:latin typeface="OPPOSans R" panose="00020600040101010101" pitchFamily="18" charset="-122"/>
              <a:ea typeface="OPPOSans R" panose="00020600040101010101" pitchFamily="18" charset="-122"/>
              <a:sym typeface="OPPOSans R" panose="00020600040101010101" pitchFamily="18" charset="-122"/>
            </a:endParaRPr>
          </a:p>
        </p:txBody>
      </p:sp>
      <p:sp>
        <p:nvSpPr>
          <p:cNvPr id="9220" name="矩形 5"/>
          <p:cNvSpPr>
            <a:spLocks noChangeArrowheads="1"/>
          </p:cNvSpPr>
          <p:nvPr/>
        </p:nvSpPr>
        <p:spPr bwMode="auto">
          <a:xfrm>
            <a:off x="2347713" y="2647139"/>
            <a:ext cx="1300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5</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个</a:t>
            </a:r>
          </a:p>
        </p:txBody>
      </p:sp>
      <p:grpSp>
        <p:nvGrpSpPr>
          <p:cNvPr id="34" name="组合 33"/>
          <p:cNvGrpSpPr/>
          <p:nvPr/>
        </p:nvGrpSpPr>
        <p:grpSpPr bwMode="auto">
          <a:xfrm>
            <a:off x="2078037" y="3213223"/>
            <a:ext cx="1412875" cy="1349375"/>
            <a:chOff x="3304" y="5266"/>
            <a:chExt cx="2225" cy="2124"/>
          </a:xfrm>
        </p:grpSpPr>
        <p:sp>
          <p:nvSpPr>
            <p:cNvPr id="27652" name="AutoShape 14"/>
            <p:cNvSpPr>
              <a:spLocks noChangeArrowheads="1"/>
            </p:cNvSpPr>
            <p:nvPr/>
          </p:nvSpPr>
          <p:spPr bwMode="auto">
            <a:xfrm>
              <a:off x="3566"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3" name="AutoShape 14"/>
            <p:cNvSpPr>
              <a:spLocks noChangeArrowheads="1"/>
            </p:cNvSpPr>
            <p:nvPr/>
          </p:nvSpPr>
          <p:spPr bwMode="auto">
            <a:xfrm>
              <a:off x="4399"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4" name="AutoShape 14"/>
            <p:cNvSpPr>
              <a:spLocks noChangeArrowheads="1"/>
            </p:cNvSpPr>
            <p:nvPr/>
          </p:nvSpPr>
          <p:spPr bwMode="auto">
            <a:xfrm>
              <a:off x="4399" y="526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5" name="AutoShape 14"/>
            <p:cNvSpPr>
              <a:spLocks noChangeArrowheads="1"/>
            </p:cNvSpPr>
            <p:nvPr/>
          </p:nvSpPr>
          <p:spPr bwMode="auto">
            <a:xfrm>
              <a:off x="3304" y="6327"/>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6" name="AutoShape 14"/>
            <p:cNvSpPr>
              <a:spLocks noChangeArrowheads="1"/>
            </p:cNvSpPr>
            <p:nvPr/>
          </p:nvSpPr>
          <p:spPr bwMode="auto">
            <a:xfrm>
              <a:off x="4139" y="632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grpSp>
        <p:nvGrpSpPr>
          <p:cNvPr id="33" name="组合 32"/>
          <p:cNvGrpSpPr/>
          <p:nvPr/>
        </p:nvGrpSpPr>
        <p:grpSpPr bwMode="auto">
          <a:xfrm>
            <a:off x="5337174" y="3213222"/>
            <a:ext cx="1414462" cy="1350962"/>
            <a:chOff x="8992" y="5266"/>
            <a:chExt cx="2227" cy="2126"/>
          </a:xfrm>
        </p:grpSpPr>
        <p:sp>
          <p:nvSpPr>
            <p:cNvPr id="27658" name="AutoShape 14"/>
            <p:cNvSpPr>
              <a:spLocks noChangeArrowheads="1"/>
            </p:cNvSpPr>
            <p:nvPr/>
          </p:nvSpPr>
          <p:spPr bwMode="auto">
            <a:xfrm>
              <a:off x="9256"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59" name="AutoShape 14"/>
            <p:cNvSpPr>
              <a:spLocks noChangeArrowheads="1"/>
            </p:cNvSpPr>
            <p:nvPr/>
          </p:nvSpPr>
          <p:spPr bwMode="auto">
            <a:xfrm>
              <a:off x="10089" y="60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0" name="AutoShape 14"/>
            <p:cNvSpPr>
              <a:spLocks noChangeArrowheads="1"/>
            </p:cNvSpPr>
            <p:nvPr/>
          </p:nvSpPr>
          <p:spPr bwMode="auto">
            <a:xfrm>
              <a:off x="10089" y="526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1" name="AutoShape 14"/>
            <p:cNvSpPr>
              <a:spLocks noChangeArrowheads="1"/>
            </p:cNvSpPr>
            <p:nvPr/>
          </p:nvSpPr>
          <p:spPr bwMode="auto">
            <a:xfrm>
              <a:off x="8992" y="633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2" name="AutoShape 14"/>
            <p:cNvSpPr>
              <a:spLocks noChangeArrowheads="1"/>
            </p:cNvSpPr>
            <p:nvPr/>
          </p:nvSpPr>
          <p:spPr bwMode="auto">
            <a:xfrm>
              <a:off x="9829" y="632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3" name="AutoShape 14"/>
            <p:cNvSpPr>
              <a:spLocks noChangeArrowheads="1"/>
            </p:cNvSpPr>
            <p:nvPr/>
          </p:nvSpPr>
          <p:spPr bwMode="auto">
            <a:xfrm>
              <a:off x="9829" y="5526"/>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23" name="矩形 5"/>
          <p:cNvSpPr>
            <a:spLocks noChangeArrowheads="1"/>
          </p:cNvSpPr>
          <p:nvPr/>
        </p:nvSpPr>
        <p:spPr bwMode="auto">
          <a:xfrm>
            <a:off x="5613201" y="2647139"/>
            <a:ext cx="1300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6</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个</a:t>
            </a:r>
          </a:p>
        </p:txBody>
      </p:sp>
      <p:sp>
        <p:nvSpPr>
          <p:cNvPr id="24" name="矩形 5"/>
          <p:cNvSpPr>
            <a:spLocks noChangeArrowheads="1"/>
          </p:cNvSpPr>
          <p:nvPr/>
        </p:nvSpPr>
        <p:spPr bwMode="auto">
          <a:xfrm>
            <a:off x="8880276" y="2647139"/>
            <a:ext cx="1298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7</a:t>
            </a: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个</a:t>
            </a:r>
          </a:p>
        </p:txBody>
      </p:sp>
      <p:grpSp>
        <p:nvGrpSpPr>
          <p:cNvPr id="32" name="组合 31"/>
          <p:cNvGrpSpPr/>
          <p:nvPr/>
        </p:nvGrpSpPr>
        <p:grpSpPr bwMode="auto">
          <a:xfrm>
            <a:off x="8602662" y="3214810"/>
            <a:ext cx="1414463" cy="1514475"/>
            <a:chOff x="13580" y="5268"/>
            <a:chExt cx="2227" cy="2384"/>
          </a:xfrm>
        </p:grpSpPr>
        <p:sp>
          <p:nvSpPr>
            <p:cNvPr id="27667" name="AutoShape 14"/>
            <p:cNvSpPr>
              <a:spLocks noChangeArrowheads="1"/>
            </p:cNvSpPr>
            <p:nvPr/>
          </p:nvSpPr>
          <p:spPr bwMode="auto">
            <a:xfrm>
              <a:off x="13844" y="607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8" name="AutoShape 14"/>
            <p:cNvSpPr>
              <a:spLocks noChangeArrowheads="1"/>
            </p:cNvSpPr>
            <p:nvPr/>
          </p:nvSpPr>
          <p:spPr bwMode="auto">
            <a:xfrm>
              <a:off x="14677" y="607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69" name="AutoShape 14"/>
            <p:cNvSpPr>
              <a:spLocks noChangeArrowheads="1"/>
            </p:cNvSpPr>
            <p:nvPr/>
          </p:nvSpPr>
          <p:spPr bwMode="auto">
            <a:xfrm>
              <a:off x="14677" y="526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0" name="AutoShape 14"/>
            <p:cNvSpPr>
              <a:spLocks noChangeArrowheads="1"/>
            </p:cNvSpPr>
            <p:nvPr/>
          </p:nvSpPr>
          <p:spPr bwMode="auto">
            <a:xfrm>
              <a:off x="13580" y="6332"/>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1" name="AutoShape 14"/>
            <p:cNvSpPr>
              <a:spLocks noChangeArrowheads="1"/>
            </p:cNvSpPr>
            <p:nvPr/>
          </p:nvSpPr>
          <p:spPr bwMode="auto">
            <a:xfrm>
              <a:off x="14417" y="633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2" name="AutoShape 14"/>
            <p:cNvSpPr>
              <a:spLocks noChangeArrowheads="1"/>
            </p:cNvSpPr>
            <p:nvPr/>
          </p:nvSpPr>
          <p:spPr bwMode="auto">
            <a:xfrm>
              <a:off x="14417" y="5528"/>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27673" name="AutoShape 14"/>
            <p:cNvSpPr>
              <a:spLocks noChangeArrowheads="1"/>
            </p:cNvSpPr>
            <p:nvPr/>
          </p:nvSpPr>
          <p:spPr bwMode="auto">
            <a:xfrm>
              <a:off x="14151" y="6590"/>
              <a:ext cx="1130" cy="1062"/>
            </a:xfrm>
            <a:prstGeom prst="cube">
              <a:avLst>
                <a:gd name="adj" fmla="val 25000"/>
              </a:avLst>
            </a:prstGeom>
            <a:solidFill>
              <a:srgbClr val="FCD4D0"/>
            </a:solidFill>
            <a:ln w="15875">
              <a:solidFill>
                <a:srgbClr val="B46FB9"/>
              </a:solidFill>
              <a:miter lim="800000"/>
            </a:ln>
          </p:spPr>
          <p:txBody>
            <a:bodyPr/>
            <a:lstStyle/>
            <a:p>
              <a:endParaRPr lang="zh-CN" altLang="en-US" sz="2400" b="1" dirty="0">
                <a:latin typeface="OPPOSans R" panose="00020600040101010101" pitchFamily="18" charset="-122"/>
                <a:ea typeface="OPPOSans R" panose="00020600040101010101" pitchFamily="18" charset="-122"/>
                <a:cs typeface="OPPOSans R" panose="00020600040101010101" pitchFamily="18" charset="-122"/>
              </a:endParaRPr>
            </a:p>
          </p:txBody>
        </p:sp>
      </p:grpSp>
      <p:sp>
        <p:nvSpPr>
          <p:cNvPr id="35" name="矩形 5"/>
          <p:cNvSpPr>
            <a:spLocks noChangeArrowheads="1"/>
          </p:cNvSpPr>
          <p:nvPr/>
        </p:nvSpPr>
        <p:spPr bwMode="auto">
          <a:xfrm>
            <a:off x="4568825" y="5255505"/>
            <a:ext cx="305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摆法不唯一</a:t>
            </a:r>
          </a:p>
        </p:txBody>
      </p:sp>
      <p:sp>
        <p:nvSpPr>
          <p:cNvPr id="28" name="文本框 27"/>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巩固练习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left)">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23" grpId="0"/>
      <p:bldP spid="2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944799" y="2114205"/>
            <a:ext cx="4447371" cy="438582"/>
          </a:xfrm>
          <a:prstGeom prst="rect">
            <a:avLst/>
          </a:prstGeom>
          <a:noFill/>
          <a:effectLst>
            <a:softEdge rad="0"/>
          </a:effectLst>
        </p:spPr>
        <p:txBody>
          <a:bodyPr wrap="none" lIns="68580" tIns="34290" rIns="68580" bIns="34290">
            <a:spAutoFit/>
          </a:bodyPr>
          <a:lstStyle/>
          <a:p>
            <a:pPr>
              <a:defRPr/>
            </a:pPr>
            <a:r>
              <a:rPr lang="zh-CN" altLang="zh-CN" sz="2400" b="1" noProof="1">
                <a:latin typeface="OPPOSans R" panose="00020600040101010101" pitchFamily="18" charset="-122"/>
                <a:ea typeface="OPPOSans R" panose="00020600040101010101" pitchFamily="18" charset="-122"/>
                <a:sym typeface="OPPOSans R" panose="00020600040101010101" pitchFamily="18" charset="-122"/>
              </a:rPr>
              <a:t>这节课你们都学会了哪些知识？</a:t>
            </a:r>
          </a:p>
        </p:txBody>
      </p:sp>
      <p:sp>
        <p:nvSpPr>
          <p:cNvPr id="3" name="文本框 2"/>
          <p:cNvSpPr txBox="1">
            <a:spLocks noChangeArrowheads="1"/>
          </p:cNvSpPr>
          <p:nvPr/>
        </p:nvSpPr>
        <p:spPr bwMode="auto">
          <a:xfrm>
            <a:off x="944799" y="3439263"/>
            <a:ext cx="10055225" cy="541751"/>
          </a:xfrm>
          <a:prstGeom prst="rect">
            <a:avLst/>
          </a:prstGeom>
          <a:solidFill>
            <a:schemeClr val="accent1"/>
          </a:solidFill>
          <a:ln>
            <a:noFill/>
          </a:ln>
        </p:spPr>
        <p:txBody>
          <a:bodyPr>
            <a:spAutoFit/>
          </a:bodyPr>
          <a:lstStyle/>
          <a:p>
            <a:pPr algn="ctr">
              <a:lnSpc>
                <a:spcPct val="130000"/>
              </a:lnSpc>
            </a:pPr>
            <a:r>
              <a:rPr lang="zh-CN" altLang="zh-CN" sz="2400" b="1" dirty="0">
                <a:solidFill>
                  <a:schemeClr val="bg1"/>
                </a:solidFill>
                <a:latin typeface="OPPOSans R" panose="00020600040101010101" pitchFamily="18" charset="-122"/>
                <a:ea typeface="OPPOSans R" panose="00020600040101010101" pitchFamily="18" charset="-122"/>
                <a:sym typeface="OPPOSans R" panose="00020600040101010101" pitchFamily="18" charset="-122"/>
              </a:rPr>
              <a:t>根据从同一个方向看到的图形摆几何体，有多种摆法。</a:t>
            </a:r>
          </a:p>
        </p:txBody>
      </p:sp>
      <p:sp>
        <p:nvSpPr>
          <p:cNvPr id="5" name="文本框 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课堂小结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6"/>
          <p:cNvGrpSpPr/>
          <p:nvPr/>
        </p:nvGrpSpPr>
        <p:grpSpPr bwMode="auto">
          <a:xfrm>
            <a:off x="1501776" y="1660526"/>
            <a:ext cx="9217025" cy="3960813"/>
            <a:chOff x="2107" y="3122"/>
            <a:chExt cx="14514" cy="6236"/>
          </a:xfrm>
        </p:grpSpPr>
        <p:sp>
          <p:nvSpPr>
            <p:cNvPr id="3" name="矩形 2"/>
            <p:cNvSpPr/>
            <p:nvPr/>
          </p:nvSpPr>
          <p:spPr>
            <a:xfrm>
              <a:off x="2107" y="3122"/>
              <a:ext cx="14514" cy="6236"/>
            </a:xfrm>
            <a:prstGeom prst="rect">
              <a:avLst/>
            </a:prstGeom>
            <a:solidFill>
              <a:schemeClr val="accent2"/>
            </a:solidFill>
            <a:ln>
              <a:solidFill>
                <a:srgbClr val="F8DC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OPPOSans R" panose="00020600040101010101" pitchFamily="18" charset="-122"/>
                <a:ea typeface="OPPOSans R" panose="00020600040101010101" pitchFamily="18" charset="-122"/>
              </a:endParaRPr>
            </a:p>
          </p:txBody>
        </p:sp>
        <p:sp>
          <p:nvSpPr>
            <p:cNvPr id="5" name="矩形 4"/>
            <p:cNvSpPr/>
            <p:nvPr/>
          </p:nvSpPr>
          <p:spPr>
            <a:xfrm>
              <a:off x="2479" y="3417"/>
              <a:ext cx="13724" cy="56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noProof="1">
                <a:latin typeface="OPPOSans R" panose="00020600040101010101" pitchFamily="18" charset="-122"/>
                <a:ea typeface="OPPOSans R" panose="00020600040101010101" pitchFamily="18" charset="-122"/>
              </a:endParaRPr>
            </a:p>
          </p:txBody>
        </p:sp>
      </p:grpSp>
      <p:sp>
        <p:nvSpPr>
          <p:cNvPr id="4" name="文本框 3"/>
          <p:cNvSpPr txBox="1">
            <a:spLocks noChangeArrowheads="1"/>
          </p:cNvSpPr>
          <p:nvPr/>
        </p:nvSpPr>
        <p:spPr bwMode="auto">
          <a:xfrm>
            <a:off x="2432051" y="2508251"/>
            <a:ext cx="691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chemeClr val="bg1"/>
                </a:solidFill>
                <a:latin typeface="OPPOSans R" panose="00020600040101010101" pitchFamily="18" charset="-122"/>
                <a:ea typeface="OPPOSans R" panose="00020600040101010101" pitchFamily="18" charset="-122"/>
              </a:rPr>
              <a:t>作业</a:t>
            </a:r>
            <a:r>
              <a:rPr lang="en-US" altLang="zh-CN" sz="2400" b="1" dirty="0">
                <a:solidFill>
                  <a:schemeClr val="bg1"/>
                </a:solidFill>
                <a:latin typeface="OPPOSans R" panose="00020600040101010101" pitchFamily="18" charset="-122"/>
                <a:ea typeface="OPPOSans R" panose="00020600040101010101" pitchFamily="18" charset="-122"/>
              </a:rPr>
              <a:t>1</a:t>
            </a:r>
            <a:r>
              <a:rPr lang="zh-CN" altLang="zh-CN" sz="2400" b="1" dirty="0">
                <a:solidFill>
                  <a:schemeClr val="bg1"/>
                </a:solidFill>
                <a:latin typeface="OPPOSans R" panose="00020600040101010101" pitchFamily="18" charset="-122"/>
                <a:ea typeface="OPPOSans R" panose="00020600040101010101" pitchFamily="18" charset="-122"/>
              </a:rPr>
              <a:t>：完成教材相关练习</a:t>
            </a:r>
            <a:r>
              <a:rPr lang="zh-CN" altLang="en-US" sz="2400" b="1" dirty="0">
                <a:solidFill>
                  <a:schemeClr val="bg1"/>
                </a:solidFill>
                <a:latin typeface="OPPOSans R" panose="00020600040101010101" pitchFamily="18" charset="-122"/>
                <a:ea typeface="OPPOSans R" panose="00020600040101010101" pitchFamily="18" charset="-122"/>
              </a:rPr>
              <a:t>题</a:t>
            </a:r>
            <a:r>
              <a:rPr lang="en-US" altLang="zh-CN" sz="2400" b="1" dirty="0">
                <a:solidFill>
                  <a:schemeClr val="bg1"/>
                </a:solidFill>
                <a:latin typeface="OPPOSans R" panose="00020600040101010101" pitchFamily="18" charset="-122"/>
                <a:ea typeface="OPPOSans R" panose="00020600040101010101" pitchFamily="18" charset="-122"/>
              </a:rPr>
              <a:t>。</a:t>
            </a:r>
          </a:p>
        </p:txBody>
      </p:sp>
      <p:sp>
        <p:nvSpPr>
          <p:cNvPr id="2" name="文本框 1"/>
          <p:cNvSpPr txBox="1">
            <a:spLocks noChangeArrowheads="1"/>
          </p:cNvSpPr>
          <p:nvPr/>
        </p:nvSpPr>
        <p:spPr bwMode="auto">
          <a:xfrm>
            <a:off x="2432051" y="3740151"/>
            <a:ext cx="7546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chemeClr val="bg1"/>
                </a:solidFill>
                <a:latin typeface="OPPOSans R" panose="00020600040101010101" pitchFamily="18" charset="-122"/>
                <a:ea typeface="OPPOSans R" panose="00020600040101010101" pitchFamily="18" charset="-122"/>
              </a:rPr>
              <a:t>作业</a:t>
            </a:r>
            <a:r>
              <a:rPr lang="en-US" altLang="zh-CN" sz="2400" b="1" dirty="0">
                <a:solidFill>
                  <a:schemeClr val="bg1"/>
                </a:solidFill>
                <a:latin typeface="OPPOSans R" panose="00020600040101010101" pitchFamily="18" charset="-122"/>
                <a:ea typeface="OPPOSans R" panose="00020600040101010101" pitchFamily="18" charset="-122"/>
              </a:rPr>
              <a:t>2</a:t>
            </a:r>
            <a:r>
              <a:rPr lang="zh-CN" altLang="zh-CN" sz="2400" b="1" dirty="0">
                <a:solidFill>
                  <a:schemeClr val="bg1"/>
                </a:solidFill>
                <a:latin typeface="OPPOSans R" panose="00020600040101010101" pitchFamily="18" charset="-122"/>
                <a:ea typeface="OPPOSans R" panose="00020600040101010101" pitchFamily="18" charset="-122"/>
              </a:rPr>
              <a:t>：完成对应的练习题</a:t>
            </a:r>
            <a:r>
              <a:rPr lang="en-US" altLang="zh-CN" sz="2400" b="1" dirty="0">
                <a:solidFill>
                  <a:schemeClr val="bg1"/>
                </a:solidFill>
                <a:latin typeface="OPPOSans R" panose="00020600040101010101" pitchFamily="18" charset="-122"/>
                <a:ea typeface="OPPOSans R" panose="00020600040101010101" pitchFamily="18" charset="-122"/>
              </a:rPr>
              <a:t>。</a:t>
            </a:r>
          </a:p>
        </p:txBody>
      </p:sp>
      <p:sp>
        <p:nvSpPr>
          <p:cNvPr id="8" name="文本框 7"/>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课后作业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600"/>
                                  </p:stCondLst>
                                  <p:childTnLst>
                                    <p:set>
                                      <p:cBhvr>
                                        <p:cTn id="6" dur="1000"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600"/>
                            </p:stCondLst>
                            <p:childTnLst>
                              <p:par>
                                <p:cTn id="9" presetID="22" presetClass="entr" presetSubtype="8" fill="hold" grpId="0" nodeType="afterEffect">
                                  <p:stCondLst>
                                    <p:cond delay="1000"/>
                                  </p:stCondLst>
                                  <p:childTnLst>
                                    <p:set>
                                      <p:cBhvr>
                                        <p:cTn id="10" dur="1000"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4734" y="405519"/>
            <a:ext cx="2952260" cy="523220"/>
          </a:xfrm>
          <a:prstGeom prst="rect">
            <a:avLst/>
          </a:prstGeom>
          <a:noFill/>
          <a:ln w="9525">
            <a:noFill/>
          </a:ln>
        </p:spPr>
        <p:txBody>
          <a:bodyPr wrap="square">
            <a:spAutoFit/>
          </a:bodyPr>
          <a:lstStyle/>
          <a:p>
            <a:pPr algn="ctr" fontAlgn="auto">
              <a:defRPr/>
            </a:pPr>
            <a:r>
              <a:rPr lang="zh-CN" altLang="en-US" sz="2800" noProof="1">
                <a:solidFill>
                  <a:schemeClr val="bg1"/>
                </a:solidFill>
                <a:latin typeface="OPPOSans B" panose="00020600040101010101" pitchFamily="18" charset="-122"/>
                <a:ea typeface="OPPOSans B" panose="00020600040101010101" pitchFamily="18" charset="-122"/>
                <a:cs typeface="黑体" panose="02010609060101010101" charset="-122"/>
                <a:sym typeface="OPPOSans B" panose="00020600040101010101" pitchFamily="18" charset="-122"/>
              </a:rPr>
              <a:t>复习导入</a:t>
            </a:r>
          </a:p>
        </p:txBody>
      </p:sp>
      <p:sp>
        <p:nvSpPr>
          <p:cNvPr id="6" name="Text Box 14"/>
          <p:cNvSpPr txBox="1">
            <a:spLocks noChangeArrowheads="1"/>
          </p:cNvSpPr>
          <p:nvPr/>
        </p:nvSpPr>
        <p:spPr bwMode="auto">
          <a:xfrm>
            <a:off x="880560" y="1908622"/>
            <a:ext cx="10430880" cy="54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填空：下面</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3</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个物体，从</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         </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                </a:t>
            </a:r>
            <a:r>
              <a:rPr lang="en-US" altLang="zh-CN" sz="2400" dirty="0">
                <a:latin typeface="OPPOSans R" panose="00020600040101010101" pitchFamily="18" charset="-122"/>
                <a:ea typeface="OPPOSans R" panose="00020600040101010101" pitchFamily="18" charset="-122"/>
                <a:sym typeface="OPPOSans R" panose="00020600040101010101" pitchFamily="18" charset="-122"/>
              </a:rPr>
              <a:t>)</a:t>
            </a:r>
            <a:r>
              <a:rPr lang="zh-CN" altLang="en-US" sz="2400" dirty="0">
                <a:latin typeface="OPPOSans R" panose="00020600040101010101" pitchFamily="18" charset="-122"/>
                <a:ea typeface="OPPOSans R" panose="00020600040101010101" pitchFamily="18" charset="-122"/>
                <a:sym typeface="OPPOSans R" panose="00020600040101010101" pitchFamily="18" charset="-122"/>
              </a:rPr>
              <a:t>看到的图形相同。</a:t>
            </a:r>
          </a:p>
        </p:txBody>
      </p:sp>
      <p:pic>
        <p:nvPicPr>
          <p:cNvPr id="7" name="图片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16088" y="3392488"/>
            <a:ext cx="86439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1"/>
          <p:cNvSpPr txBox="1">
            <a:spLocks noChangeArrowheads="1"/>
          </p:cNvSpPr>
          <p:nvPr/>
        </p:nvSpPr>
        <p:spPr bwMode="auto">
          <a:xfrm>
            <a:off x="5562387" y="1988708"/>
            <a:ext cx="2490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FF0000"/>
                </a:solidFill>
                <a:latin typeface="OPPOSans R" panose="00020600040101010101" pitchFamily="18" charset="-122"/>
                <a:ea typeface="OPPOSans R" panose="00020600040101010101" pitchFamily="18" charset="-122"/>
                <a:sym typeface="OPPOSans R" panose="00020600040101010101" pitchFamily="18" charset="-122"/>
              </a:rPr>
              <a:t>正面、侧面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2" descr="标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5" y="1369029"/>
            <a:ext cx="2049340" cy="555344"/>
          </a:xfrm>
          <a:prstGeom prst="rect">
            <a:avLst/>
          </a:prstGeom>
          <a:solidFill>
            <a:schemeClr val="accent2"/>
          </a:solidFill>
          <a:ln>
            <a:noFill/>
          </a:ln>
        </p:spPr>
      </p:pic>
      <p:sp>
        <p:nvSpPr>
          <p:cNvPr id="8195" name="文本框 5"/>
          <p:cNvSpPr txBox="1">
            <a:spLocks noChangeArrowheads="1"/>
          </p:cNvSpPr>
          <p:nvPr/>
        </p:nvSpPr>
        <p:spPr bwMode="auto">
          <a:xfrm>
            <a:off x="835026" y="1385222"/>
            <a:ext cx="159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dirty="0">
                <a:solidFill>
                  <a:schemeClr val="bg1"/>
                </a:solidFill>
                <a:effectLst>
                  <a:outerShdw blurRad="38100" dist="38100" dir="2700000" algn="tl">
                    <a:srgbClr val="000000">
                      <a:alpha val="43137"/>
                    </a:srgbClr>
                  </a:outerShdw>
                </a:effectLst>
                <a:latin typeface="OPPOSans R" panose="00020600040101010101" pitchFamily="18" charset="-122"/>
                <a:ea typeface="OPPOSans R" panose="00020600040101010101" pitchFamily="18" charset="-122"/>
              </a:rPr>
              <a:t>知识点</a:t>
            </a:r>
          </a:p>
        </p:txBody>
      </p:sp>
      <p:sp>
        <p:nvSpPr>
          <p:cNvPr id="8196" name="文本框 7"/>
          <p:cNvSpPr txBox="1">
            <a:spLocks noChangeArrowheads="1"/>
          </p:cNvSpPr>
          <p:nvPr/>
        </p:nvSpPr>
        <p:spPr bwMode="auto">
          <a:xfrm>
            <a:off x="2757488" y="1353714"/>
            <a:ext cx="8159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b="1" dirty="0">
                <a:solidFill>
                  <a:srgbClr val="FF0000"/>
                </a:solidFill>
                <a:latin typeface="OPPOSans R" panose="00020600040101010101" pitchFamily="18" charset="-122"/>
                <a:ea typeface="OPPOSans R" panose="00020600040101010101" pitchFamily="18" charset="-122"/>
              </a:rPr>
              <a:t>根据从同一个方向看到的图形摆几何体</a:t>
            </a:r>
          </a:p>
        </p:txBody>
      </p:sp>
      <p:grpSp>
        <p:nvGrpSpPr>
          <p:cNvPr id="28" name="组合 27"/>
          <p:cNvGrpSpPr/>
          <p:nvPr/>
        </p:nvGrpSpPr>
        <p:grpSpPr bwMode="auto">
          <a:xfrm>
            <a:off x="479424" y="2199964"/>
            <a:ext cx="987425" cy="754062"/>
            <a:chOff x="1277" y="3118"/>
            <a:chExt cx="1555" cy="1187"/>
          </a:xfrm>
        </p:grpSpPr>
        <p:pic>
          <p:nvPicPr>
            <p:cNvPr id="8198" name="Picture 46" descr="U1ppt题号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 y="3118"/>
              <a:ext cx="1555"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文本框 6"/>
            <p:cNvSpPr txBox="1">
              <a:spLocks noChangeArrowheads="1"/>
            </p:cNvSpPr>
            <p:nvPr/>
          </p:nvSpPr>
          <p:spPr bwMode="auto">
            <a:xfrm>
              <a:off x="1732" y="3262"/>
              <a:ext cx="6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宋体" panose="02010600030101010101" pitchFamily="2" charset="-122"/>
                </a:defRPr>
              </a:lvl1pPr>
              <a:lvl2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168B7"/>
                  </a:solidFill>
                  <a:ea typeface="OPPOSans R" panose="00020600040101010101" pitchFamily="18" charset="-122"/>
                </a:rPr>
                <a:t>1</a:t>
              </a:r>
            </a:p>
          </p:txBody>
        </p:sp>
      </p:grpSp>
      <p:grpSp>
        <p:nvGrpSpPr>
          <p:cNvPr id="2" name="组合 1"/>
          <p:cNvGrpSpPr/>
          <p:nvPr/>
        </p:nvGrpSpPr>
        <p:grpSpPr bwMode="auto">
          <a:xfrm>
            <a:off x="1435101" y="2002447"/>
            <a:ext cx="10501313" cy="1180854"/>
            <a:chOff x="2025" y="3153"/>
            <a:chExt cx="16537" cy="1860"/>
          </a:xfrm>
        </p:grpSpPr>
        <p:sp>
          <p:nvSpPr>
            <p:cNvPr id="8201" name="矩形 48"/>
            <p:cNvSpPr>
              <a:spLocks noChangeArrowheads="1"/>
            </p:cNvSpPr>
            <p:nvPr/>
          </p:nvSpPr>
          <p:spPr bwMode="auto">
            <a:xfrm>
              <a:off x="2025" y="3403"/>
              <a:ext cx="16537"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dirty="0">
                  <a:solidFill>
                    <a:srgbClr val="000000"/>
                  </a:solidFill>
                  <a:latin typeface="OPPOSans R" panose="00020600040101010101" pitchFamily="18" charset="-122"/>
                  <a:ea typeface="OPPOSans R" panose="00020600040101010101" pitchFamily="18" charset="-122"/>
                </a:rPr>
                <a:t>(1) </a:t>
              </a:r>
              <a:r>
                <a:rPr lang="zh-CN" altLang="en-US" sz="2400" dirty="0">
                  <a:solidFill>
                    <a:srgbClr val="000000"/>
                  </a:solidFill>
                  <a:latin typeface="OPPOSans R" panose="00020600040101010101" pitchFamily="18" charset="-122"/>
                  <a:ea typeface="OPPOSans R" panose="00020600040101010101" pitchFamily="18" charset="-122"/>
                </a:rPr>
                <a:t>用4个同样的小正方体,摆出从正面看是           </a:t>
              </a:r>
            </a:p>
            <a:p>
              <a:pPr>
                <a:lnSpc>
                  <a:spcPct val="130000"/>
                </a:lnSpc>
              </a:pPr>
              <a:r>
                <a:rPr lang="zh-CN" altLang="en-US" sz="2400" dirty="0">
                  <a:solidFill>
                    <a:srgbClr val="000000"/>
                  </a:solidFill>
                  <a:latin typeface="OPPOSans R" panose="00020600040101010101" pitchFamily="18" charset="-122"/>
                  <a:ea typeface="OPPOSans R" panose="00020600040101010101" pitchFamily="18" charset="-122"/>
                </a:rPr>
                <a:t>   的几何体。</a:t>
              </a:r>
            </a:p>
          </p:txBody>
        </p:sp>
        <p:pic>
          <p:nvPicPr>
            <p:cNvPr id="8202" name="Picture 35" descr="U1ppt平面图2"/>
            <p:cNvPicPr>
              <a:picLocks noChangeAspect="1" noChangeArrowheads="1"/>
            </p:cNvPicPr>
            <p:nvPr/>
          </p:nvPicPr>
          <p:blipFill>
            <a:blip r:embed="rId5">
              <a:extLst>
                <a:ext uri="{28A0092B-C50C-407E-A947-70E740481C1C}">
                  <a14:useLocalDpi xmlns:a14="http://schemas.microsoft.com/office/drawing/2010/main" val="0"/>
                </a:ext>
              </a:extLst>
            </a:blip>
            <a:srcRect l="7054" t="22412" r="4541" b="22527"/>
            <a:stretch>
              <a:fillRect/>
            </a:stretch>
          </p:blipFill>
          <p:spPr bwMode="auto">
            <a:xfrm>
              <a:off x="11780" y="3153"/>
              <a:ext cx="258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立方体 2"/>
          <p:cNvSpPr/>
          <p:nvPr/>
        </p:nvSpPr>
        <p:spPr>
          <a:xfrm>
            <a:off x="1730375" y="4635187"/>
            <a:ext cx="984250" cy="9779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 name="立方体 3"/>
          <p:cNvSpPr/>
          <p:nvPr/>
        </p:nvSpPr>
        <p:spPr>
          <a:xfrm>
            <a:off x="3676650" y="3484251"/>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 name="立方体 4"/>
          <p:cNvSpPr/>
          <p:nvPr/>
        </p:nvSpPr>
        <p:spPr>
          <a:xfrm>
            <a:off x="4940300" y="3484251"/>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 name="立方体 5"/>
          <p:cNvSpPr/>
          <p:nvPr/>
        </p:nvSpPr>
        <p:spPr>
          <a:xfrm>
            <a:off x="6203951" y="3484251"/>
            <a:ext cx="982663"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8" name="立方体 7"/>
          <p:cNvSpPr/>
          <p:nvPr/>
        </p:nvSpPr>
        <p:spPr>
          <a:xfrm>
            <a:off x="7466013" y="3484251"/>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9" name="组合 8"/>
          <p:cNvGrpSpPr/>
          <p:nvPr/>
        </p:nvGrpSpPr>
        <p:grpSpPr bwMode="auto">
          <a:xfrm>
            <a:off x="1495426" y="4876487"/>
            <a:ext cx="2443163" cy="977900"/>
            <a:chOff x="1523649" y="3651870"/>
            <a:chExt cx="1072051" cy="432000"/>
          </a:xfrm>
        </p:grpSpPr>
        <p:sp>
          <p:nvSpPr>
            <p:cNvPr id="11" name="立方体 10"/>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6" name="立方体 15"/>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7" name="立方体 16"/>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18" name="立方体 17"/>
          <p:cNvSpPr/>
          <p:nvPr/>
        </p:nvSpPr>
        <p:spPr>
          <a:xfrm>
            <a:off x="5915025" y="4632012"/>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9" name="组合 18"/>
          <p:cNvGrpSpPr/>
          <p:nvPr/>
        </p:nvGrpSpPr>
        <p:grpSpPr bwMode="auto">
          <a:xfrm>
            <a:off x="4960938" y="4876487"/>
            <a:ext cx="2443162" cy="977900"/>
            <a:chOff x="1523649" y="3651870"/>
            <a:chExt cx="1072051" cy="432000"/>
          </a:xfrm>
        </p:grpSpPr>
        <p:sp>
          <p:nvSpPr>
            <p:cNvPr id="20" name="立方体 19"/>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1" name="立方体 20"/>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2" name="立方体 21"/>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23" name="立方体 22"/>
          <p:cNvSpPr/>
          <p:nvPr/>
        </p:nvSpPr>
        <p:spPr>
          <a:xfrm>
            <a:off x="10445750" y="4636775"/>
            <a:ext cx="984250" cy="9779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29" name="组合 28"/>
          <p:cNvGrpSpPr/>
          <p:nvPr/>
        </p:nvGrpSpPr>
        <p:grpSpPr bwMode="auto">
          <a:xfrm>
            <a:off x="8747126" y="4876487"/>
            <a:ext cx="2443163" cy="977900"/>
            <a:chOff x="1523649" y="3651870"/>
            <a:chExt cx="1072051" cy="432000"/>
          </a:xfrm>
        </p:grpSpPr>
        <p:sp>
          <p:nvSpPr>
            <p:cNvPr id="30" name="立方体 29"/>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1" name="立方体 30"/>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2" name="立方体 31"/>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cxnSp>
        <p:nvCxnSpPr>
          <p:cNvPr id="35" name="直接连接符 34"/>
          <p:cNvCxnSpPr/>
          <p:nvPr/>
        </p:nvCxnSpPr>
        <p:spPr>
          <a:xfrm>
            <a:off x="7629714" y="2678113"/>
            <a:ext cx="17033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8" grpId="0" bldLvl="0" animBg="1"/>
      <p:bldP spid="18" grpId="0"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组合 2"/>
          <p:cNvGrpSpPr/>
          <p:nvPr/>
        </p:nvGrpSpPr>
        <p:grpSpPr bwMode="auto">
          <a:xfrm>
            <a:off x="601540" y="1781397"/>
            <a:ext cx="12763748" cy="623441"/>
            <a:chOff x="2025" y="3019"/>
            <a:chExt cx="20101" cy="982"/>
          </a:xfrm>
        </p:grpSpPr>
        <p:sp>
          <p:nvSpPr>
            <p:cNvPr id="10242" name="矩形 48"/>
            <p:cNvSpPr>
              <a:spLocks noChangeArrowheads="1"/>
            </p:cNvSpPr>
            <p:nvPr/>
          </p:nvSpPr>
          <p:spPr bwMode="auto">
            <a:xfrm>
              <a:off x="2025" y="3019"/>
              <a:ext cx="20101"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dirty="0">
                  <a:solidFill>
                    <a:srgbClr val="000000"/>
                  </a:solidFill>
                  <a:latin typeface="OPPOSans R" panose="00020600040101010101" pitchFamily="18" charset="-122"/>
                  <a:ea typeface="OPPOSans R" panose="00020600040101010101" pitchFamily="18" charset="-122"/>
                </a:rPr>
                <a:t>(1)  用4个同样的小正方体,摆出从正面看是                    的几何体。</a:t>
              </a:r>
            </a:p>
          </p:txBody>
        </p:sp>
        <p:pic>
          <p:nvPicPr>
            <p:cNvPr id="10243" name="Picture 35" descr="U1ppt平面图2"/>
            <p:cNvPicPr>
              <a:picLocks noChangeAspect="1" noChangeArrowheads="1"/>
            </p:cNvPicPr>
            <p:nvPr/>
          </p:nvPicPr>
          <p:blipFill>
            <a:blip r:embed="rId2">
              <a:extLst>
                <a:ext uri="{28A0092B-C50C-407E-A947-70E740481C1C}">
                  <a14:useLocalDpi xmlns:a14="http://schemas.microsoft.com/office/drawing/2010/main" val="0"/>
                </a:ext>
              </a:extLst>
            </a:blip>
            <a:srcRect l="7056" t="22412" r="4541" b="22527"/>
            <a:stretch>
              <a:fillRect/>
            </a:stretch>
          </p:blipFill>
          <p:spPr bwMode="auto">
            <a:xfrm>
              <a:off x="11216" y="3086"/>
              <a:ext cx="258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立方体 41"/>
          <p:cNvSpPr/>
          <p:nvPr/>
        </p:nvSpPr>
        <p:spPr>
          <a:xfrm>
            <a:off x="3748088" y="3008794"/>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3" name="立方体 42"/>
          <p:cNvSpPr/>
          <p:nvPr/>
        </p:nvSpPr>
        <p:spPr>
          <a:xfrm>
            <a:off x="5011738" y="3008794"/>
            <a:ext cx="982662"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4" name="立方体 43"/>
          <p:cNvSpPr/>
          <p:nvPr/>
        </p:nvSpPr>
        <p:spPr>
          <a:xfrm>
            <a:off x="6273800" y="3008794"/>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7537450" y="3008794"/>
            <a:ext cx="984250" cy="97948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7" name="组合 6"/>
          <p:cNvGrpSpPr/>
          <p:nvPr/>
        </p:nvGrpSpPr>
        <p:grpSpPr bwMode="auto">
          <a:xfrm>
            <a:off x="1566863" y="4543425"/>
            <a:ext cx="2443162" cy="977900"/>
            <a:chOff x="1523649" y="3651870"/>
            <a:chExt cx="1072051" cy="432000"/>
          </a:xfrm>
        </p:grpSpPr>
        <p:sp>
          <p:nvSpPr>
            <p:cNvPr id="51" name="立方体 50"/>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3" name="立方体 52"/>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6" name="组合 55"/>
          <p:cNvGrpSpPr/>
          <p:nvPr/>
        </p:nvGrpSpPr>
        <p:grpSpPr bwMode="auto">
          <a:xfrm>
            <a:off x="5032376" y="4543425"/>
            <a:ext cx="2443163" cy="977900"/>
            <a:chOff x="1523649" y="3651870"/>
            <a:chExt cx="1072051" cy="432000"/>
          </a:xfrm>
        </p:grpSpPr>
        <p:sp>
          <p:nvSpPr>
            <p:cNvPr id="57" name="立方体 56"/>
            <p:cNvSpPr/>
            <p:nvPr/>
          </p:nvSpPr>
          <p:spPr>
            <a:xfrm>
              <a:off x="1523649"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8" name="立方体 57"/>
            <p:cNvSpPr/>
            <p:nvPr/>
          </p:nvSpPr>
          <p:spPr>
            <a:xfrm>
              <a:off x="1846170"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9" name="立方体 58"/>
            <p:cNvSpPr/>
            <p:nvPr/>
          </p:nvSpPr>
          <p:spPr>
            <a:xfrm>
              <a:off x="2163815" y="3651870"/>
              <a:ext cx="4318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61" name="组合 60"/>
          <p:cNvGrpSpPr/>
          <p:nvPr/>
        </p:nvGrpSpPr>
        <p:grpSpPr bwMode="auto">
          <a:xfrm>
            <a:off x="8816975" y="4543425"/>
            <a:ext cx="2444750" cy="977900"/>
            <a:chOff x="1523649" y="3651870"/>
            <a:chExt cx="1072051" cy="432000"/>
          </a:xfrm>
        </p:grpSpPr>
        <p:sp>
          <p:nvSpPr>
            <p:cNvPr id="62" name="立方体 61"/>
            <p:cNvSpPr/>
            <p:nvPr/>
          </p:nvSpPr>
          <p:spPr>
            <a:xfrm>
              <a:off x="1523649" y="3651870"/>
              <a:ext cx="432301"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3" name="立方体 62"/>
            <p:cNvSpPr/>
            <p:nvPr/>
          </p:nvSpPr>
          <p:spPr>
            <a:xfrm>
              <a:off x="1845961" y="3651870"/>
              <a:ext cx="432301"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4" name="立方体 63"/>
            <p:cNvSpPr/>
            <p:nvPr/>
          </p:nvSpPr>
          <p:spPr>
            <a:xfrm>
              <a:off x="2163399" y="3651870"/>
              <a:ext cx="432301"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54" name="立方体 53"/>
          <p:cNvSpPr/>
          <p:nvPr/>
        </p:nvSpPr>
        <p:spPr>
          <a:xfrm>
            <a:off x="1330325" y="4783139"/>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5" name="立方体 54"/>
          <p:cNvSpPr/>
          <p:nvPr/>
        </p:nvSpPr>
        <p:spPr>
          <a:xfrm>
            <a:off x="5518150" y="4783139"/>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0" name="立方体 59"/>
          <p:cNvSpPr/>
          <p:nvPr/>
        </p:nvSpPr>
        <p:spPr>
          <a:xfrm>
            <a:off x="10044113" y="4783139"/>
            <a:ext cx="984250" cy="9794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4" name="文本框 23"/>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p:cTn id="24" dur="500" fill="hold"/>
                                        <p:tgtEl>
                                          <p:spTgt spid="55"/>
                                        </p:tgtEl>
                                        <p:attrNameLst>
                                          <p:attrName>ppt_w</p:attrName>
                                        </p:attrNameLst>
                                      </p:cBhvr>
                                      <p:tavLst>
                                        <p:tav tm="0">
                                          <p:val>
                                            <p:fltVal val="0"/>
                                          </p:val>
                                        </p:tav>
                                        <p:tav tm="100000">
                                          <p:val>
                                            <p:strVal val="#ppt_w"/>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down)">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5" grpId="0" bldLvl="0" animBg="1"/>
      <p:bldP spid="6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组合 2"/>
          <p:cNvGrpSpPr/>
          <p:nvPr/>
        </p:nvGrpSpPr>
        <p:grpSpPr bwMode="auto">
          <a:xfrm>
            <a:off x="457206" y="1981939"/>
            <a:ext cx="11277895" cy="636138"/>
            <a:chOff x="1705" y="2958"/>
            <a:chExt cx="17761" cy="1002"/>
          </a:xfrm>
        </p:grpSpPr>
        <p:sp>
          <p:nvSpPr>
            <p:cNvPr id="11266" name="矩形 48"/>
            <p:cNvSpPr>
              <a:spLocks noChangeArrowheads="1"/>
            </p:cNvSpPr>
            <p:nvPr/>
          </p:nvSpPr>
          <p:spPr bwMode="auto">
            <a:xfrm>
              <a:off x="1705" y="2958"/>
              <a:ext cx="17761"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2400" dirty="0">
                  <a:solidFill>
                    <a:srgbClr val="000000"/>
                  </a:solidFill>
                  <a:latin typeface="OPPOSans R" panose="00020600040101010101" pitchFamily="18" charset="-122"/>
                  <a:ea typeface="OPPOSans R" panose="00020600040101010101" pitchFamily="18" charset="-122"/>
                </a:rPr>
                <a:t>(1)  用4个同样的小正方体,摆出从正面看是                    的几何体。</a:t>
              </a:r>
            </a:p>
          </p:txBody>
        </p:sp>
        <p:pic>
          <p:nvPicPr>
            <p:cNvPr id="11267" name="Picture 35" descr="U1ppt平面图2"/>
            <p:cNvPicPr>
              <a:picLocks noChangeAspect="1" noChangeArrowheads="1"/>
            </p:cNvPicPr>
            <p:nvPr/>
          </p:nvPicPr>
          <p:blipFill>
            <a:blip r:embed="rId2">
              <a:extLst>
                <a:ext uri="{28A0092B-C50C-407E-A947-70E740481C1C}">
                  <a14:useLocalDpi xmlns:a14="http://schemas.microsoft.com/office/drawing/2010/main" val="0"/>
                </a:ext>
              </a:extLst>
            </a:blip>
            <a:srcRect l="7056" t="22412" r="4541" b="22527"/>
            <a:stretch>
              <a:fillRect/>
            </a:stretch>
          </p:blipFill>
          <p:spPr bwMode="auto">
            <a:xfrm>
              <a:off x="10972" y="3045"/>
              <a:ext cx="2585"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立方体 41"/>
          <p:cNvSpPr/>
          <p:nvPr/>
        </p:nvSpPr>
        <p:spPr>
          <a:xfrm>
            <a:off x="3785637" y="3179973"/>
            <a:ext cx="850965"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3" name="立方体 42"/>
          <p:cNvSpPr/>
          <p:nvPr/>
        </p:nvSpPr>
        <p:spPr>
          <a:xfrm>
            <a:off x="5049287" y="3179973"/>
            <a:ext cx="849592"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4" name="立方体 43"/>
          <p:cNvSpPr/>
          <p:nvPr/>
        </p:nvSpPr>
        <p:spPr>
          <a:xfrm>
            <a:off x="6311349" y="3179973"/>
            <a:ext cx="850965"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7574999" y="3179973"/>
            <a:ext cx="850965" cy="84684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4" name="组合 3"/>
          <p:cNvGrpSpPr/>
          <p:nvPr/>
        </p:nvGrpSpPr>
        <p:grpSpPr bwMode="auto">
          <a:xfrm>
            <a:off x="1529398" y="4642600"/>
            <a:ext cx="2315450" cy="1265468"/>
            <a:chOff x="1861" y="6768"/>
            <a:chExt cx="4218" cy="2305"/>
          </a:xfrm>
        </p:grpSpPr>
        <p:sp>
          <p:nvSpPr>
            <p:cNvPr id="51" name="立方体 50"/>
            <p:cNvSpPr/>
            <p:nvPr/>
          </p:nvSpPr>
          <p:spPr>
            <a:xfrm>
              <a:off x="3764" y="6768"/>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3391" y="7153"/>
              <a:ext cx="1550" cy="154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3" name="立方体 52"/>
            <p:cNvSpPr/>
            <p:nvPr/>
          </p:nvSpPr>
          <p:spPr>
            <a:xfrm>
              <a:off x="4529" y="7153"/>
              <a:ext cx="1550" cy="154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4" name="立方体 53"/>
            <p:cNvSpPr/>
            <p:nvPr/>
          </p:nvSpPr>
          <p:spPr>
            <a:xfrm>
              <a:off x="1861" y="7533"/>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 name="组合 4"/>
          <p:cNvGrpSpPr/>
          <p:nvPr/>
        </p:nvGrpSpPr>
        <p:grpSpPr bwMode="auto">
          <a:xfrm>
            <a:off x="4640897" y="4641914"/>
            <a:ext cx="2522701" cy="1266841"/>
            <a:chOff x="1861" y="6768"/>
            <a:chExt cx="4594" cy="2306"/>
          </a:xfrm>
        </p:grpSpPr>
        <p:sp>
          <p:nvSpPr>
            <p:cNvPr id="6" name="立方体 5"/>
            <p:cNvSpPr/>
            <p:nvPr/>
          </p:nvSpPr>
          <p:spPr>
            <a:xfrm>
              <a:off x="4903" y="6768"/>
              <a:ext cx="1552" cy="154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8" name="立方体 7"/>
            <p:cNvSpPr/>
            <p:nvPr/>
          </p:nvSpPr>
          <p:spPr>
            <a:xfrm>
              <a:off x="3391" y="7155"/>
              <a:ext cx="1550" cy="1539"/>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9" name="立方体 8"/>
            <p:cNvSpPr/>
            <p:nvPr/>
          </p:nvSpPr>
          <p:spPr>
            <a:xfrm>
              <a:off x="4528" y="7155"/>
              <a:ext cx="1552" cy="1539"/>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0" name="立方体 9"/>
            <p:cNvSpPr/>
            <p:nvPr/>
          </p:nvSpPr>
          <p:spPr>
            <a:xfrm>
              <a:off x="1861" y="7533"/>
              <a:ext cx="1550" cy="154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11" name="组合 10"/>
          <p:cNvGrpSpPr/>
          <p:nvPr/>
        </p:nvGrpSpPr>
        <p:grpSpPr bwMode="auto">
          <a:xfrm>
            <a:off x="8019096" y="4748285"/>
            <a:ext cx="2316822" cy="1054099"/>
            <a:chOff x="1861" y="7154"/>
            <a:chExt cx="4219" cy="1920"/>
          </a:xfrm>
        </p:grpSpPr>
        <p:sp>
          <p:nvSpPr>
            <p:cNvPr id="13" name="立方体 12"/>
            <p:cNvSpPr/>
            <p:nvPr/>
          </p:nvSpPr>
          <p:spPr>
            <a:xfrm>
              <a:off x="3391" y="7154"/>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4" name="立方体 13"/>
            <p:cNvSpPr/>
            <p:nvPr/>
          </p:nvSpPr>
          <p:spPr>
            <a:xfrm>
              <a:off x="4528" y="7154"/>
              <a:ext cx="1552"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5" name="立方体 14"/>
            <p:cNvSpPr/>
            <p:nvPr/>
          </p:nvSpPr>
          <p:spPr>
            <a:xfrm>
              <a:off x="1861" y="7534"/>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2" name="立方体 11"/>
            <p:cNvSpPr/>
            <p:nvPr/>
          </p:nvSpPr>
          <p:spPr>
            <a:xfrm>
              <a:off x="2978" y="7529"/>
              <a:ext cx="1550"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6147" name="文本框 11"/>
          <p:cNvSpPr txBox="1">
            <a:spLocks noChangeArrowheads="1"/>
          </p:cNvSpPr>
          <p:nvPr/>
        </p:nvSpPr>
        <p:spPr bwMode="auto">
          <a:xfrm>
            <a:off x="10688002" y="4846679"/>
            <a:ext cx="11779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dirty="0">
                <a:solidFill>
                  <a:srgbClr val="FF0000"/>
                </a:solidFill>
                <a:latin typeface="OPPOSans R" panose="00020600040101010101" pitchFamily="18" charset="-122"/>
                <a:ea typeface="OPPOSans R" panose="00020600040101010101" pitchFamily="18" charset="-122"/>
              </a:rPr>
              <a:t>……</a:t>
            </a:r>
          </a:p>
        </p:txBody>
      </p:sp>
      <p:sp>
        <p:nvSpPr>
          <p:cNvPr id="25" name="文本框 24"/>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wipe(left)">
                                      <p:cBhvr>
                                        <p:cTn id="2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478908" y="1373810"/>
            <a:ext cx="3142778" cy="647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2291" name="TextBox 36"/>
          <p:cNvSpPr txBox="1">
            <a:spLocks noChangeArrowheads="1"/>
          </p:cNvSpPr>
          <p:nvPr/>
        </p:nvSpPr>
        <p:spPr bwMode="auto">
          <a:xfrm>
            <a:off x="892969" y="1358471"/>
            <a:ext cx="10434638" cy="11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dirty="0">
                <a:solidFill>
                  <a:srgbClr val="000000"/>
                </a:solidFill>
                <a:latin typeface="OPPOSans R" panose="00020600040101010101" pitchFamily="18" charset="-122"/>
                <a:ea typeface="OPPOSans R" panose="00020600040101010101" pitchFamily="18" charset="-122"/>
              </a:rPr>
              <a:t>(2)</a:t>
            </a:r>
            <a:r>
              <a:rPr lang="zh-CN" altLang="en-US" sz="2400" dirty="0">
                <a:solidFill>
                  <a:srgbClr val="000000"/>
                </a:solidFill>
                <a:latin typeface="OPPOSans R" panose="00020600040101010101" pitchFamily="18" charset="-122"/>
                <a:ea typeface="OPPOSans R" panose="00020600040101010101" pitchFamily="18" charset="-122"/>
              </a:rPr>
              <a:t>如果再增加</a:t>
            </a:r>
            <a:r>
              <a:rPr lang="en-US" altLang="zh-CN" sz="2400" dirty="0">
                <a:solidFill>
                  <a:srgbClr val="000000"/>
                </a:solidFill>
                <a:latin typeface="OPPOSans R" panose="00020600040101010101" pitchFamily="18" charset="-122"/>
                <a:ea typeface="OPPOSans R" panose="00020600040101010101" pitchFamily="18" charset="-122"/>
              </a:rPr>
              <a:t>1</a:t>
            </a:r>
            <a:r>
              <a:rPr lang="zh-CN" altLang="en-US" sz="2400" dirty="0">
                <a:solidFill>
                  <a:srgbClr val="000000"/>
                </a:solidFill>
                <a:latin typeface="OPPOSans R" panose="00020600040101010101" pitchFamily="18" charset="-122"/>
                <a:ea typeface="OPPOSans R" panose="00020600040101010101" pitchFamily="18" charset="-122"/>
              </a:rPr>
              <a:t>个同样的小正方体</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要保证从正面 看到的图形不变</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你可以怎样摆</a:t>
            </a:r>
            <a:r>
              <a:rPr lang="en-US" altLang="zh-CN" sz="2400" dirty="0">
                <a:solidFill>
                  <a:srgbClr val="000000"/>
                </a:solidFill>
                <a:latin typeface="OPPOSans R" panose="00020600040101010101" pitchFamily="18" charset="-122"/>
                <a:ea typeface="OPPOSans R" panose="00020600040101010101" pitchFamily="18" charset="-122"/>
              </a:rPr>
              <a:t>?</a:t>
            </a:r>
          </a:p>
        </p:txBody>
      </p:sp>
      <p:sp>
        <p:nvSpPr>
          <p:cNvPr id="61" name="AutoShape 14"/>
          <p:cNvSpPr>
            <a:spLocks noChangeArrowheads="1"/>
          </p:cNvSpPr>
          <p:nvPr/>
        </p:nvSpPr>
        <p:spPr bwMode="auto">
          <a:xfrm>
            <a:off x="4627564" y="4627451"/>
            <a:ext cx="733425" cy="676275"/>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8" name="立方体 47"/>
          <p:cNvSpPr/>
          <p:nvPr/>
        </p:nvSpPr>
        <p:spPr>
          <a:xfrm>
            <a:off x="7140575" y="4797314"/>
            <a:ext cx="730250" cy="68738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2" name="AutoShape 14"/>
          <p:cNvSpPr>
            <a:spLocks noChangeArrowheads="1"/>
          </p:cNvSpPr>
          <p:nvPr/>
        </p:nvSpPr>
        <p:spPr bwMode="auto">
          <a:xfrm>
            <a:off x="7685088" y="4797314"/>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3" name="AutoShape 14"/>
          <p:cNvSpPr>
            <a:spLocks noChangeArrowheads="1"/>
          </p:cNvSpPr>
          <p:nvPr/>
        </p:nvSpPr>
        <p:spPr bwMode="auto">
          <a:xfrm>
            <a:off x="10717213" y="4798900"/>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12296" name="组合 12"/>
          <p:cNvGrpSpPr/>
          <p:nvPr/>
        </p:nvGrpSpPr>
        <p:grpSpPr bwMode="auto">
          <a:xfrm>
            <a:off x="4402138" y="2887550"/>
            <a:ext cx="1814512" cy="857250"/>
            <a:chOff x="1783" y="4430"/>
            <a:chExt cx="3848" cy="1920"/>
          </a:xfrm>
        </p:grpSpPr>
        <p:sp>
          <p:nvSpPr>
            <p:cNvPr id="5" name="立方体 4"/>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298" name="组合 9"/>
            <p:cNvGrpSpPr/>
            <p:nvPr/>
          </p:nvGrpSpPr>
          <p:grpSpPr bwMode="auto">
            <a:xfrm>
              <a:off x="1783" y="4810"/>
              <a:ext cx="3848" cy="1541"/>
              <a:chOff x="1523649" y="3651870"/>
              <a:chExt cx="1072051" cy="432000"/>
            </a:xfrm>
          </p:grpSpPr>
          <p:sp>
            <p:nvSpPr>
              <p:cNvPr id="11" name="立方体 10"/>
              <p:cNvSpPr/>
              <p:nvPr/>
            </p:nvSpPr>
            <p:spPr>
              <a:xfrm>
                <a:off x="1523649"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6" name="立方体 15"/>
              <p:cNvSpPr/>
              <p:nvPr/>
            </p:nvSpPr>
            <p:spPr>
              <a:xfrm>
                <a:off x="184629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7" name="立方体 16"/>
              <p:cNvSpPr/>
              <p:nvPr/>
            </p:nvSpPr>
            <p:spPr>
              <a:xfrm>
                <a:off x="216331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pic>
        <p:nvPicPr>
          <p:cNvPr id="12302" name="Picture 3" descr="F:\0.菜单\人教人物图片\图片7.png图片7"/>
          <p:cNvPicPr>
            <a:picLocks noChangeAspect="1" noChangeArrowheads="1"/>
          </p:cNvPicPr>
          <p:nvPr/>
        </p:nvPicPr>
        <p:blipFill>
          <a:blip r:embed="rId2">
            <a:extLst>
              <a:ext uri="{28A0092B-C50C-407E-A947-70E740481C1C}">
                <a14:useLocalDpi xmlns:a14="http://schemas.microsoft.com/office/drawing/2010/main" val="0"/>
              </a:ext>
            </a:extLst>
          </a:blip>
          <a:srcRect l="56" r="56"/>
          <a:stretch>
            <a:fillRect/>
          </a:stretch>
        </p:blipFill>
        <p:spPr bwMode="auto">
          <a:xfrm>
            <a:off x="161926" y="3257438"/>
            <a:ext cx="41830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AutoShape 14"/>
          <p:cNvSpPr>
            <a:spLocks noChangeArrowheads="1"/>
          </p:cNvSpPr>
          <p:nvPr/>
        </p:nvSpPr>
        <p:spPr bwMode="auto">
          <a:xfrm>
            <a:off x="4225925" y="3227275"/>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24" name="组合 23"/>
          <p:cNvGrpSpPr/>
          <p:nvPr/>
        </p:nvGrpSpPr>
        <p:grpSpPr bwMode="auto">
          <a:xfrm>
            <a:off x="7037388" y="2922475"/>
            <a:ext cx="1814512" cy="858838"/>
            <a:chOff x="1783" y="4430"/>
            <a:chExt cx="3848" cy="1920"/>
          </a:xfrm>
        </p:grpSpPr>
        <p:sp>
          <p:nvSpPr>
            <p:cNvPr id="25" name="立方体 24"/>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06" name="组合 25"/>
            <p:cNvGrpSpPr/>
            <p:nvPr/>
          </p:nvGrpSpPr>
          <p:grpSpPr bwMode="auto">
            <a:xfrm>
              <a:off x="1783" y="4810"/>
              <a:ext cx="3848" cy="1541"/>
              <a:chOff x="1523649" y="3651870"/>
              <a:chExt cx="1072051" cy="432000"/>
            </a:xfrm>
          </p:grpSpPr>
          <p:sp>
            <p:nvSpPr>
              <p:cNvPr id="27" name="立方体 26"/>
              <p:cNvSpPr/>
              <p:nvPr/>
            </p:nvSpPr>
            <p:spPr>
              <a:xfrm>
                <a:off x="1523649" y="3651798"/>
                <a:ext cx="432384" cy="431792"/>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8" name="立方体 27"/>
              <p:cNvSpPr/>
              <p:nvPr/>
            </p:nvSpPr>
            <p:spPr>
              <a:xfrm>
                <a:off x="1846296" y="3651798"/>
                <a:ext cx="432384" cy="431792"/>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3" name="立方体 32"/>
              <p:cNvSpPr/>
              <p:nvPr/>
            </p:nvSpPr>
            <p:spPr>
              <a:xfrm>
                <a:off x="2163316" y="3651798"/>
                <a:ext cx="432384" cy="431792"/>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34" name="组合 33"/>
          <p:cNvGrpSpPr/>
          <p:nvPr/>
        </p:nvGrpSpPr>
        <p:grpSpPr bwMode="auto">
          <a:xfrm>
            <a:off x="9704388" y="2844689"/>
            <a:ext cx="1814512" cy="858837"/>
            <a:chOff x="1783" y="4430"/>
            <a:chExt cx="3848" cy="1920"/>
          </a:xfrm>
        </p:grpSpPr>
        <p:sp>
          <p:nvSpPr>
            <p:cNvPr id="35" name="立方体 34"/>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12" name="组合 35"/>
            <p:cNvGrpSpPr/>
            <p:nvPr/>
          </p:nvGrpSpPr>
          <p:grpSpPr bwMode="auto">
            <a:xfrm>
              <a:off x="1783" y="4810"/>
              <a:ext cx="3848" cy="1541"/>
              <a:chOff x="1523649" y="3651870"/>
              <a:chExt cx="1072051" cy="432000"/>
            </a:xfrm>
          </p:grpSpPr>
          <p:sp>
            <p:nvSpPr>
              <p:cNvPr id="38" name="立方体 37"/>
              <p:cNvSpPr/>
              <p:nvPr/>
            </p:nvSpPr>
            <p:spPr>
              <a:xfrm>
                <a:off x="1523649" y="3651797"/>
                <a:ext cx="432384" cy="43179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9" name="立方体 38"/>
              <p:cNvSpPr/>
              <p:nvPr/>
            </p:nvSpPr>
            <p:spPr>
              <a:xfrm>
                <a:off x="1846296" y="3651797"/>
                <a:ext cx="432384" cy="43179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0" name="立方体 39"/>
              <p:cNvSpPr/>
              <p:nvPr/>
            </p:nvSpPr>
            <p:spPr>
              <a:xfrm>
                <a:off x="2163316" y="3651797"/>
                <a:ext cx="432384" cy="431793"/>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1" name="组合 40"/>
          <p:cNvGrpSpPr/>
          <p:nvPr/>
        </p:nvGrpSpPr>
        <p:grpSpPr bwMode="auto">
          <a:xfrm>
            <a:off x="4278313" y="4802075"/>
            <a:ext cx="1816100" cy="857250"/>
            <a:chOff x="1783" y="4430"/>
            <a:chExt cx="3848" cy="1920"/>
          </a:xfrm>
        </p:grpSpPr>
        <p:sp>
          <p:nvSpPr>
            <p:cNvPr id="42" name="立方体 41"/>
            <p:cNvSpPr/>
            <p:nvPr/>
          </p:nvSpPr>
          <p:spPr>
            <a:xfrm>
              <a:off x="2153" y="4430"/>
              <a:ext cx="1551"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18" name="组合 42"/>
            <p:cNvGrpSpPr/>
            <p:nvPr/>
          </p:nvGrpSpPr>
          <p:grpSpPr bwMode="auto">
            <a:xfrm>
              <a:off x="1783" y="4810"/>
              <a:ext cx="3848" cy="1541"/>
              <a:chOff x="1523649" y="3651870"/>
              <a:chExt cx="1072051" cy="432000"/>
            </a:xfrm>
          </p:grpSpPr>
          <p:sp>
            <p:nvSpPr>
              <p:cNvPr id="44" name="立方体 43"/>
              <p:cNvSpPr/>
              <p:nvPr/>
            </p:nvSpPr>
            <p:spPr>
              <a:xfrm>
                <a:off x="1523649" y="3651995"/>
                <a:ext cx="432006"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1846014" y="3651995"/>
                <a:ext cx="432006"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6" name="立方体 45"/>
              <p:cNvSpPr/>
              <p:nvPr/>
            </p:nvSpPr>
            <p:spPr>
              <a:xfrm>
                <a:off x="2163693" y="3651995"/>
                <a:ext cx="432007"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9" name="组合 48"/>
          <p:cNvGrpSpPr/>
          <p:nvPr/>
        </p:nvGrpSpPr>
        <p:grpSpPr bwMode="auto">
          <a:xfrm>
            <a:off x="6965951" y="4970351"/>
            <a:ext cx="1814513" cy="688975"/>
            <a:chOff x="1523649" y="3651870"/>
            <a:chExt cx="1072051" cy="432000"/>
          </a:xfrm>
        </p:grpSpPr>
        <p:sp>
          <p:nvSpPr>
            <p:cNvPr id="50" name="立方体 49"/>
            <p:cNvSpPr/>
            <p:nvPr/>
          </p:nvSpPr>
          <p:spPr>
            <a:xfrm>
              <a:off x="1523649"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1" name="立方体 50"/>
            <p:cNvSpPr/>
            <p:nvPr/>
          </p:nvSpPr>
          <p:spPr>
            <a:xfrm>
              <a:off x="1846296"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2163315"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3" name="组合 52"/>
          <p:cNvGrpSpPr/>
          <p:nvPr/>
        </p:nvGrpSpPr>
        <p:grpSpPr bwMode="auto">
          <a:xfrm>
            <a:off x="9447213" y="4802075"/>
            <a:ext cx="1814512" cy="857250"/>
            <a:chOff x="1783" y="4430"/>
            <a:chExt cx="3848" cy="1920"/>
          </a:xfrm>
        </p:grpSpPr>
        <p:sp>
          <p:nvSpPr>
            <p:cNvPr id="54" name="立方体 53"/>
            <p:cNvSpPr/>
            <p:nvPr/>
          </p:nvSpPr>
          <p:spPr>
            <a:xfrm>
              <a:off x="2153"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2328" name="组合 54"/>
            <p:cNvGrpSpPr/>
            <p:nvPr/>
          </p:nvGrpSpPr>
          <p:grpSpPr bwMode="auto">
            <a:xfrm>
              <a:off x="1783" y="4810"/>
              <a:ext cx="3848" cy="1541"/>
              <a:chOff x="1523649" y="3651870"/>
              <a:chExt cx="1072051" cy="432000"/>
            </a:xfrm>
          </p:grpSpPr>
          <p:sp>
            <p:nvSpPr>
              <p:cNvPr id="56" name="立方体 55"/>
              <p:cNvSpPr/>
              <p:nvPr/>
            </p:nvSpPr>
            <p:spPr>
              <a:xfrm>
                <a:off x="1523649"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7" name="立方体 56"/>
              <p:cNvSpPr/>
              <p:nvPr/>
            </p:nvSpPr>
            <p:spPr>
              <a:xfrm>
                <a:off x="184629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8" name="立方体 57"/>
              <p:cNvSpPr/>
              <p:nvPr/>
            </p:nvSpPr>
            <p:spPr>
              <a:xfrm>
                <a:off x="2163316" y="3651995"/>
                <a:ext cx="432384" cy="43159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sp>
        <p:nvSpPr>
          <p:cNvPr id="59" name="AutoShape 14"/>
          <p:cNvSpPr>
            <a:spLocks noChangeArrowheads="1"/>
          </p:cNvSpPr>
          <p:nvPr/>
        </p:nvSpPr>
        <p:spPr bwMode="auto">
          <a:xfrm>
            <a:off x="7402514" y="3271725"/>
            <a:ext cx="719137"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0" name="AutoShape 14"/>
          <p:cNvSpPr>
            <a:spLocks noChangeArrowheads="1"/>
          </p:cNvSpPr>
          <p:nvPr/>
        </p:nvSpPr>
        <p:spPr bwMode="auto">
          <a:xfrm>
            <a:off x="10620375" y="3189175"/>
            <a:ext cx="717550" cy="674688"/>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7" name="文本框 46"/>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46"/>
                                        </p:tgtEl>
                                        <p:attrNameLst>
                                          <p:attrName>style.visibility</p:attrName>
                                        </p:attrNameLst>
                                      </p:cBhvr>
                                      <p:to>
                                        <p:strVal val="visible"/>
                                      </p:to>
                                    </p:set>
                                    <p:anim calcmode="lin" valueType="num">
                                      <p:cBhvr>
                                        <p:cTn id="12" dur="500" fill="hold"/>
                                        <p:tgtEl>
                                          <p:spTgt spid="18446"/>
                                        </p:tgtEl>
                                        <p:attrNameLst>
                                          <p:attrName>ppt_x</p:attrName>
                                        </p:attrNameLst>
                                      </p:cBhvr>
                                      <p:tavLst>
                                        <p:tav tm="0">
                                          <p:val>
                                            <p:strVal val="#ppt_x"/>
                                          </p:val>
                                        </p:tav>
                                        <p:tav tm="100000">
                                          <p:val>
                                            <p:strVal val="#ppt_x"/>
                                          </p:val>
                                        </p:tav>
                                      </p:tavLst>
                                    </p:anim>
                                    <p:anim calcmode="lin" valueType="num">
                                      <p:cBhvr>
                                        <p:cTn id="13" dur="500" fill="hold"/>
                                        <p:tgtEl>
                                          <p:spTgt spid="184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ppt_x</p:attrName>
                                        </p:attrNameLst>
                                      </p:cBhvr>
                                      <p:tavLst>
                                        <p:tav tm="0">
                                          <p:val>
                                            <p:strVal val="#ppt_x"/>
                                          </p:val>
                                        </p:tav>
                                        <p:tav tm="100000">
                                          <p:val>
                                            <p:strVal val="#ppt_x"/>
                                          </p:val>
                                        </p:tav>
                                      </p:tavLst>
                                    </p:anim>
                                    <p:anim calcmode="lin" valueType="num">
                                      <p:cBhvr>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p:cTn id="38" dur="500" fill="hold"/>
                                        <p:tgtEl>
                                          <p:spTgt spid="60"/>
                                        </p:tgtEl>
                                        <p:attrNameLst>
                                          <p:attrName>ppt_x</p:attrName>
                                        </p:attrNameLst>
                                      </p:cBhvr>
                                      <p:tavLst>
                                        <p:tav tm="0">
                                          <p:val>
                                            <p:strVal val="#ppt_x"/>
                                          </p:val>
                                        </p:tav>
                                        <p:tav tm="100000">
                                          <p:val>
                                            <p:strVal val="#ppt_x"/>
                                          </p:val>
                                        </p:tav>
                                      </p:tavLst>
                                    </p:anim>
                                    <p:anim calcmode="lin" valueType="num">
                                      <p:cBhvr>
                                        <p:cTn id="3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500" fill="hold"/>
                                        <p:tgtEl>
                                          <p:spTgt spid="61"/>
                                        </p:tgtEl>
                                        <p:attrNameLst>
                                          <p:attrName>ppt_x</p:attrName>
                                        </p:attrNameLst>
                                      </p:cBhvr>
                                      <p:tavLst>
                                        <p:tav tm="0">
                                          <p:val>
                                            <p:strVal val="#ppt_x"/>
                                          </p:val>
                                        </p:tav>
                                        <p:tav tm="100000">
                                          <p:val>
                                            <p:strVal val="#ppt_x"/>
                                          </p:val>
                                        </p:tav>
                                      </p:tavLst>
                                    </p:anim>
                                    <p:anim calcmode="lin" valueType="num">
                                      <p:cBhvr>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ppt_x</p:attrName>
                                        </p:attrNameLst>
                                      </p:cBhvr>
                                      <p:tavLst>
                                        <p:tav tm="0">
                                          <p:val>
                                            <p:strVal val="#ppt_x"/>
                                          </p:val>
                                        </p:tav>
                                        <p:tav tm="100000">
                                          <p:val>
                                            <p:strVal val="#ppt_x"/>
                                          </p:val>
                                        </p:tav>
                                      </p:tavLst>
                                    </p:anim>
                                    <p:anim calcmode="lin" valueType="num">
                                      <p:cBhvr>
                                        <p:cTn id="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500" fill="hold"/>
                                        <p:tgtEl>
                                          <p:spTgt spid="63"/>
                                        </p:tgtEl>
                                        <p:attrNameLst>
                                          <p:attrName>ppt_x</p:attrName>
                                        </p:attrNameLst>
                                      </p:cBhvr>
                                      <p:tavLst>
                                        <p:tav tm="0">
                                          <p:val>
                                            <p:strVal val="#ppt_x"/>
                                          </p:val>
                                        </p:tav>
                                        <p:tav tm="100000">
                                          <p:val>
                                            <p:strVal val="#ppt_x"/>
                                          </p:val>
                                        </p:tav>
                                      </p:tavLst>
                                    </p:anim>
                                    <p:anim calcmode="lin" valueType="num">
                                      <p:cBhvr>
                                        <p:cTn id="8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1" grpId="0" bldLvl="0" animBg="1"/>
      <p:bldP spid="48" grpId="0" bldLvl="0" animBg="1"/>
      <p:bldP spid="62" grpId="0" bldLvl="0" animBg="1"/>
      <p:bldP spid="63" grpId="0" bldLvl="0" animBg="1"/>
      <p:bldP spid="18446" grpId="0" bldLvl="0" animBg="1"/>
      <p:bldP spid="59" grpId="0" bldLvl="0" animBg="1"/>
      <p:bldP spid="6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14"/>
          <p:cNvSpPr>
            <a:spLocks noChangeArrowheads="1"/>
          </p:cNvSpPr>
          <p:nvPr/>
        </p:nvSpPr>
        <p:spPr bwMode="auto">
          <a:xfrm>
            <a:off x="4725989" y="4548189"/>
            <a:ext cx="725487" cy="68103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54" name="立方体 53"/>
          <p:cNvSpPr/>
          <p:nvPr/>
        </p:nvSpPr>
        <p:spPr>
          <a:xfrm>
            <a:off x="7026275" y="4729164"/>
            <a:ext cx="730250" cy="68897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63" name="AutoShape 14"/>
          <p:cNvSpPr>
            <a:spLocks noChangeArrowheads="1"/>
          </p:cNvSpPr>
          <p:nvPr/>
        </p:nvSpPr>
        <p:spPr bwMode="auto">
          <a:xfrm>
            <a:off x="7578725" y="4732339"/>
            <a:ext cx="719138"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1" name="AutoShape 14"/>
          <p:cNvSpPr>
            <a:spLocks noChangeArrowheads="1"/>
          </p:cNvSpPr>
          <p:nvPr/>
        </p:nvSpPr>
        <p:spPr bwMode="auto">
          <a:xfrm>
            <a:off x="1314451" y="4732339"/>
            <a:ext cx="733425"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48" name="立方体 47"/>
          <p:cNvSpPr/>
          <p:nvPr/>
        </p:nvSpPr>
        <p:spPr>
          <a:xfrm>
            <a:off x="4549776" y="4722814"/>
            <a:ext cx="720725" cy="693737"/>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3318" name="TextBox 36"/>
          <p:cNvSpPr txBox="1">
            <a:spLocks noChangeArrowheads="1"/>
          </p:cNvSpPr>
          <p:nvPr/>
        </p:nvSpPr>
        <p:spPr bwMode="auto">
          <a:xfrm>
            <a:off x="713060" y="1494255"/>
            <a:ext cx="10805839" cy="59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400" dirty="0">
                <a:solidFill>
                  <a:srgbClr val="000000"/>
                </a:solidFill>
                <a:latin typeface="OPPOSans R" panose="00020600040101010101" pitchFamily="18" charset="-122"/>
                <a:ea typeface="OPPOSans R" panose="00020600040101010101" pitchFamily="18" charset="-122"/>
              </a:rPr>
              <a:t>(2) </a:t>
            </a:r>
            <a:r>
              <a:rPr lang="zh-CN" altLang="en-US" sz="2400" dirty="0">
                <a:solidFill>
                  <a:srgbClr val="000000"/>
                </a:solidFill>
                <a:latin typeface="OPPOSans R" panose="00020600040101010101" pitchFamily="18" charset="-122"/>
                <a:ea typeface="OPPOSans R" panose="00020600040101010101" pitchFamily="18" charset="-122"/>
              </a:rPr>
              <a:t>如果再增加</a:t>
            </a:r>
            <a:r>
              <a:rPr lang="en-US" altLang="zh-CN" sz="2400" dirty="0">
                <a:solidFill>
                  <a:srgbClr val="000000"/>
                </a:solidFill>
                <a:latin typeface="OPPOSans R" panose="00020600040101010101" pitchFamily="18" charset="-122"/>
                <a:ea typeface="OPPOSans R" panose="00020600040101010101" pitchFamily="18" charset="-122"/>
              </a:rPr>
              <a:t>1</a:t>
            </a:r>
            <a:r>
              <a:rPr lang="zh-CN" altLang="en-US" sz="2400" dirty="0">
                <a:solidFill>
                  <a:srgbClr val="000000"/>
                </a:solidFill>
                <a:latin typeface="OPPOSans R" panose="00020600040101010101" pitchFamily="18" charset="-122"/>
                <a:ea typeface="OPPOSans R" panose="00020600040101010101" pitchFamily="18" charset="-122"/>
              </a:rPr>
              <a:t>个同样的小正方体</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要保证从正面 看到的图形不变</a:t>
            </a:r>
            <a:r>
              <a:rPr lang="en-US" altLang="zh-CN" sz="2400" dirty="0">
                <a:solidFill>
                  <a:srgbClr val="000000"/>
                </a:solidFill>
                <a:latin typeface="OPPOSans R" panose="00020600040101010101" pitchFamily="18" charset="-122"/>
                <a:ea typeface="OPPOSans R" panose="00020600040101010101" pitchFamily="18" charset="-122"/>
              </a:rPr>
              <a:t>,</a:t>
            </a:r>
            <a:r>
              <a:rPr lang="zh-CN" altLang="en-US" sz="2400" dirty="0">
                <a:solidFill>
                  <a:srgbClr val="000000"/>
                </a:solidFill>
                <a:latin typeface="OPPOSans R" panose="00020600040101010101" pitchFamily="18" charset="-122"/>
                <a:ea typeface="OPPOSans R" panose="00020600040101010101" pitchFamily="18" charset="-122"/>
              </a:rPr>
              <a:t>你可以怎样摆</a:t>
            </a:r>
            <a:r>
              <a:rPr lang="en-US" altLang="zh-CN" sz="2400" dirty="0">
                <a:solidFill>
                  <a:srgbClr val="000000"/>
                </a:solidFill>
                <a:latin typeface="OPPOSans R" panose="00020600040101010101" pitchFamily="18" charset="-122"/>
                <a:ea typeface="OPPOSans R" panose="00020600040101010101" pitchFamily="18" charset="-122"/>
              </a:rPr>
              <a:t>?</a:t>
            </a:r>
          </a:p>
        </p:txBody>
      </p:sp>
      <p:grpSp>
        <p:nvGrpSpPr>
          <p:cNvPr id="13319" name="组合 12"/>
          <p:cNvGrpSpPr/>
          <p:nvPr/>
        </p:nvGrpSpPr>
        <p:grpSpPr bwMode="auto">
          <a:xfrm>
            <a:off x="1192213" y="2820989"/>
            <a:ext cx="1814512" cy="858837"/>
            <a:chOff x="1783" y="4430"/>
            <a:chExt cx="3848" cy="1921"/>
          </a:xfrm>
        </p:grpSpPr>
        <p:sp>
          <p:nvSpPr>
            <p:cNvPr id="5" name="立方体 4"/>
            <p:cNvSpPr/>
            <p:nvPr/>
          </p:nvSpPr>
          <p:spPr>
            <a:xfrm>
              <a:off x="3271" y="4430"/>
              <a:ext cx="1549" cy="154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21" name="组合 9"/>
            <p:cNvGrpSpPr/>
            <p:nvPr/>
          </p:nvGrpSpPr>
          <p:grpSpPr bwMode="auto">
            <a:xfrm>
              <a:off x="1783" y="4810"/>
              <a:ext cx="3848" cy="1541"/>
              <a:chOff x="1523649" y="3651870"/>
              <a:chExt cx="1072051" cy="432000"/>
            </a:xfrm>
          </p:grpSpPr>
          <p:sp>
            <p:nvSpPr>
              <p:cNvPr id="11" name="立方体 10"/>
              <p:cNvSpPr/>
              <p:nvPr/>
            </p:nvSpPr>
            <p:spPr>
              <a:xfrm>
                <a:off x="1523649" y="3651852"/>
                <a:ext cx="432384" cy="43201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6" name="立方体 15"/>
              <p:cNvSpPr/>
              <p:nvPr/>
            </p:nvSpPr>
            <p:spPr>
              <a:xfrm>
                <a:off x="1846296" y="3651852"/>
                <a:ext cx="432384" cy="43201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17" name="立方体 16"/>
              <p:cNvSpPr/>
              <p:nvPr/>
            </p:nvSpPr>
            <p:spPr>
              <a:xfrm>
                <a:off x="2163316" y="3651852"/>
                <a:ext cx="432384" cy="432018"/>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sp>
        <p:nvSpPr>
          <p:cNvPr id="18446" name="AutoShape 14"/>
          <p:cNvSpPr>
            <a:spLocks noChangeArrowheads="1"/>
          </p:cNvSpPr>
          <p:nvPr/>
        </p:nvSpPr>
        <p:spPr bwMode="auto">
          <a:xfrm>
            <a:off x="1016000" y="3160714"/>
            <a:ext cx="719138"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grpSp>
        <p:nvGrpSpPr>
          <p:cNvPr id="24" name="组合 23"/>
          <p:cNvGrpSpPr/>
          <p:nvPr/>
        </p:nvGrpSpPr>
        <p:grpSpPr bwMode="auto">
          <a:xfrm>
            <a:off x="3829051" y="2857500"/>
            <a:ext cx="1814513" cy="857250"/>
            <a:chOff x="1783" y="4430"/>
            <a:chExt cx="3848" cy="1921"/>
          </a:xfrm>
        </p:grpSpPr>
        <p:sp>
          <p:nvSpPr>
            <p:cNvPr id="25" name="立方体 24"/>
            <p:cNvSpPr/>
            <p:nvPr/>
          </p:nvSpPr>
          <p:spPr>
            <a:xfrm>
              <a:off x="3244"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28" name="组合 25"/>
            <p:cNvGrpSpPr/>
            <p:nvPr/>
          </p:nvGrpSpPr>
          <p:grpSpPr bwMode="auto">
            <a:xfrm>
              <a:off x="1783" y="4810"/>
              <a:ext cx="3848" cy="1541"/>
              <a:chOff x="1523649" y="3651870"/>
              <a:chExt cx="1072051" cy="432000"/>
            </a:xfrm>
          </p:grpSpPr>
          <p:sp>
            <p:nvSpPr>
              <p:cNvPr id="27" name="立方体 26"/>
              <p:cNvSpPr/>
              <p:nvPr/>
            </p:nvSpPr>
            <p:spPr>
              <a:xfrm>
                <a:off x="1523649" y="3652050"/>
                <a:ext cx="432385" cy="43182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28" name="立方体 27"/>
              <p:cNvSpPr/>
              <p:nvPr/>
            </p:nvSpPr>
            <p:spPr>
              <a:xfrm>
                <a:off x="1846296" y="3652050"/>
                <a:ext cx="432385" cy="43182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3" name="立方体 32"/>
              <p:cNvSpPr/>
              <p:nvPr/>
            </p:nvSpPr>
            <p:spPr>
              <a:xfrm>
                <a:off x="2163315" y="3652050"/>
                <a:ext cx="432385" cy="43182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34" name="组合 33"/>
          <p:cNvGrpSpPr/>
          <p:nvPr/>
        </p:nvGrpSpPr>
        <p:grpSpPr bwMode="auto">
          <a:xfrm>
            <a:off x="6494463" y="2781301"/>
            <a:ext cx="1814512" cy="855663"/>
            <a:chOff x="1783" y="4436"/>
            <a:chExt cx="3848" cy="1915"/>
          </a:xfrm>
        </p:grpSpPr>
        <p:sp>
          <p:nvSpPr>
            <p:cNvPr id="35" name="立方体 34"/>
            <p:cNvSpPr/>
            <p:nvPr/>
          </p:nvSpPr>
          <p:spPr>
            <a:xfrm>
              <a:off x="3284" y="4436"/>
              <a:ext cx="1539" cy="1521"/>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34" name="组合 35"/>
            <p:cNvGrpSpPr/>
            <p:nvPr/>
          </p:nvGrpSpPr>
          <p:grpSpPr bwMode="auto">
            <a:xfrm>
              <a:off x="1783" y="4810"/>
              <a:ext cx="3848" cy="1541"/>
              <a:chOff x="1523649" y="3651870"/>
              <a:chExt cx="1072051" cy="432000"/>
            </a:xfrm>
          </p:grpSpPr>
          <p:sp>
            <p:nvSpPr>
              <p:cNvPr id="38" name="立方体 37"/>
              <p:cNvSpPr/>
              <p:nvPr/>
            </p:nvSpPr>
            <p:spPr>
              <a:xfrm>
                <a:off x="1523649" y="3651605"/>
                <a:ext cx="432384" cy="43226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39" name="立方体 38"/>
              <p:cNvSpPr/>
              <p:nvPr/>
            </p:nvSpPr>
            <p:spPr>
              <a:xfrm>
                <a:off x="1846296" y="3651605"/>
                <a:ext cx="432384" cy="43226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0" name="立方体 39"/>
              <p:cNvSpPr/>
              <p:nvPr/>
            </p:nvSpPr>
            <p:spPr>
              <a:xfrm>
                <a:off x="2163316" y="3651605"/>
                <a:ext cx="432384" cy="43226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1" name="组合 40"/>
          <p:cNvGrpSpPr/>
          <p:nvPr/>
        </p:nvGrpSpPr>
        <p:grpSpPr bwMode="auto">
          <a:xfrm>
            <a:off x="1139825" y="4735513"/>
            <a:ext cx="1816100" cy="857250"/>
            <a:chOff x="1778" y="4430"/>
            <a:chExt cx="3853" cy="1921"/>
          </a:xfrm>
        </p:grpSpPr>
        <p:sp>
          <p:nvSpPr>
            <p:cNvPr id="42" name="立方体 41"/>
            <p:cNvSpPr/>
            <p:nvPr/>
          </p:nvSpPr>
          <p:spPr>
            <a:xfrm>
              <a:off x="3284" y="4430"/>
              <a:ext cx="1549" cy="154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nvGrpSpPr>
            <p:cNvPr id="13340" name="组合 42"/>
            <p:cNvGrpSpPr/>
            <p:nvPr/>
          </p:nvGrpSpPr>
          <p:grpSpPr bwMode="auto">
            <a:xfrm>
              <a:off x="1778" y="4808"/>
              <a:ext cx="3852" cy="1542"/>
              <a:chOff x="1522524" y="3651472"/>
              <a:chExt cx="1073176" cy="432398"/>
            </a:xfrm>
          </p:grpSpPr>
          <p:sp>
            <p:nvSpPr>
              <p:cNvPr id="44" name="立方体 43"/>
              <p:cNvSpPr/>
              <p:nvPr/>
            </p:nvSpPr>
            <p:spPr>
              <a:xfrm>
                <a:off x="1522524" y="3651216"/>
                <a:ext cx="432572" cy="43293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5" name="立方体 44"/>
              <p:cNvSpPr/>
              <p:nvPr/>
            </p:nvSpPr>
            <p:spPr>
              <a:xfrm>
                <a:off x="1846250" y="3651216"/>
                <a:ext cx="432572" cy="43293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46" name="立方体 45"/>
              <p:cNvSpPr/>
              <p:nvPr/>
            </p:nvSpPr>
            <p:spPr>
              <a:xfrm>
                <a:off x="2163407" y="3651216"/>
                <a:ext cx="432572" cy="432935"/>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grpSp>
        <p:nvGrpSpPr>
          <p:cNvPr id="49" name="组合 48"/>
          <p:cNvGrpSpPr/>
          <p:nvPr/>
        </p:nvGrpSpPr>
        <p:grpSpPr bwMode="auto">
          <a:xfrm>
            <a:off x="3829051" y="4905375"/>
            <a:ext cx="1814513" cy="687388"/>
            <a:chOff x="1523649" y="3651870"/>
            <a:chExt cx="1072051" cy="432000"/>
          </a:xfrm>
        </p:grpSpPr>
        <p:sp>
          <p:nvSpPr>
            <p:cNvPr id="50" name="立方体 49"/>
            <p:cNvSpPr/>
            <p:nvPr/>
          </p:nvSpPr>
          <p:spPr>
            <a:xfrm>
              <a:off x="1523649"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1" name="立方体 50"/>
            <p:cNvSpPr/>
            <p:nvPr/>
          </p:nvSpPr>
          <p:spPr>
            <a:xfrm>
              <a:off x="1846296"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2" name="立方体 51"/>
            <p:cNvSpPr/>
            <p:nvPr/>
          </p:nvSpPr>
          <p:spPr>
            <a:xfrm>
              <a:off x="2163315" y="3651870"/>
              <a:ext cx="432385"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grpSp>
        <p:nvGrpSpPr>
          <p:cNvPr id="55" name="组合 54"/>
          <p:cNvGrpSpPr/>
          <p:nvPr/>
        </p:nvGrpSpPr>
        <p:grpSpPr bwMode="auto">
          <a:xfrm>
            <a:off x="6308725" y="4905375"/>
            <a:ext cx="1816100" cy="687388"/>
            <a:chOff x="1523649" y="3651870"/>
            <a:chExt cx="1072051" cy="432000"/>
          </a:xfrm>
        </p:grpSpPr>
        <p:sp>
          <p:nvSpPr>
            <p:cNvPr id="56" name="立方体 55"/>
            <p:cNvSpPr/>
            <p:nvPr/>
          </p:nvSpPr>
          <p:spPr>
            <a:xfrm>
              <a:off x="1523649" y="3651870"/>
              <a:ext cx="432007"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7" name="立方体 56"/>
            <p:cNvSpPr/>
            <p:nvPr/>
          </p:nvSpPr>
          <p:spPr>
            <a:xfrm>
              <a:off x="1846014" y="3651870"/>
              <a:ext cx="432007"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sp>
          <p:nvSpPr>
            <p:cNvPr id="58" name="立方体 57"/>
            <p:cNvSpPr/>
            <p:nvPr/>
          </p:nvSpPr>
          <p:spPr>
            <a:xfrm>
              <a:off x="2163694" y="3651870"/>
              <a:ext cx="432006" cy="432000"/>
            </a:xfrm>
            <a:prstGeom prst="cube">
              <a:avLst/>
            </a:prstGeom>
            <a:solidFill>
              <a:srgbClr val="FFFCD9"/>
            </a:solidFill>
            <a:ln w="19050">
              <a:solidFill>
                <a:srgbClr val="0C9ED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latin typeface="OPPOSans R" panose="00020600040101010101" pitchFamily="18" charset="-122"/>
                <a:ea typeface="OPPOSans R" panose="00020600040101010101" pitchFamily="18" charset="-122"/>
              </a:endParaRPr>
            </a:p>
          </p:txBody>
        </p:sp>
      </p:grpSp>
      <p:sp>
        <p:nvSpPr>
          <p:cNvPr id="59" name="AutoShape 14"/>
          <p:cNvSpPr>
            <a:spLocks noChangeArrowheads="1"/>
          </p:cNvSpPr>
          <p:nvPr/>
        </p:nvSpPr>
        <p:spPr bwMode="auto">
          <a:xfrm>
            <a:off x="4194175" y="3205164"/>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sp>
        <p:nvSpPr>
          <p:cNvPr id="60" name="AutoShape 14"/>
          <p:cNvSpPr>
            <a:spLocks noChangeArrowheads="1"/>
          </p:cNvSpPr>
          <p:nvPr/>
        </p:nvSpPr>
        <p:spPr bwMode="auto">
          <a:xfrm>
            <a:off x="7410450" y="3122614"/>
            <a:ext cx="717550" cy="674687"/>
          </a:xfrm>
          <a:prstGeom prst="cube">
            <a:avLst>
              <a:gd name="adj" fmla="val 25000"/>
            </a:avLst>
          </a:prstGeom>
          <a:solidFill>
            <a:srgbClr val="FCD4D0"/>
          </a:solidFill>
          <a:ln w="15875">
            <a:solidFill>
              <a:srgbClr val="B46FB9"/>
            </a:solidFill>
            <a:miter lim="800000"/>
          </a:ln>
        </p:spPr>
        <p:txBody>
          <a:bodyPr/>
          <a:lstStyle/>
          <a:p>
            <a:endParaRPr lang="zh-CN" altLang="en-US" b="1" dirty="0">
              <a:latin typeface="OPPOSans R" panose="00020600040101010101" pitchFamily="18" charset="-122"/>
              <a:ea typeface="OPPOSans R" panose="00020600040101010101" pitchFamily="18" charset="-122"/>
              <a:cs typeface="OPPOSans R" panose="00020600040101010101" pitchFamily="18" charset="-122"/>
            </a:endParaRPr>
          </a:p>
        </p:txBody>
      </p:sp>
      <p:pic>
        <p:nvPicPr>
          <p:cNvPr id="13354" name="Picture 3" descr="F:\0.菜单\人教人物图片\图片8.png图片8"/>
          <p:cNvPicPr>
            <a:picLocks noChangeAspect="1" noChangeArrowheads="1"/>
          </p:cNvPicPr>
          <p:nvPr/>
        </p:nvPicPr>
        <p:blipFill>
          <a:blip r:embed="rId2">
            <a:extLst>
              <a:ext uri="{28A0092B-C50C-407E-A947-70E740481C1C}">
                <a14:useLocalDpi xmlns:a14="http://schemas.microsoft.com/office/drawing/2010/main" val="0"/>
              </a:ext>
            </a:extLst>
          </a:blip>
          <a:srcRect t="27" b="27"/>
          <a:stretch>
            <a:fillRect/>
          </a:stretch>
        </p:blipFill>
        <p:spPr bwMode="auto">
          <a:xfrm>
            <a:off x="8567101" y="2732756"/>
            <a:ext cx="343217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46"/>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6"/>
                                        </p:tgtEl>
                                        <p:attrNameLst>
                                          <p:attrName>style.visibility</p:attrName>
                                        </p:attrNameLst>
                                      </p:cBhvr>
                                      <p:to>
                                        <p:strVal val="visible"/>
                                      </p:to>
                                    </p:set>
                                    <p:anim calcmode="lin" valueType="num">
                                      <p:cBhvr>
                                        <p:cTn id="7" dur="500" fill="hold"/>
                                        <p:tgtEl>
                                          <p:spTgt spid="18446"/>
                                        </p:tgtEl>
                                        <p:attrNameLst>
                                          <p:attrName>ppt_x</p:attrName>
                                        </p:attrNameLst>
                                      </p:cBhvr>
                                      <p:tavLst>
                                        <p:tav tm="0">
                                          <p:val>
                                            <p:strVal val="#ppt_x"/>
                                          </p:val>
                                        </p:tav>
                                        <p:tav tm="100000">
                                          <p:val>
                                            <p:strVal val="#ppt_x"/>
                                          </p:val>
                                        </p:tav>
                                      </p:tavLst>
                                    </p:anim>
                                    <p:anim calcmode="lin" valueType="num">
                                      <p:cBhvr>
                                        <p:cTn id="8" dur="500" fill="hold"/>
                                        <p:tgtEl>
                                          <p:spTgt spid="184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p:cTn id="20" dur="500" fill="hold"/>
                                        <p:tgtEl>
                                          <p:spTgt spid="59"/>
                                        </p:tgtEl>
                                        <p:attrNameLst>
                                          <p:attrName>ppt_x</p:attrName>
                                        </p:attrNameLst>
                                      </p:cBhvr>
                                      <p:tavLst>
                                        <p:tav tm="0">
                                          <p:val>
                                            <p:strVal val="#ppt_x"/>
                                          </p:val>
                                        </p:tav>
                                        <p:tav tm="100000">
                                          <p:val>
                                            <p:strVal val="#ppt_x"/>
                                          </p:val>
                                        </p:tav>
                                      </p:tavLst>
                                    </p:anim>
                                    <p:anim calcmode="lin" valueType="num">
                                      <p:cBhvr>
                                        <p:cTn id="2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ppt_x</p:attrName>
                                        </p:attrNameLst>
                                      </p:cBhvr>
                                      <p:tavLst>
                                        <p:tav tm="0">
                                          <p:val>
                                            <p:strVal val="#ppt_x"/>
                                          </p:val>
                                        </p:tav>
                                        <p:tav tm="100000">
                                          <p:val>
                                            <p:strVal val="#ppt_x"/>
                                          </p:val>
                                        </p:tav>
                                      </p:tavLst>
                                    </p:anim>
                                    <p:anim calcmode="lin" valueType="num">
                                      <p:cBhvr>
                                        <p:cTn id="4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ppt_x</p:attrName>
                                        </p:attrNameLst>
                                      </p:cBhvr>
                                      <p:tavLst>
                                        <p:tav tm="0">
                                          <p:val>
                                            <p:strVal val="#ppt_x"/>
                                          </p:val>
                                        </p:tav>
                                        <p:tav tm="100000">
                                          <p:val>
                                            <p:strVal val="#ppt_x"/>
                                          </p:val>
                                        </p:tav>
                                      </p:tavLst>
                                    </p:anim>
                                    <p:anim calcmode="lin" valueType="num">
                                      <p:cBhvr>
                                        <p:cTn id="6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500" fill="hold"/>
                                        <p:tgtEl>
                                          <p:spTgt spid="63"/>
                                        </p:tgtEl>
                                        <p:attrNameLst>
                                          <p:attrName>ppt_x</p:attrName>
                                        </p:attrNameLst>
                                      </p:cBhvr>
                                      <p:tavLst>
                                        <p:tav tm="0">
                                          <p:val>
                                            <p:strVal val="#ppt_x"/>
                                          </p:val>
                                        </p:tav>
                                        <p:tav tm="100000">
                                          <p:val>
                                            <p:strVal val="#ppt_x"/>
                                          </p:val>
                                        </p:tav>
                                      </p:tavLst>
                                    </p:anim>
                                    <p:anim calcmode="lin" valueType="num">
                                      <p:cBhvr>
                                        <p:cTn id="8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54" grpId="0" bldLvl="0" animBg="1"/>
      <p:bldP spid="63" grpId="0" bldLvl="0" animBg="1"/>
      <p:bldP spid="61" grpId="0" bldLvl="0" animBg="1"/>
      <p:bldP spid="48" grpId="0" bldLvl="0" animBg="1"/>
      <p:bldP spid="18446" grpId="0" bldLvl="0" animBg="1"/>
      <p:bldP spid="59" grpId="0" bldLvl="0" animBg="1"/>
      <p:bldP spid="6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1"/>
          <p:cNvSpPr txBox="1">
            <a:spLocks noChangeArrowheads="1"/>
          </p:cNvSpPr>
          <p:nvPr/>
        </p:nvSpPr>
        <p:spPr bwMode="auto">
          <a:xfrm>
            <a:off x="660400" y="4169912"/>
            <a:ext cx="11363960" cy="541751"/>
          </a:xfrm>
          <a:prstGeom prst="rect">
            <a:avLst/>
          </a:prstGeom>
          <a:solidFill>
            <a:schemeClr val="accent1"/>
          </a:solidFill>
          <a:ln w="25400">
            <a:noFill/>
            <a:round/>
          </a:ln>
        </p:spPr>
        <p:txBody>
          <a:bodyPr wrap="square">
            <a:spAutoFit/>
          </a:bodyPr>
          <a:lstStyle/>
          <a:p>
            <a:pPr algn="ctr">
              <a:lnSpc>
                <a:spcPct val="130000"/>
              </a:lnSpc>
            </a:pPr>
            <a:r>
              <a:rPr lang="zh-CN" altLang="zh-CN" sz="2400" dirty="0">
                <a:solidFill>
                  <a:schemeClr val="bg1"/>
                </a:solidFill>
                <a:latin typeface="OPPOSans R" panose="00020600040101010101" pitchFamily="18" charset="-122"/>
                <a:ea typeface="OPPOSans R" panose="00020600040101010101" pitchFamily="18" charset="-122"/>
              </a:rPr>
              <a:t>根据从同一个方向看到的图形，可以摆出多种不同的几何体。</a:t>
            </a:r>
          </a:p>
        </p:txBody>
      </p:sp>
      <p:grpSp>
        <p:nvGrpSpPr>
          <p:cNvPr id="2" name="组合 4"/>
          <p:cNvGrpSpPr/>
          <p:nvPr/>
        </p:nvGrpSpPr>
        <p:grpSpPr bwMode="auto">
          <a:xfrm>
            <a:off x="4348163" y="1567499"/>
            <a:ext cx="5680055" cy="1138237"/>
            <a:chOff x="2918290" y="1104380"/>
            <a:chExt cx="2714246" cy="731394"/>
          </a:xfrm>
        </p:grpSpPr>
        <p:sp>
          <p:nvSpPr>
            <p:cNvPr id="14339" name="云形标注 82"/>
            <p:cNvSpPr>
              <a:spLocks noChangeArrowheads="1"/>
            </p:cNvSpPr>
            <p:nvPr/>
          </p:nvSpPr>
          <p:spPr bwMode="auto">
            <a:xfrm>
              <a:off x="2918290" y="1104380"/>
              <a:ext cx="2422311" cy="731394"/>
            </a:xfrm>
            <a:prstGeom prst="cloudCallout">
              <a:avLst>
                <a:gd name="adj1" fmla="val -66171"/>
                <a:gd name="adj2" fmla="val 32051"/>
              </a:avLst>
            </a:prstGeom>
            <a:solidFill>
              <a:srgbClr val="FFFFFF"/>
            </a:solidFill>
            <a:ln w="19050">
              <a:solidFill>
                <a:srgbClr val="825830"/>
              </a:solidFill>
              <a:round/>
            </a:ln>
          </p:spPr>
          <p:txBody>
            <a:bodyPr/>
            <a:lstStyle/>
            <a:p>
              <a:endParaRPr lang="zh-CN" altLang="en-US" sz="3600" dirty="0">
                <a:solidFill>
                  <a:srgbClr val="000000"/>
                </a:solidFill>
                <a:latin typeface="OPPOSans R" panose="00020600040101010101" pitchFamily="18" charset="-122"/>
                <a:ea typeface="OPPOSans R" panose="00020600040101010101" pitchFamily="18" charset="-122"/>
              </a:endParaRPr>
            </a:p>
          </p:txBody>
        </p:sp>
        <p:sp>
          <p:nvSpPr>
            <p:cNvPr id="14340" name="矩形 4"/>
            <p:cNvSpPr>
              <a:spLocks noChangeArrowheads="1"/>
            </p:cNvSpPr>
            <p:nvPr/>
          </p:nvSpPr>
          <p:spPr bwMode="auto">
            <a:xfrm>
              <a:off x="3284821" y="1282198"/>
              <a:ext cx="2347715" cy="33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00"/>
                  </a:solidFill>
                  <a:latin typeface="OPPOSans R" panose="00020600040101010101" pitchFamily="18" charset="-122"/>
                  <a:ea typeface="OPPOSans R" panose="00020600040101010101" pitchFamily="18" charset="-122"/>
                </a:rPr>
                <a:t>你有什么发现呢？</a:t>
              </a:r>
            </a:p>
          </p:txBody>
        </p:sp>
      </p:grpSp>
      <p:pic>
        <p:nvPicPr>
          <p:cNvPr id="14341" name="图片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711" y="1567499"/>
            <a:ext cx="1777912" cy="22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24734" y="405519"/>
            <a:ext cx="2952260" cy="646331"/>
          </a:xfrm>
          <a:prstGeom prst="rect">
            <a:avLst/>
          </a:prstGeom>
          <a:noFill/>
          <a:ln w="9525">
            <a:noFill/>
          </a:ln>
        </p:spPr>
        <p:txBody>
          <a:bodyPr wrap="square">
            <a:spAutoFit/>
          </a:bodyPr>
          <a:lstStyle>
            <a:defPPr>
              <a:defRPr lang="zh-CN"/>
            </a:defPPr>
            <a:lvl1pPr algn="ctr" fontAlgn="auto">
              <a:defRPr sz="2800">
                <a:solidFill>
                  <a:schemeClr val="bg1"/>
                </a:solidFill>
                <a:latin typeface="OPPOSans B" panose="00020600040101010101" pitchFamily="18" charset="-122"/>
                <a:ea typeface="OPPOSans B" panose="00020600040101010101" pitchFamily="18" charset="-122"/>
                <a:cs typeface="微软雅黑" panose="020B0503020204020204" pitchFamily="34" charset="-122"/>
              </a:defRPr>
            </a:lvl1pPr>
          </a:lstStyle>
          <a:p>
            <a:r>
              <a:rPr lang="zh-CN" altLang="en-US" noProof="1">
                <a:cs typeface="黑体" panose="02010609060101010101" charset="-122"/>
                <a:sym typeface="OPPOSans B" panose="00020600040101010101" pitchFamily="18" charset="-122"/>
              </a:rPr>
              <a:t>探索新知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007配色-1">
      <a:dk1>
        <a:sysClr val="windowText" lastClr="000000"/>
      </a:dk1>
      <a:lt1>
        <a:sysClr val="window" lastClr="FFFFFF"/>
      </a:lt1>
      <a:dk2>
        <a:srgbClr val="39302A"/>
      </a:dk2>
      <a:lt2>
        <a:srgbClr val="E5DEDB"/>
      </a:lt2>
      <a:accent1>
        <a:srgbClr val="FF454A"/>
      </a:accent1>
      <a:accent2>
        <a:srgbClr val="3E4E9B"/>
      </a:accent2>
      <a:accent3>
        <a:srgbClr val="4D8ED9"/>
      </a:accent3>
      <a:accent4>
        <a:srgbClr val="EC7016"/>
      </a:accent4>
      <a:accent5>
        <a:srgbClr val="E64823"/>
      </a:accent5>
      <a:accent6>
        <a:srgbClr val="9C6A6A"/>
      </a:accent6>
      <a:hlink>
        <a:srgbClr val="2998E3"/>
      </a:hlink>
      <a:folHlink>
        <a:srgbClr val="7F723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Words>
  <Application>Microsoft Office PowerPoint</Application>
  <PresentationFormat>宽屏</PresentationFormat>
  <Paragraphs>94</Paragraphs>
  <Slides>24</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OPPOSans H</vt:lpstr>
      <vt:lpstr>Calibri</vt:lpstr>
      <vt:lpstr>OPPOSans B</vt:lpstr>
      <vt:lpstr>OPPOSans R</vt:lpstr>
      <vt:lpstr>思源黑体 CN Light</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2020-07-27T02:34:29Z</dcterms:created>
  <dcterms:modified xsi:type="dcterms:W3CDTF">2021-01-08T23:20:06Z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