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2"/>
    <p:sldId id="2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49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287" r:id="rId22"/>
    <p:sldId id="375" r:id="rId23"/>
    <p:sldId id="290" r:id="rId24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OPPOSans B" panose="02010600030101010101" charset="-122"/>
      <p:regular r:id="rId28"/>
    </p:embeddedFont>
    <p:embeddedFont>
      <p:font typeface="OPPOSans H" panose="02010600030101010101" charset="-122"/>
      <p:regular r:id="rId29"/>
    </p:embeddedFont>
    <p:embeddedFont>
      <p:font typeface="OPPOSans R" panose="02010600030101010101" charset="-122"/>
      <p:regular r:id="rId30"/>
    </p:embeddedFont>
    <p:embeddedFont>
      <p:font typeface="思源黑体 CN Light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4277728" y="507648"/>
            <a:ext cx="3636544" cy="830996"/>
            <a:chOff x="-25243" y="1023620"/>
            <a:chExt cx="3636544" cy="830996"/>
          </a:xfrm>
        </p:grpSpPr>
        <p:sp>
          <p:nvSpPr>
            <p:cNvPr id="12" name="矩形: 圆角 11"/>
            <p:cNvSpPr/>
            <p:nvPr/>
          </p:nvSpPr>
          <p:spPr>
            <a:xfrm>
              <a:off x="-25243" y="1085175"/>
              <a:ext cx="3636544" cy="76944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10567" y="1023620"/>
              <a:ext cx="3364924" cy="7694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cxnSp>
        <p:nvCxnSpPr>
          <p:cNvPr id="14" name="直接连接符 13"/>
          <p:cNvCxnSpPr/>
          <p:nvPr userDrawn="1"/>
        </p:nvCxnSpPr>
        <p:spPr>
          <a:xfrm>
            <a:off x="8018444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3840480" y="2874633"/>
            <a:ext cx="7537197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2.1  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因数和倍数（</a:t>
            </a: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1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16687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16687" y="4751659"/>
            <a:ext cx="6055247" cy="519351"/>
            <a:chOff x="4816687" y="4817185"/>
            <a:chExt cx="6055247" cy="519351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193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xippt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3" name="文本框 53"/>
          <p:cNvSpPr txBox="1">
            <a:spLocks noChangeArrowheads="1"/>
          </p:cNvSpPr>
          <p:nvPr/>
        </p:nvSpPr>
        <p:spPr bwMode="auto">
          <a:xfrm>
            <a:off x="2801938" y="1681663"/>
            <a:ext cx="6588125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的因数。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的因数。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的因数。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的因数。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的因数。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28" y="4404361"/>
            <a:ext cx="1398008" cy="1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801937" y="4998004"/>
            <a:ext cx="6588125" cy="710724"/>
          </a:xfrm>
          <a:prstGeom prst="wedgeRoundRectCallout">
            <a:avLst>
              <a:gd name="adj1" fmla="val 54935"/>
              <a:gd name="adj2" fmla="val -2534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/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你发现因数和倍数之间有什么关系？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801054" y="3924301"/>
            <a:ext cx="9752647" cy="2209800"/>
            <a:chOff x="-1363441" y="4941168"/>
            <a:chExt cx="9751865" cy="2210171"/>
          </a:xfrm>
        </p:grpSpPr>
        <p:sp>
          <p:nvSpPr>
            <p:cNvPr id="4" name="AutoShape 27"/>
            <p:cNvSpPr>
              <a:spLocks noChangeArrowheads="1"/>
            </p:cNvSpPr>
            <p:nvPr/>
          </p:nvSpPr>
          <p:spPr bwMode="auto">
            <a:xfrm>
              <a:off x="1619672" y="5013176"/>
              <a:ext cx="6768752" cy="1101577"/>
            </a:xfrm>
            <a:prstGeom prst="wedgeRoundRectCallout">
              <a:avLst>
                <a:gd name="adj1" fmla="val -59517"/>
                <a:gd name="adj2" fmla="val -1048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文本框 63"/>
            <p:cNvSpPr txBox="1">
              <a:spLocks noChangeArrowheads="1"/>
            </p:cNvSpPr>
            <p:nvPr/>
          </p:nvSpPr>
          <p:spPr bwMode="auto">
            <a:xfrm>
              <a:off x="1619672" y="4941168"/>
              <a:ext cx="6768752" cy="95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我们说倍数和因数时，必须要说清谁是谁的倍数，谁是谁的因数。</a:t>
              </a:r>
            </a:p>
          </p:txBody>
        </p:sp>
        <p:pic>
          <p:nvPicPr>
            <p:cNvPr id="6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3441" y="5223673"/>
              <a:ext cx="2460109" cy="192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31"/>
          <p:cNvGrpSpPr/>
          <p:nvPr/>
        </p:nvGrpSpPr>
        <p:grpSpPr bwMode="auto">
          <a:xfrm>
            <a:off x="2684009" y="1406967"/>
            <a:ext cx="7740151" cy="2225232"/>
            <a:chOff x="516031" y="4116318"/>
            <a:chExt cx="7738884" cy="2225231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022" y="4116318"/>
              <a:ext cx="1799893" cy="222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516031" y="4740079"/>
              <a:ext cx="5573827" cy="720089"/>
            </a:xfrm>
            <a:prstGeom prst="wedgeRoundRectCallout">
              <a:avLst>
                <a:gd name="adj1" fmla="val 55597"/>
                <a:gd name="adj2" fmla="val -1693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因数与倍数是相互依存的。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2900" y="879265"/>
            <a:ext cx="10656000" cy="5378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400" y="600075"/>
            <a:ext cx="10656000" cy="5378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410" name="文本框 63"/>
          <p:cNvSpPr txBox="1">
            <a:spLocks noChangeArrowheads="1"/>
          </p:cNvSpPr>
          <p:nvPr/>
        </p:nvSpPr>
        <p:spPr bwMode="auto">
          <a:xfrm>
            <a:off x="5173663" y="1500048"/>
            <a:ext cx="1844675" cy="65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小提示</a:t>
            </a:r>
          </a:p>
        </p:txBody>
      </p:sp>
      <p:sp>
        <p:nvSpPr>
          <p:cNvPr id="17411" name="文本框 63"/>
          <p:cNvSpPr txBox="1">
            <a:spLocks noChangeArrowheads="1"/>
          </p:cNvSpPr>
          <p:nvPr/>
        </p:nvSpPr>
        <p:spPr bwMode="auto">
          <a:xfrm>
            <a:off x="1546419" y="2676935"/>
            <a:ext cx="9099162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为了方便，在研究因数和倍数时，我们所说的数指的是不包含 0 的自然数。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68387" y="2184084"/>
            <a:ext cx="10055225" cy="224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在整数除法中，如果商是整数而没有余数，那么被除数是除数的倍数，除数是被除数的因数。因数和倍数是相互依存的。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39153" y="1634691"/>
            <a:ext cx="100203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sz="2400" dirty="0"/>
              <a:t>下面的</a:t>
            </a:r>
            <a:r>
              <a:rPr lang="en-US" altLang="zh-CN" sz="2400" dirty="0"/>
              <a:t>4</a:t>
            </a:r>
            <a:r>
              <a:rPr lang="zh-CN" altLang="en-US" sz="2400" dirty="0"/>
              <a:t>组数中，谁是谁的因数？谁是谁的倍数？</a:t>
            </a:r>
          </a:p>
        </p:txBody>
      </p:sp>
      <p:sp>
        <p:nvSpPr>
          <p:cNvPr id="5" name="椭圆 6"/>
          <p:cNvSpPr>
            <a:spLocks noChangeArrowheads="1"/>
          </p:cNvSpPr>
          <p:nvPr/>
        </p:nvSpPr>
        <p:spPr bwMode="auto">
          <a:xfrm>
            <a:off x="2828897" y="2792492"/>
            <a:ext cx="2163762" cy="8397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" name="椭圆 7"/>
          <p:cNvSpPr>
            <a:spLocks noChangeArrowheads="1"/>
          </p:cNvSpPr>
          <p:nvPr/>
        </p:nvSpPr>
        <p:spPr bwMode="auto">
          <a:xfrm>
            <a:off x="7021485" y="2792492"/>
            <a:ext cx="2447925" cy="8397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26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13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828898" y="3902972"/>
            <a:ext cx="30257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en-US" altLang="zh-CN" sz="2400"/>
              <a:t>4</a:t>
            </a:r>
            <a:r>
              <a:rPr lang="zh-CN" altLang="en-US" sz="2400"/>
              <a:t>是</a:t>
            </a:r>
            <a:r>
              <a:rPr lang="en-US" altLang="zh-CN" sz="2400"/>
              <a:t>24</a:t>
            </a:r>
            <a:r>
              <a:rPr lang="zh-CN" altLang="en-US" sz="2400"/>
              <a:t>的因数</a:t>
            </a:r>
            <a:endParaRPr lang="en-US" altLang="zh-CN" sz="2400"/>
          </a:p>
          <a:p>
            <a:r>
              <a:rPr lang="en-US" altLang="zh-CN" sz="2400"/>
              <a:t>24</a:t>
            </a:r>
            <a:r>
              <a:rPr lang="zh-CN" altLang="en-US" sz="2400"/>
              <a:t>是</a:t>
            </a:r>
            <a:r>
              <a:rPr lang="en-US" altLang="zh-CN" sz="2400"/>
              <a:t>4</a:t>
            </a:r>
            <a:r>
              <a:rPr lang="zh-CN" altLang="en-US" sz="2400"/>
              <a:t>的倍数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759548" y="3902973"/>
            <a:ext cx="33670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en-US" altLang="zh-CN" sz="2400"/>
              <a:t>13</a:t>
            </a:r>
            <a:r>
              <a:rPr lang="zh-CN" altLang="en-US" sz="2400"/>
              <a:t>是</a:t>
            </a:r>
            <a:r>
              <a:rPr lang="en-US" altLang="zh-CN" sz="2400"/>
              <a:t>26</a:t>
            </a:r>
            <a:r>
              <a:rPr lang="zh-CN" altLang="en-US" sz="2400"/>
              <a:t>的因数</a:t>
            </a:r>
            <a:endParaRPr lang="en-US" altLang="zh-CN" sz="2400"/>
          </a:p>
          <a:p>
            <a:r>
              <a:rPr lang="en-US" altLang="zh-CN" sz="2400"/>
              <a:t>26</a:t>
            </a:r>
            <a:r>
              <a:rPr lang="zh-CN" altLang="en-US" sz="2400"/>
              <a:t>是</a:t>
            </a:r>
            <a:r>
              <a:rPr lang="en-US" altLang="zh-CN" sz="2400"/>
              <a:t>13</a:t>
            </a:r>
            <a:r>
              <a:rPr lang="zh-CN" altLang="en-US" sz="2400"/>
              <a:t>的倍数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7572130" y="1683642"/>
            <a:ext cx="3454762" cy="5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（选自教材</a:t>
            </a:r>
            <a:r>
              <a:rPr lang="en-US" altLang="zh-CN" sz="2000" dirty="0">
                <a:solidFill>
                  <a:schemeClr val="accent1"/>
                </a:solidFill>
                <a:sym typeface="Wingdings" panose="05000000000000000000" pitchFamily="2" charset="2"/>
              </a:rPr>
              <a:t>P5</a:t>
            </a:r>
            <a:r>
              <a:rPr lang="zh-CN" alt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zh-CN" alt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做一做）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0" name="椭圆 7"/>
          <p:cNvSpPr>
            <a:spLocks noChangeArrowheads="1"/>
          </p:cNvSpPr>
          <p:nvPr/>
        </p:nvSpPr>
        <p:spPr bwMode="auto">
          <a:xfrm>
            <a:off x="2635251" y="2855913"/>
            <a:ext cx="2447925" cy="928687"/>
          </a:xfrm>
          <a:prstGeom prst="ellipse">
            <a:avLst/>
          </a:prstGeom>
          <a:noFill/>
          <a:ln w="254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75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25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1" name="椭圆 12"/>
          <p:cNvSpPr>
            <a:spLocks noChangeArrowheads="1"/>
          </p:cNvSpPr>
          <p:nvPr/>
        </p:nvSpPr>
        <p:spPr bwMode="auto">
          <a:xfrm>
            <a:off x="6972301" y="2855913"/>
            <a:ext cx="2087563" cy="928687"/>
          </a:xfrm>
          <a:prstGeom prst="ellipse">
            <a:avLst/>
          </a:prstGeom>
          <a:noFill/>
          <a:ln w="254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81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9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35251" y="4240348"/>
            <a:ext cx="33670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75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的因数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75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972300" y="4213360"/>
            <a:ext cx="293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81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的因数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81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920750" y="1911350"/>
            <a:ext cx="8375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下面的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4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组数中，谁是谁的因数？谁是谁的倍数？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976313" y="1849308"/>
            <a:ext cx="10298112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判断：算式 2×9＝18 中，2 和 9 是因数，18 是倍数。</a:t>
            </a: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0"/>
          <a:stretch>
            <a:fillRect/>
          </a:stretch>
        </p:blipFill>
        <p:spPr bwMode="auto">
          <a:xfrm>
            <a:off x="8870951" y="1927055"/>
            <a:ext cx="1390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976313" y="3298606"/>
            <a:ext cx="10542587" cy="1441229"/>
            <a:chOff x="1378" y="6231"/>
            <a:chExt cx="16602" cy="2271"/>
          </a:xfrm>
        </p:grpSpPr>
        <p:sp>
          <p:nvSpPr>
            <p:cNvPr id="17" name="文本框 5"/>
            <p:cNvSpPr txBox="1">
              <a:spLocks noChangeArrowheads="1"/>
            </p:cNvSpPr>
            <p:nvPr/>
          </p:nvSpPr>
          <p:spPr bwMode="auto">
            <a:xfrm>
              <a:off x="1378" y="6295"/>
              <a:ext cx="1660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此题错在没区分乘法各部分名称中的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“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因数”和本单元中的“因数”的联系和区别。算式 2×9＝18中，2 和 9 是 18 的因数，18 是 2 和 9 的倍数。</a:t>
              </a:r>
            </a:p>
          </p:txBody>
        </p:sp>
        <p:pic>
          <p:nvPicPr>
            <p:cNvPr id="16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231"/>
              <a:ext cx="225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246603" y="1921991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√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454263" y="2616662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解答错误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393446" y="2051885"/>
            <a:ext cx="93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bldLvl="0" animBg="1"/>
      <p:bldP spid="19" grpId="1" bldLvl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巩固练习</a:t>
            </a:r>
            <a:endParaRPr lang="en-US" altLang="zh-CN" noProof="1"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772795" y="1675734"/>
            <a:ext cx="10217150" cy="33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. 填空题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(1)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在整数除法中，如果商是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数而没有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，我们就说被除数是除数的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，除数是被除数的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(2)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因数与倍数是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  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的，不能单独存在。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(3)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12÷4＝3，我们就说 12 是 4 和 3 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   4 和 3 是 12 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( 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85410" y="2435860"/>
            <a:ext cx="931545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整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754620" y="2435860"/>
            <a:ext cx="1131570" cy="3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余数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921515" y="2944178"/>
            <a:ext cx="113188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倍数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846314" y="2943619"/>
            <a:ext cx="11318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因数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429470" y="3493697"/>
            <a:ext cx="20415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相互依存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185496" y="4579673"/>
            <a:ext cx="11318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因数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7182593" y="3992284"/>
            <a:ext cx="11318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巩固练习</a:t>
            </a:r>
            <a:endParaRPr lang="en-US" altLang="zh-CN" noProof="1"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256665" y="1998900"/>
            <a:ext cx="11362055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 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判断题。（对的打“√”，错的打“×”）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（1）因为 36÷4＝9，所以 36 是倍数，4 和 9是因数。（    ）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（2）因为 2.4÷0.6＝4，所以 2.4 是 0.6 和 4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          的倍数，0.6 和 4 是 2.4 的因数。  （    ）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（3）35 是 7 的倍数，7 是 35 的因数。 （    ）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9097875" y="2674877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×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926465" y="2213212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FandolFang R" panose="00000500000000000000" pitchFamily="50" charset="-122"/>
                <a:sym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FandolFang R" panose="00000500000000000000" pitchFamily="50" charset="-122"/>
                <a:sym typeface="Times New Roman" panose="02020603050405020304" pitchFamily="18" charset="0"/>
              </a:rPr>
              <a:t>．</a:t>
            </a:r>
            <a:endParaRPr lang="zh-CN" altLang="en-US" sz="2400" dirty="0">
              <a:latin typeface="Calibri" panose="020F0502020204030204" pitchFamily="34" charset="0"/>
              <a:ea typeface="FandolFang R" panose="00000500000000000000" pitchFamily="50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452655" y="3888711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×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41885" y="4350377"/>
            <a:ext cx="494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巩固练习</a:t>
            </a:r>
            <a:endParaRPr lang="en-US" altLang="zh-CN" noProof="1"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414463" y="4047786"/>
            <a:ext cx="852170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的倍数有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36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48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60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72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84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52170" y="1758196"/>
            <a:ext cx="1051687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3.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小红的爷爷已经八十多岁了，并且比小明岁数的倍数还大 5 岁。</a:t>
            </a:r>
          </a:p>
        </p:txBody>
      </p:sp>
      <p:grpSp>
        <p:nvGrpSpPr>
          <p:cNvPr id="5" name="组合 28"/>
          <p:cNvGrpSpPr/>
          <p:nvPr/>
        </p:nvGrpSpPr>
        <p:grpSpPr bwMode="auto">
          <a:xfrm>
            <a:off x="6654801" y="2520633"/>
            <a:ext cx="4908377" cy="2665412"/>
            <a:chOff x="2438456" y="2728371"/>
            <a:chExt cx="4907582" cy="2665696"/>
          </a:xfrm>
        </p:grpSpPr>
        <p:grpSp>
          <p:nvGrpSpPr>
            <p:cNvPr id="6" name="组合 24"/>
            <p:cNvGrpSpPr/>
            <p:nvPr/>
          </p:nvGrpSpPr>
          <p:grpSpPr bwMode="auto">
            <a:xfrm>
              <a:off x="2438456" y="2728371"/>
              <a:ext cx="3796530" cy="1419545"/>
              <a:chOff x="3036189" y="2728371"/>
              <a:chExt cx="3796530" cy="1419545"/>
            </a:xfrm>
          </p:grpSpPr>
          <p:sp>
            <p:nvSpPr>
              <p:cNvPr id="8" name="AutoShape 27"/>
              <p:cNvSpPr>
                <a:spLocks noChangeArrowheads="1"/>
              </p:cNvSpPr>
              <p:nvPr/>
            </p:nvSpPr>
            <p:spPr bwMode="auto">
              <a:xfrm>
                <a:off x="3036189" y="2793791"/>
                <a:ext cx="3796530" cy="1354125"/>
              </a:xfrm>
              <a:prstGeom prst="wedgeRoundRectCallout">
                <a:avLst>
                  <a:gd name="adj1" fmla="val 48380"/>
                  <a:gd name="adj2" fmla="val 71454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lang="en-US" altLang="zh-CN" sz="2400" dirty="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endParaRPr>
              </a:p>
              <a:p>
                <a:endParaRPr lang="en-US" altLang="zh-CN" sz="2400" dirty="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endParaRPr>
              </a:p>
            </p:txBody>
          </p:sp>
          <p:sp>
            <p:nvSpPr>
              <p:cNvPr id="9" name="文本框 53"/>
              <p:cNvSpPr txBox="1">
                <a:spLocks noChangeArrowheads="1"/>
              </p:cNvSpPr>
              <p:nvPr/>
            </p:nvSpPr>
            <p:spPr bwMode="auto">
              <a:xfrm>
                <a:off x="3124451" y="2728371"/>
                <a:ext cx="3708268" cy="957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</a:rPr>
                  <a:t>我今年 12 岁，爷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</a:rPr>
                  <a:t>爷今年多少岁？</a:t>
                </a:r>
              </a:p>
            </p:txBody>
          </p:sp>
        </p:grpSp>
        <p:pic>
          <p:nvPicPr>
            <p:cNvPr id="7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973" y="3799858"/>
              <a:ext cx="1257065" cy="159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1414463" y="4816877"/>
            <a:ext cx="361156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84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89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（岁）</a:t>
            </a: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1414463" y="5542153"/>
            <a:ext cx="72501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答：爷爷今年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89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Times New Roman" panose="02020603050405020304" pitchFamily="18" charset="0"/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12157" y="1998900"/>
            <a:ext cx="10567686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掌握因数和倍数的意义，会判断一个数是不是另一个数的因数或倍数。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理解因数与倍数之间是相互依存的关系。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巩固练习</a:t>
            </a:r>
            <a:endParaRPr lang="en-US" altLang="zh-CN" noProof="1"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1000126" y="1946911"/>
            <a:ext cx="102028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4.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下面各数中，可以组成因数、倍数关系的有哪些？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371725" y="3136612"/>
            <a:ext cx="744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OPPOSans R" panose="00020600040101010101" pitchFamily="18" charset="-122"/>
                <a:ea typeface="FandolFang R" panose="00000500000000000000" pitchFamily="50" charset="-122"/>
              </a:rPr>
              <a:t>7    5    12    25    16    28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47244" y="4173488"/>
            <a:ext cx="549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7 和 28           5 和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课堂小结</a:t>
            </a:r>
            <a:endParaRPr lang="en-US" altLang="zh-CN" noProof="1"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503" y="2249675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8503" y="3284539"/>
            <a:ext cx="10820398" cy="1318144"/>
          </a:xfrm>
          <a:prstGeom prst="roundRect">
            <a:avLst>
              <a:gd name="adj" fmla="val 22892"/>
            </a:avLst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在整数除法中，如果商是整数而没有余数，那么被除数是除数的倍数，除数是被除数的因数。因数和倍数是相互依存的。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508251"/>
            <a:ext cx="6919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1</a:t>
            </a:r>
            <a:r>
              <a:rPr lang="zh-CN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：完成教材相关练习</a:t>
            </a:r>
            <a:r>
              <a:rPr lang="zh-CN" altLang="en-US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题</a:t>
            </a:r>
            <a:r>
              <a:rPr lang="en-US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740151"/>
            <a:ext cx="7546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：完成对应的练习题</a:t>
            </a:r>
            <a:r>
              <a:rPr lang="en-US" altLang="zh-CN" sz="28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734" y="40551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  <a:endParaRPr lang="en-US" altLang="zh-CN" noProof="1">
              <a:cs typeface="黑体" panose="02010609060101010101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25779" y="1667325"/>
            <a:ext cx="196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口算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25779" y="2280099"/>
            <a:ext cx="10056812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             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25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             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150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16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             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26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               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en-US" altLang="zh-CN" sz="2400" b="1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2116402" y="2309515"/>
            <a:ext cx="1131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5893701" y="2298698"/>
            <a:ext cx="1131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436048" y="2309515"/>
            <a:ext cx="1131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2116402" y="2934790"/>
            <a:ext cx="1131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64</a:t>
            </a: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5693675" y="2923973"/>
            <a:ext cx="113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780</a:t>
            </a: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9436048" y="2934790"/>
            <a:ext cx="113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92</a:t>
            </a:r>
          </a:p>
        </p:txBody>
      </p:sp>
      <p:grpSp>
        <p:nvGrpSpPr>
          <p:cNvPr id="15" name="组合 1"/>
          <p:cNvGrpSpPr/>
          <p:nvPr/>
        </p:nvGrpSpPr>
        <p:grpSpPr bwMode="auto">
          <a:xfrm>
            <a:off x="925144" y="4205103"/>
            <a:ext cx="10299700" cy="1086278"/>
            <a:chOff x="1097" y="5957"/>
            <a:chExt cx="16220" cy="1710"/>
          </a:xfrm>
        </p:grpSpPr>
        <p:sp>
          <p:nvSpPr>
            <p:cNvPr id="17" name="文本框 11"/>
            <p:cNvSpPr txBox="1">
              <a:spLocks noChangeArrowheads="1"/>
            </p:cNvSpPr>
            <p:nvPr/>
          </p:nvSpPr>
          <p:spPr bwMode="auto">
            <a:xfrm>
              <a:off x="1097" y="5957"/>
              <a:ext cx="16220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2. </a:t>
              </a: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在3，2.5，0，    ，6，18，0.75，20 这些数中，  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   是自然数的是</a:t>
              </a: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(                               )</a:t>
              </a: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(   )</a:t>
              </a: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是最小的自然数。</a:t>
              </a:r>
            </a:p>
          </p:txBody>
        </p:sp>
        <p:grpSp>
          <p:nvGrpSpPr>
            <p:cNvPr id="18" name="组合 14"/>
            <p:cNvGrpSpPr/>
            <p:nvPr/>
          </p:nvGrpSpPr>
          <p:grpSpPr bwMode="auto">
            <a:xfrm>
              <a:off x="4869" y="6035"/>
              <a:ext cx="1255" cy="1163"/>
              <a:chOff x="5935" y="8260"/>
              <a:chExt cx="1257" cy="1164"/>
            </a:xfrm>
          </p:grpSpPr>
          <p:sp>
            <p:nvSpPr>
              <p:cNvPr id="19" name="文本框 12"/>
              <p:cNvSpPr txBox="1">
                <a:spLocks noChangeArrowheads="1"/>
              </p:cNvSpPr>
              <p:nvPr/>
            </p:nvSpPr>
            <p:spPr bwMode="auto">
              <a:xfrm>
                <a:off x="5935" y="8323"/>
                <a:ext cx="590" cy="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>
                  <a:lnSpc>
                    <a:spcPct val="8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12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" name="文本框 13"/>
              <p:cNvSpPr txBox="1">
                <a:spLocks noChangeArrowheads="1"/>
              </p:cNvSpPr>
              <p:nvPr/>
            </p:nvSpPr>
            <p:spPr bwMode="auto">
              <a:xfrm>
                <a:off x="5968" y="8260"/>
                <a:ext cx="1224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__</a:t>
                </a:r>
                <a:endPara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3320364" y="4864654"/>
            <a:ext cx="392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8820122" y="4830040"/>
            <a:ext cx="61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1535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223646" y="1566546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2957514" y="1539876"/>
            <a:ext cx="4129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因数和倍数的意义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87401" y="2262188"/>
            <a:ext cx="987425" cy="754062"/>
            <a:chOff x="1277" y="3118"/>
            <a:chExt cx="1555" cy="1187"/>
          </a:xfrm>
        </p:grpSpPr>
        <p:pic>
          <p:nvPicPr>
            <p:cNvPr id="7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885951" y="2354264"/>
            <a:ext cx="589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观察下面的算式并分类。</a:t>
            </a: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8567738" y="4757738"/>
            <a:ext cx="2951162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63÷9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文本框 11"/>
          <p:cNvSpPr txBox="1">
            <a:spLocks noChangeArrowheads="1"/>
          </p:cNvSpPr>
          <p:nvPr/>
        </p:nvSpPr>
        <p:spPr bwMode="auto">
          <a:xfrm>
            <a:off x="8567739" y="3935413"/>
            <a:ext cx="2917825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26÷8=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5194301" y="4776788"/>
            <a:ext cx="3033713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21÷21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5194301" y="3954463"/>
            <a:ext cx="3025775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9÷5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1677988" y="4776788"/>
            <a:ext cx="3168650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20÷10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677988" y="3954463"/>
            <a:ext cx="3168650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19÷7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8567738" y="3113088"/>
            <a:ext cx="2951162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30÷6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5194301" y="3132138"/>
            <a:ext cx="3033713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8÷3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文本框 4"/>
          <p:cNvSpPr txBox="1">
            <a:spLocks noChangeArrowheads="1"/>
          </p:cNvSpPr>
          <p:nvPr/>
        </p:nvSpPr>
        <p:spPr bwMode="auto">
          <a:xfrm>
            <a:off x="1677988" y="3132138"/>
            <a:ext cx="3168650" cy="514051"/>
          </a:xfrm>
          <a:prstGeom prst="rect">
            <a:avLst/>
          </a:prstGeom>
          <a:solidFill>
            <a:srgbClr val="FFFFCC"/>
          </a:solidFill>
          <a:ln w="15875">
            <a:solidFill>
              <a:srgbClr val="3366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12÷2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863139" y="4746326"/>
            <a:ext cx="438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783765" y="3976389"/>
            <a:ext cx="1157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3.25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929815" y="3150889"/>
            <a:ext cx="454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772277" y="4792364"/>
            <a:ext cx="530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342064" y="3973214"/>
            <a:ext cx="9953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1.8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257926" y="3174701"/>
            <a:ext cx="2192338" cy="492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2……2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243264" y="4841576"/>
            <a:ext cx="52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6" name="矩形 16"/>
          <p:cNvSpPr>
            <a:spLocks noChangeArrowheads="1"/>
          </p:cNvSpPr>
          <p:nvPr/>
        </p:nvSpPr>
        <p:spPr bwMode="auto">
          <a:xfrm>
            <a:off x="2957514" y="3985913"/>
            <a:ext cx="1568450" cy="4683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2……5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028951" y="3109614"/>
            <a:ext cx="5715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grpSp>
        <p:nvGrpSpPr>
          <p:cNvPr id="29" name="Group 41"/>
          <p:cNvGrpSpPr/>
          <p:nvPr/>
        </p:nvGrpSpPr>
        <p:grpSpPr bwMode="auto">
          <a:xfrm>
            <a:off x="4337052" y="5617838"/>
            <a:ext cx="3890962" cy="568310"/>
            <a:chOff x="884" y="3157"/>
            <a:chExt cx="2949" cy="349"/>
          </a:xfrm>
        </p:grpSpPr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884" y="3157"/>
              <a:ext cx="2949" cy="349"/>
            </a:xfrm>
            <a:prstGeom prst="wedgeRoundRectCallout">
              <a:avLst>
                <a:gd name="adj1" fmla="val 57199"/>
                <a:gd name="adj2" fmla="val -1477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930" y="3188"/>
              <a:ext cx="271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想一想，怎样分？</a:t>
              </a:r>
              <a:endPara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32" name="组合 36"/>
          <p:cNvGrpSpPr/>
          <p:nvPr/>
        </p:nvGrpSpPr>
        <p:grpSpPr bwMode="auto">
          <a:xfrm>
            <a:off x="2183118" y="2673102"/>
            <a:ext cx="3332493" cy="3244314"/>
            <a:chOff x="451884" y="828765"/>
            <a:chExt cx="3483119" cy="3243674"/>
          </a:xfrm>
        </p:grpSpPr>
        <p:sp>
          <p:nvSpPr>
            <p:cNvPr id="33" name="文本框 20"/>
            <p:cNvSpPr txBox="1">
              <a:spLocks noChangeArrowheads="1"/>
            </p:cNvSpPr>
            <p:nvPr/>
          </p:nvSpPr>
          <p:spPr bwMode="auto">
            <a:xfrm>
              <a:off x="451884" y="1584514"/>
              <a:ext cx="744565" cy="1344202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第</a:t>
              </a:r>
              <a:endPara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一</a:t>
              </a:r>
              <a:endPara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类</a:t>
              </a:r>
            </a:p>
          </p:txBody>
        </p:sp>
        <p:sp>
          <p:nvSpPr>
            <p:cNvPr id="34" name="文本框 1"/>
            <p:cNvSpPr txBox="1">
              <a:spLocks noChangeArrowheads="1"/>
            </p:cNvSpPr>
            <p:nvPr/>
          </p:nvSpPr>
          <p:spPr bwMode="auto">
            <a:xfrm>
              <a:off x="1415344" y="828765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12÷2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文本框 3"/>
            <p:cNvSpPr txBox="1">
              <a:spLocks noChangeArrowheads="1"/>
            </p:cNvSpPr>
            <p:nvPr/>
          </p:nvSpPr>
          <p:spPr bwMode="auto">
            <a:xfrm>
              <a:off x="1413207" y="1529098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20÷10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文本框 5"/>
            <p:cNvSpPr txBox="1">
              <a:spLocks noChangeArrowheads="1"/>
            </p:cNvSpPr>
            <p:nvPr/>
          </p:nvSpPr>
          <p:spPr bwMode="auto">
            <a:xfrm>
              <a:off x="1413207" y="2228623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30÷6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" name="文本框 8"/>
            <p:cNvSpPr txBox="1">
              <a:spLocks noChangeArrowheads="1"/>
            </p:cNvSpPr>
            <p:nvPr/>
          </p:nvSpPr>
          <p:spPr bwMode="auto">
            <a:xfrm>
              <a:off x="1410123" y="2928746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21÷21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文本框 11"/>
            <p:cNvSpPr txBox="1">
              <a:spLocks noChangeArrowheads="1"/>
            </p:cNvSpPr>
            <p:nvPr/>
          </p:nvSpPr>
          <p:spPr bwMode="auto">
            <a:xfrm>
              <a:off x="1405840" y="3614459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63÷9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9" name="组合 32"/>
          <p:cNvGrpSpPr/>
          <p:nvPr/>
        </p:nvGrpSpPr>
        <p:grpSpPr bwMode="auto">
          <a:xfrm>
            <a:off x="3579891" y="1681931"/>
            <a:ext cx="5032217" cy="714704"/>
            <a:chOff x="1520344" y="418254"/>
            <a:chExt cx="5033138" cy="715612"/>
          </a:xfrm>
        </p:grpSpPr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1524158" y="418254"/>
              <a:ext cx="5029324" cy="715612"/>
            </a:xfrm>
            <a:prstGeom prst="wedgeRoundRectCallout">
              <a:avLst>
                <a:gd name="adj1" fmla="val -57241"/>
                <a:gd name="adj2" fmla="val -544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1520344" y="457771"/>
              <a:ext cx="5029324" cy="4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我们分成了这样的两类。</a:t>
              </a:r>
            </a:p>
          </p:txBody>
        </p:sp>
      </p:grpSp>
      <p:grpSp>
        <p:nvGrpSpPr>
          <p:cNvPr id="42" name="组合 37"/>
          <p:cNvGrpSpPr/>
          <p:nvPr/>
        </p:nvGrpSpPr>
        <p:grpSpPr bwMode="auto">
          <a:xfrm>
            <a:off x="6553614" y="2600698"/>
            <a:ext cx="4396011" cy="2629699"/>
            <a:chOff x="4411329" y="1867622"/>
            <a:chExt cx="4046769" cy="2631863"/>
          </a:xfrm>
        </p:grpSpPr>
        <p:grpSp>
          <p:nvGrpSpPr>
            <p:cNvPr id="43" name="组合 33"/>
            <p:cNvGrpSpPr/>
            <p:nvPr/>
          </p:nvGrpSpPr>
          <p:grpSpPr bwMode="auto">
            <a:xfrm>
              <a:off x="5167842" y="1940585"/>
              <a:ext cx="3290256" cy="2558900"/>
              <a:chOff x="4939248" y="1365304"/>
              <a:chExt cx="2945865" cy="2558900"/>
            </a:xfrm>
          </p:grpSpPr>
          <p:sp>
            <p:nvSpPr>
              <p:cNvPr id="47" name="文本框 4"/>
              <p:cNvSpPr txBox="1">
                <a:spLocks noChangeArrowheads="1"/>
              </p:cNvSpPr>
              <p:nvPr/>
            </p:nvSpPr>
            <p:spPr bwMode="auto">
              <a:xfrm>
                <a:off x="4939248" y="1365304"/>
                <a:ext cx="2944010" cy="458447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rgbClr val="3366FF"/>
                </a:solidFill>
                <a:miter lim="800000"/>
              </a:ln>
            </p:spPr>
            <p:txBody>
              <a:bodyPr lIns="36000" tIns="18000" rIns="36000" bIns="1800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8÷3</a:t>
                </a: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2         2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文本框 9"/>
              <p:cNvSpPr txBox="1">
                <a:spLocks noChangeArrowheads="1"/>
              </p:cNvSpPr>
              <p:nvPr/>
            </p:nvSpPr>
            <p:spPr bwMode="auto">
              <a:xfrm>
                <a:off x="4939248" y="2065701"/>
                <a:ext cx="2945865" cy="458447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rgbClr val="3366FF"/>
                </a:solidFill>
                <a:miter lim="800000"/>
              </a:ln>
            </p:spPr>
            <p:txBody>
              <a:bodyPr lIns="36000" tIns="18000" rIns="36000" bIns="1800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9÷5</a:t>
                </a: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1.8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文本框 6"/>
              <p:cNvSpPr txBox="1">
                <a:spLocks noChangeArrowheads="1"/>
              </p:cNvSpPr>
              <p:nvPr/>
            </p:nvSpPr>
            <p:spPr bwMode="auto">
              <a:xfrm>
                <a:off x="4939248" y="2765727"/>
                <a:ext cx="2944010" cy="458447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rgbClr val="3366FF"/>
                </a:solidFill>
                <a:miter lim="800000"/>
              </a:ln>
            </p:spPr>
            <p:txBody>
              <a:bodyPr lIns="36000" tIns="18000" rIns="36000" bIns="1800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19÷7</a:t>
                </a: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2         5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文本框 12"/>
              <p:cNvSpPr txBox="1">
                <a:spLocks noChangeArrowheads="1"/>
              </p:cNvSpPr>
              <p:nvPr/>
            </p:nvSpPr>
            <p:spPr bwMode="auto">
              <a:xfrm>
                <a:off x="4939248" y="3465757"/>
                <a:ext cx="2945865" cy="458447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rgbClr val="3366FF"/>
                </a:solidFill>
                <a:miter lim="800000"/>
              </a:ln>
            </p:spPr>
            <p:txBody>
              <a:bodyPr lIns="36000" tIns="18000" rIns="36000" bIns="1800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 26÷8</a:t>
                </a: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3.25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44" name="文本框 20"/>
            <p:cNvSpPr txBox="1">
              <a:spLocks noChangeArrowheads="1"/>
            </p:cNvSpPr>
            <p:nvPr/>
          </p:nvSpPr>
          <p:spPr bwMode="auto">
            <a:xfrm>
              <a:off x="4411329" y="2589198"/>
              <a:ext cx="409579" cy="1345573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wrap="squar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第</a:t>
              </a:r>
              <a:endPara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二类</a:t>
              </a:r>
            </a:p>
          </p:txBody>
        </p:sp>
        <p:sp>
          <p:nvSpPr>
            <p:cNvPr id="45" name="TextBox 34"/>
            <p:cNvSpPr txBox="1">
              <a:spLocks noChangeArrowheads="1"/>
            </p:cNvSpPr>
            <p:nvPr/>
          </p:nvSpPr>
          <p:spPr bwMode="auto">
            <a:xfrm>
              <a:off x="6302776" y="1867622"/>
              <a:ext cx="1219168" cy="46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  <p:sp>
          <p:nvSpPr>
            <p:cNvPr id="46" name="TextBox 35"/>
            <p:cNvSpPr txBox="1">
              <a:spLocks noChangeArrowheads="1"/>
            </p:cNvSpPr>
            <p:nvPr/>
          </p:nvSpPr>
          <p:spPr bwMode="auto">
            <a:xfrm>
              <a:off x="6534841" y="3261985"/>
              <a:ext cx="1219168" cy="46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2" name="文本框 15"/>
          <p:cNvSpPr>
            <a:spLocks noChangeArrowheads="1"/>
          </p:cNvSpPr>
          <p:nvPr/>
        </p:nvSpPr>
        <p:spPr bwMode="auto">
          <a:xfrm>
            <a:off x="4619870" y="2319913"/>
            <a:ext cx="7116859" cy="12736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在整数除法中，如果商是整数而没有余数，我们就说被除数是除数的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倍数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，除数是被除数的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因数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grpSp>
        <p:nvGrpSpPr>
          <p:cNvPr id="23" name="组合 36"/>
          <p:cNvGrpSpPr/>
          <p:nvPr/>
        </p:nvGrpSpPr>
        <p:grpSpPr bwMode="auto">
          <a:xfrm>
            <a:off x="850899" y="1592135"/>
            <a:ext cx="3295651" cy="3244314"/>
            <a:chOff x="490391" y="828765"/>
            <a:chExt cx="3444612" cy="3243674"/>
          </a:xfrm>
        </p:grpSpPr>
        <p:sp>
          <p:nvSpPr>
            <p:cNvPr id="24" name="文本框 20"/>
            <p:cNvSpPr txBox="1">
              <a:spLocks noChangeArrowheads="1"/>
            </p:cNvSpPr>
            <p:nvPr/>
          </p:nvSpPr>
          <p:spPr bwMode="auto">
            <a:xfrm>
              <a:off x="490391" y="1555884"/>
              <a:ext cx="744565" cy="1344202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第</a:t>
              </a:r>
              <a:endParaRPr lang="en-US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一</a:t>
              </a:r>
              <a:endParaRPr lang="en-US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类</a:t>
              </a:r>
            </a:p>
          </p:txBody>
        </p:sp>
        <p:sp>
          <p:nvSpPr>
            <p:cNvPr id="25" name="文本框 1"/>
            <p:cNvSpPr txBox="1">
              <a:spLocks noChangeArrowheads="1"/>
            </p:cNvSpPr>
            <p:nvPr/>
          </p:nvSpPr>
          <p:spPr bwMode="auto">
            <a:xfrm>
              <a:off x="1415344" y="828765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12÷2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文本框 3"/>
            <p:cNvSpPr txBox="1">
              <a:spLocks noChangeArrowheads="1"/>
            </p:cNvSpPr>
            <p:nvPr/>
          </p:nvSpPr>
          <p:spPr bwMode="auto">
            <a:xfrm>
              <a:off x="1413207" y="1529098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20÷10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文本框 5"/>
            <p:cNvSpPr txBox="1">
              <a:spLocks noChangeArrowheads="1"/>
            </p:cNvSpPr>
            <p:nvPr/>
          </p:nvSpPr>
          <p:spPr bwMode="auto">
            <a:xfrm>
              <a:off x="1413207" y="2228623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30÷6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文本框 8"/>
            <p:cNvSpPr txBox="1">
              <a:spLocks noChangeArrowheads="1"/>
            </p:cNvSpPr>
            <p:nvPr/>
          </p:nvSpPr>
          <p:spPr bwMode="auto">
            <a:xfrm>
              <a:off x="1410123" y="2928746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21÷21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文本框 11"/>
            <p:cNvSpPr txBox="1">
              <a:spLocks noChangeArrowheads="1"/>
            </p:cNvSpPr>
            <p:nvPr/>
          </p:nvSpPr>
          <p:spPr bwMode="auto">
            <a:xfrm>
              <a:off x="1405840" y="3614459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63÷9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0" name="文本框 1"/>
          <p:cNvSpPr txBox="1">
            <a:spLocks noChangeArrowheads="1"/>
          </p:cNvSpPr>
          <p:nvPr/>
        </p:nvSpPr>
        <p:spPr bwMode="auto">
          <a:xfrm>
            <a:off x="1563266" y="5282965"/>
            <a:ext cx="7683514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例如，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12÷2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的因数。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12" name="组合 36"/>
          <p:cNvGrpSpPr/>
          <p:nvPr/>
        </p:nvGrpSpPr>
        <p:grpSpPr bwMode="auto">
          <a:xfrm>
            <a:off x="1981327" y="2011361"/>
            <a:ext cx="3679381" cy="3244314"/>
            <a:chOff x="89318" y="828765"/>
            <a:chExt cx="3845685" cy="3243674"/>
          </a:xfrm>
        </p:grpSpPr>
        <p:sp>
          <p:nvSpPr>
            <p:cNvPr id="13" name="文本框 20"/>
            <p:cNvSpPr txBox="1">
              <a:spLocks noChangeArrowheads="1"/>
            </p:cNvSpPr>
            <p:nvPr/>
          </p:nvSpPr>
          <p:spPr bwMode="auto">
            <a:xfrm>
              <a:off x="89318" y="1555884"/>
              <a:ext cx="744565" cy="1344202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第</a:t>
              </a:r>
              <a:endParaRPr lang="en-US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一</a:t>
              </a:r>
              <a:endParaRPr lang="en-US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类</a:t>
              </a:r>
            </a:p>
          </p:txBody>
        </p:sp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1415344" y="828765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12÷2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文本框 3"/>
            <p:cNvSpPr txBox="1">
              <a:spLocks noChangeArrowheads="1"/>
            </p:cNvSpPr>
            <p:nvPr/>
          </p:nvSpPr>
          <p:spPr bwMode="auto">
            <a:xfrm>
              <a:off x="1413207" y="1529098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20÷10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文本框 5"/>
            <p:cNvSpPr txBox="1">
              <a:spLocks noChangeArrowheads="1"/>
            </p:cNvSpPr>
            <p:nvPr/>
          </p:nvSpPr>
          <p:spPr bwMode="auto">
            <a:xfrm>
              <a:off x="1413207" y="2228623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30÷6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1410123" y="2928746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21÷21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1405840" y="3614459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63÷9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6209984" y="2585296"/>
            <a:ext cx="4224337" cy="1549432"/>
          </a:xfrm>
          <a:prstGeom prst="wedgeRoundRectCallout">
            <a:avLst>
              <a:gd name="adj1" fmla="val 57917"/>
              <a:gd name="adj2" fmla="val -1636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说一说第一类的每个算式中，还有谁是谁的因数？谁是谁的倍数？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>
            <a:off x="471752" y="2032318"/>
            <a:ext cx="3308085" cy="3244314"/>
            <a:chOff x="477395" y="828765"/>
            <a:chExt cx="3457608" cy="3243673"/>
          </a:xfrm>
        </p:grpSpPr>
        <p:sp>
          <p:nvSpPr>
            <p:cNvPr id="9" name="文本框 20"/>
            <p:cNvSpPr txBox="1">
              <a:spLocks noChangeArrowheads="1"/>
            </p:cNvSpPr>
            <p:nvPr/>
          </p:nvSpPr>
          <p:spPr bwMode="auto">
            <a:xfrm>
              <a:off x="477395" y="1555884"/>
              <a:ext cx="744565" cy="1344201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第</a:t>
              </a:r>
              <a:endParaRPr lang="en-US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一</a:t>
              </a:r>
              <a:endParaRPr lang="en-US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类</a:t>
              </a:r>
            </a:p>
          </p:txBody>
        </p:sp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1415344" y="828765"/>
              <a:ext cx="2519659" cy="457979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12÷2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1413207" y="1529098"/>
              <a:ext cx="2521247" cy="457979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20÷10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文本框 5"/>
            <p:cNvSpPr txBox="1">
              <a:spLocks noChangeArrowheads="1"/>
            </p:cNvSpPr>
            <p:nvPr/>
          </p:nvSpPr>
          <p:spPr bwMode="auto">
            <a:xfrm>
              <a:off x="1413207" y="2228623"/>
              <a:ext cx="2519659" cy="457979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30÷6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文本框 8"/>
            <p:cNvSpPr txBox="1">
              <a:spLocks noChangeArrowheads="1"/>
            </p:cNvSpPr>
            <p:nvPr/>
          </p:nvSpPr>
          <p:spPr bwMode="auto">
            <a:xfrm>
              <a:off x="1410124" y="2928746"/>
              <a:ext cx="2521247" cy="457979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21÷21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1405840" y="3614459"/>
              <a:ext cx="2521247" cy="457979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63÷9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4472" y="1634959"/>
            <a:ext cx="7423039" cy="2556792"/>
            <a:chOff x="4424472" y="1634959"/>
            <a:chExt cx="7423039" cy="2556792"/>
          </a:xfrm>
        </p:grpSpPr>
        <p:grpSp>
          <p:nvGrpSpPr>
            <p:cNvPr id="16" name="Group 65"/>
            <p:cNvGrpSpPr/>
            <p:nvPr/>
          </p:nvGrpSpPr>
          <p:grpSpPr bwMode="auto">
            <a:xfrm>
              <a:off x="5672520" y="1634959"/>
              <a:ext cx="6174991" cy="1400974"/>
              <a:chOff x="1223" y="2540"/>
              <a:chExt cx="2759" cy="882"/>
            </a:xfrm>
          </p:grpSpPr>
          <p:sp>
            <p:nvSpPr>
              <p:cNvPr id="18" name="AutoShape 27"/>
              <p:cNvSpPr>
                <a:spLocks noChangeArrowheads="1"/>
              </p:cNvSpPr>
              <p:nvPr/>
            </p:nvSpPr>
            <p:spPr bwMode="auto">
              <a:xfrm>
                <a:off x="1223" y="2586"/>
                <a:ext cx="2727" cy="836"/>
              </a:xfrm>
              <a:prstGeom prst="wedgeRoundRectCallout">
                <a:avLst>
                  <a:gd name="adj1" fmla="val -47139"/>
                  <a:gd name="adj2" fmla="val 80560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lang="zh-CN" altLang="zh-CN" sz="24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endParaRPr lang="zh-CN" altLang="zh-CN" sz="24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文本框 53"/>
              <p:cNvSpPr txBox="1">
                <a:spLocks noChangeArrowheads="1"/>
              </p:cNvSpPr>
              <p:nvPr/>
            </p:nvSpPr>
            <p:spPr bwMode="auto">
              <a:xfrm>
                <a:off x="1268" y="2540"/>
                <a:ext cx="2714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20÷10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的倍数，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的因数。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78" b="55503"/>
            <a:stretch>
              <a:fillRect/>
            </a:stretch>
          </p:blipFill>
          <p:spPr>
            <a:xfrm>
              <a:off x="4424472" y="2198496"/>
              <a:ext cx="1385329" cy="199325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4252911" y="4306815"/>
            <a:ext cx="7640320" cy="2161432"/>
            <a:chOff x="4252911" y="4306815"/>
            <a:chExt cx="7640320" cy="2161432"/>
          </a:xfrm>
        </p:grpSpPr>
        <p:grpSp>
          <p:nvGrpSpPr>
            <p:cNvPr id="4" name="组合 24"/>
            <p:cNvGrpSpPr/>
            <p:nvPr/>
          </p:nvGrpSpPr>
          <p:grpSpPr bwMode="auto">
            <a:xfrm>
              <a:off x="4252911" y="4494534"/>
              <a:ext cx="6102225" cy="1419006"/>
              <a:chOff x="3036189" y="2728371"/>
              <a:chExt cx="6102008" cy="1419325"/>
            </a:xfrm>
          </p:grpSpPr>
          <p:sp>
            <p:nvSpPr>
              <p:cNvPr id="6" name="AutoShape 27"/>
              <p:cNvSpPr>
                <a:spLocks noChangeArrowheads="1"/>
              </p:cNvSpPr>
              <p:nvPr/>
            </p:nvSpPr>
            <p:spPr bwMode="auto">
              <a:xfrm>
                <a:off x="3036189" y="2793571"/>
                <a:ext cx="6102008" cy="1354125"/>
              </a:xfrm>
              <a:prstGeom prst="wedgeRoundRectCallout">
                <a:avLst>
                  <a:gd name="adj1" fmla="val 48380"/>
                  <a:gd name="adj2" fmla="val 71454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lang="en-US" altLang="zh-CN" sz="24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endParaRPr lang="en-US" altLang="zh-CN" sz="24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" name="文本框 53"/>
              <p:cNvSpPr txBox="1">
                <a:spLocks noChangeArrowheads="1"/>
              </p:cNvSpPr>
              <p:nvPr/>
            </p:nvSpPr>
            <p:spPr bwMode="auto">
              <a:xfrm>
                <a:off x="3124238" y="2728371"/>
                <a:ext cx="5688013" cy="957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30÷6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30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的倍数，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和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30</a:t>
                </a: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的因数。</a:t>
                </a: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3" b="60620"/>
            <a:stretch>
              <a:fillRect/>
            </a:stretch>
          </p:blipFill>
          <p:spPr>
            <a:xfrm>
              <a:off x="10187856" y="4306815"/>
              <a:ext cx="1705375" cy="2161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defRPr sz="3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noProof="1"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>
            <a:off x="443358" y="2017078"/>
            <a:ext cx="3336479" cy="3244314"/>
            <a:chOff x="447718" y="828765"/>
            <a:chExt cx="3487285" cy="3243674"/>
          </a:xfrm>
        </p:grpSpPr>
        <p:sp>
          <p:nvSpPr>
            <p:cNvPr id="9" name="文本框 20"/>
            <p:cNvSpPr txBox="1">
              <a:spLocks noChangeArrowheads="1"/>
            </p:cNvSpPr>
            <p:nvPr/>
          </p:nvSpPr>
          <p:spPr bwMode="auto">
            <a:xfrm>
              <a:off x="447718" y="1555884"/>
              <a:ext cx="744565" cy="1344202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第</a:t>
              </a:r>
              <a:endParaRPr lang="en-US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一</a:t>
              </a:r>
              <a:endParaRPr lang="en-US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类</a:t>
              </a:r>
            </a:p>
          </p:txBody>
        </p:sp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1415344" y="828765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12÷2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1413207" y="1529098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20÷10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文本框 5"/>
            <p:cNvSpPr txBox="1">
              <a:spLocks noChangeArrowheads="1"/>
            </p:cNvSpPr>
            <p:nvPr/>
          </p:nvSpPr>
          <p:spPr bwMode="auto">
            <a:xfrm>
              <a:off x="1413207" y="2228623"/>
              <a:ext cx="2519659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30÷6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文本框 8"/>
            <p:cNvSpPr txBox="1">
              <a:spLocks noChangeArrowheads="1"/>
            </p:cNvSpPr>
            <p:nvPr/>
          </p:nvSpPr>
          <p:spPr bwMode="auto">
            <a:xfrm>
              <a:off x="1410123" y="2928746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21÷21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1405840" y="3614459"/>
              <a:ext cx="2521247" cy="45798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3366FF"/>
              </a:solidFill>
              <a:miter lim="800000"/>
            </a:ln>
          </p:spPr>
          <p:txBody>
            <a:bodyPr lIns="36000" tIns="18000" rIns="36000" bIns="1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63÷9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4472" y="1517016"/>
            <a:ext cx="7423039" cy="2674735"/>
            <a:chOff x="4424472" y="1517016"/>
            <a:chExt cx="7423039" cy="2674735"/>
          </a:xfrm>
        </p:grpSpPr>
        <p:grpSp>
          <p:nvGrpSpPr>
            <p:cNvPr id="16" name="Group 65"/>
            <p:cNvGrpSpPr/>
            <p:nvPr/>
          </p:nvGrpSpPr>
          <p:grpSpPr bwMode="auto">
            <a:xfrm>
              <a:off x="5672520" y="1517016"/>
              <a:ext cx="6174991" cy="1401137"/>
              <a:chOff x="1223" y="2540"/>
              <a:chExt cx="2759" cy="882"/>
            </a:xfrm>
          </p:grpSpPr>
          <p:sp>
            <p:nvSpPr>
              <p:cNvPr id="18" name="AutoShape 27"/>
              <p:cNvSpPr>
                <a:spLocks noChangeArrowheads="1"/>
              </p:cNvSpPr>
              <p:nvPr/>
            </p:nvSpPr>
            <p:spPr bwMode="auto">
              <a:xfrm>
                <a:off x="1223" y="2586"/>
                <a:ext cx="2727" cy="836"/>
              </a:xfrm>
              <a:prstGeom prst="wedgeRoundRectCallout">
                <a:avLst>
                  <a:gd name="adj1" fmla="val -47139"/>
                  <a:gd name="adj2" fmla="val 80560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lang="zh-CN" altLang="zh-CN" sz="24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endParaRPr lang="zh-CN" altLang="zh-CN" sz="24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文本框 53"/>
              <p:cNvSpPr txBox="1">
                <a:spLocks noChangeArrowheads="1"/>
              </p:cNvSpPr>
              <p:nvPr/>
            </p:nvSpPr>
            <p:spPr bwMode="auto">
              <a:xfrm>
                <a:off x="1268" y="2540"/>
                <a:ext cx="2714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21÷21＝1，21是21和1的倍数，21和1是21的因数。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78" b="55503"/>
            <a:stretch>
              <a:fillRect/>
            </a:stretch>
          </p:blipFill>
          <p:spPr>
            <a:xfrm>
              <a:off x="4424472" y="2198496"/>
              <a:ext cx="1385329" cy="199325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252911" y="4306815"/>
            <a:ext cx="7640320" cy="2161432"/>
            <a:chOff x="4252911" y="4306815"/>
            <a:chExt cx="7640320" cy="2161432"/>
          </a:xfrm>
        </p:grpSpPr>
        <p:grpSp>
          <p:nvGrpSpPr>
            <p:cNvPr id="4" name="组合 24"/>
            <p:cNvGrpSpPr/>
            <p:nvPr/>
          </p:nvGrpSpPr>
          <p:grpSpPr bwMode="auto">
            <a:xfrm>
              <a:off x="4252911" y="4491996"/>
              <a:ext cx="6102225" cy="1088417"/>
              <a:chOff x="3036189" y="2728371"/>
              <a:chExt cx="6102008" cy="1419325"/>
            </a:xfrm>
          </p:grpSpPr>
          <p:sp>
            <p:nvSpPr>
              <p:cNvPr id="6" name="AutoShape 27"/>
              <p:cNvSpPr>
                <a:spLocks noChangeArrowheads="1"/>
              </p:cNvSpPr>
              <p:nvPr/>
            </p:nvSpPr>
            <p:spPr bwMode="auto">
              <a:xfrm>
                <a:off x="3036189" y="2793571"/>
                <a:ext cx="6102008" cy="1354125"/>
              </a:xfrm>
              <a:prstGeom prst="wedgeRoundRectCallout">
                <a:avLst>
                  <a:gd name="adj1" fmla="val 48380"/>
                  <a:gd name="adj2" fmla="val 71454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lang="en-US" altLang="zh-CN" sz="28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endParaRPr lang="en-US" altLang="zh-CN" sz="2800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" name="文本框 53"/>
              <p:cNvSpPr txBox="1">
                <a:spLocks noChangeArrowheads="1"/>
              </p:cNvSpPr>
              <p:nvPr/>
            </p:nvSpPr>
            <p:spPr bwMode="auto">
              <a:xfrm>
                <a:off x="3124238" y="2728371"/>
                <a:ext cx="5688013" cy="110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63÷9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＝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，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63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和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的倍数，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和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是</a:t>
                </a:r>
                <a:r>
                  <a:rPr lang="en-US" altLang="zh-CN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63</a:t>
                </a:r>
                <a:r>
                  <a:rPr lang="zh-CN" altLang="en-US" sz="2800" b="1" dirty="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的因数。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3" b="60620"/>
            <a:stretch>
              <a:fillRect/>
            </a:stretch>
          </p:blipFill>
          <p:spPr>
            <a:xfrm>
              <a:off x="10187856" y="4306815"/>
              <a:ext cx="1705375" cy="2161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宽屏</PresentationFormat>
  <Paragraphs>195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OPPOSans H</vt:lpstr>
      <vt:lpstr>Calibri</vt:lpstr>
      <vt:lpstr>OPPOSans B</vt:lpstr>
      <vt:lpstr>OPPOSans R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103</cp:revision>
  <dcterms:created xsi:type="dcterms:W3CDTF">2020-07-01T00:49:00Z</dcterms:created>
  <dcterms:modified xsi:type="dcterms:W3CDTF">2021-01-08T23:20:32Z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