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2" r:id="rId2"/>
    <p:sldId id="257" r:id="rId3"/>
    <p:sldId id="358" r:id="rId4"/>
    <p:sldId id="359" r:id="rId5"/>
    <p:sldId id="429" r:id="rId6"/>
    <p:sldId id="430" r:id="rId7"/>
    <p:sldId id="431" r:id="rId8"/>
    <p:sldId id="432" r:id="rId9"/>
    <p:sldId id="433" r:id="rId10"/>
    <p:sldId id="434" r:id="rId11"/>
    <p:sldId id="436" r:id="rId12"/>
    <p:sldId id="435" r:id="rId13"/>
    <p:sldId id="409" r:id="rId14"/>
    <p:sldId id="437" r:id="rId15"/>
    <p:sldId id="438" r:id="rId16"/>
    <p:sldId id="416" r:id="rId17"/>
    <p:sldId id="439" r:id="rId18"/>
    <p:sldId id="440" r:id="rId19"/>
    <p:sldId id="441" r:id="rId20"/>
    <p:sldId id="375" r:id="rId21"/>
    <p:sldId id="287" r:id="rId22"/>
    <p:sldId id="290" r:id="rId23"/>
  </p:sldIdLst>
  <p:sldSz cx="12192000" cy="6858000"/>
  <p:notesSz cx="6858000" cy="9144000"/>
  <p:embeddedFontLst>
    <p:embeddedFont>
      <p:font typeface="FandolFang R" panose="02010600030101010101" charset="-122"/>
      <p:regular r:id="rId26"/>
    </p:embeddedFont>
    <p:embeddedFont>
      <p:font typeface="OPPOSans B" panose="02010600030101010101" charset="-122"/>
      <p:regular r:id="rId27"/>
    </p:embeddedFont>
    <p:embeddedFont>
      <p:font typeface="OPPOSans H" panose="02010600030101010101" charset="-122"/>
      <p:regular r:id="rId28"/>
    </p:embeddedFont>
    <p:embeddedFont>
      <p:font typeface="OPPOSans R" panose="02010600030101010101" charset="-122"/>
      <p:regular r:id="rId29"/>
    </p:embeddedFont>
    <p:embeddedFont>
      <p:font typeface="思源黑体 CN Light" panose="02010600030101010101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5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4277728" y="507648"/>
            <a:ext cx="3636544" cy="830996"/>
            <a:chOff x="-25243" y="1023620"/>
            <a:chExt cx="3636544" cy="830996"/>
          </a:xfrm>
        </p:grpSpPr>
        <p:sp>
          <p:nvSpPr>
            <p:cNvPr id="12" name="矩形: 圆角 11"/>
            <p:cNvSpPr/>
            <p:nvPr/>
          </p:nvSpPr>
          <p:spPr>
            <a:xfrm>
              <a:off x="-25243" y="1085175"/>
              <a:ext cx="3636544" cy="76944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10567" y="1023620"/>
              <a:ext cx="3364924" cy="76944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cxnSp>
        <p:nvCxnSpPr>
          <p:cNvPr id="14" name="直接连接符 13"/>
          <p:cNvCxnSpPr/>
          <p:nvPr userDrawn="1"/>
        </p:nvCxnSpPr>
        <p:spPr>
          <a:xfrm>
            <a:off x="8018444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432138" y="2874633"/>
            <a:ext cx="9086762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fontAlgn="auto">
              <a:defRPr/>
            </a:pPr>
            <a:r>
              <a:rPr lang="en-US" altLang="zh-CN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2.3  2</a:t>
            </a:r>
            <a:r>
              <a:rPr lang="zh-CN" altLang="en-US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、</a:t>
            </a:r>
            <a:r>
              <a:rPr lang="en-US" altLang="zh-CN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5</a:t>
            </a:r>
            <a:r>
              <a:rPr lang="zh-CN" altLang="en-US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的倍数的特征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80555" y="2011785"/>
            <a:ext cx="52114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</a:t>
            </a:r>
            <a:r>
              <a:rPr lang="zh-CN" altLang="en-US" sz="2400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下册</a:t>
            </a: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数学</a:t>
            </a: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16687" y="4119644"/>
            <a:ext cx="61908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MULTIPLE AND FACTOR 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816687" y="4751659"/>
            <a:ext cx="6055247" cy="519351"/>
            <a:chOff x="4816687" y="4817185"/>
            <a:chExt cx="6055247" cy="519351"/>
          </a:xfrm>
        </p:grpSpPr>
        <p:sp>
          <p:nvSpPr>
            <p:cNvPr id="21" name="文本框 20"/>
            <p:cNvSpPr txBox="1"/>
            <p:nvPr/>
          </p:nvSpPr>
          <p:spPr>
            <a:xfrm>
              <a:off x="6605581" y="4817185"/>
              <a:ext cx="2477460" cy="51935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xippt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7424420" y="2503733"/>
            <a:ext cx="4094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3900087" y="2826937"/>
            <a:ext cx="6738937" cy="2390775"/>
            <a:chOff x="5685" y="5830"/>
            <a:chExt cx="10613" cy="3764"/>
          </a:xfrm>
        </p:grpSpPr>
        <p:sp>
          <p:nvSpPr>
            <p:cNvPr id="6" name="文本框 2"/>
            <p:cNvSpPr txBox="1">
              <a:spLocks noChangeArrowheads="1"/>
            </p:cNvSpPr>
            <p:nvPr/>
          </p:nvSpPr>
          <p:spPr bwMode="auto">
            <a:xfrm>
              <a:off x="11389" y="5830"/>
              <a:ext cx="2929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的倍数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5685" y="6805"/>
              <a:ext cx="10613" cy="2789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8" name="Title 6"/>
          <p:cNvSpPr txBox="1"/>
          <p:nvPr>
            <p:custDataLst>
              <p:tags r:id="rId1"/>
            </p:custDataLst>
          </p:nvPr>
        </p:nvSpPr>
        <p:spPr>
          <a:xfrm>
            <a:off x="2749149" y="3500036"/>
            <a:ext cx="811213" cy="52251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380" normalizeH="0" baseline="0" noProof="1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黑体" panose="02010609060101010101" charset="-122"/>
                <a:cs typeface="OPPOSans R" panose="00020600040101010101" pitchFamily="18" charset="-122"/>
                <a:sym typeface="+mn-ea"/>
              </a:rPr>
              <a:t>24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396599" y="2909487"/>
            <a:ext cx="6545263" cy="2308225"/>
            <a:chOff x="1742" y="5959"/>
            <a:chExt cx="10307" cy="3635"/>
          </a:xfrm>
        </p:grpSpPr>
        <p:sp>
          <p:nvSpPr>
            <p:cNvPr id="10" name="文本框 1"/>
            <p:cNvSpPr txBox="1">
              <a:spLocks noChangeArrowheads="1"/>
            </p:cNvSpPr>
            <p:nvPr/>
          </p:nvSpPr>
          <p:spPr bwMode="auto">
            <a:xfrm>
              <a:off x="3507" y="5959"/>
              <a:ext cx="2929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的倍数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1742" y="6917"/>
              <a:ext cx="10307" cy="2677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133949" y="3579412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35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049937" y="3919137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15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741086" y="4062012"/>
            <a:ext cx="1008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106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003399" y="3652437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90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233712" y="3652437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60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084737" y="4428725"/>
            <a:ext cx="83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75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377924" y="4212825"/>
            <a:ext cx="968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130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451074" y="4212825"/>
            <a:ext cx="968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280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665011" y="4500162"/>
            <a:ext cx="131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6018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621061" y="4222350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8100</a:t>
            </a: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3012674" y="4925614"/>
            <a:ext cx="6448425" cy="845968"/>
            <a:chOff x="4287" y="9136"/>
            <a:chExt cx="10156" cy="1331"/>
          </a:xfrm>
        </p:grpSpPr>
        <p:sp>
          <p:nvSpPr>
            <p:cNvPr id="23" name="文本框 26"/>
            <p:cNvSpPr txBox="1">
              <a:spLocks noChangeArrowheads="1"/>
            </p:cNvSpPr>
            <p:nvPr/>
          </p:nvSpPr>
          <p:spPr bwMode="auto">
            <a:xfrm>
              <a:off x="4287" y="9741"/>
              <a:ext cx="10156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既是 2 的倍数，也是 5 的倍数</a:t>
              </a: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8867" y="9136"/>
              <a:ext cx="45" cy="8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1"/>
          <p:cNvSpPr txBox="1">
            <a:spLocks noChangeArrowheads="1"/>
          </p:cNvSpPr>
          <p:nvPr/>
        </p:nvSpPr>
        <p:spPr bwMode="auto">
          <a:xfrm>
            <a:off x="895653" y="1514295"/>
            <a:ext cx="9164637" cy="102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24       35       67       99       15       106       90 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60       75       130     521     280     6018     8100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357614" y="2395959"/>
            <a:ext cx="7004050" cy="2472482"/>
          </a:xfrm>
          <a:prstGeom prst="wedgeRoundRectCallout">
            <a:avLst>
              <a:gd name="adj1" fmla="val 55060"/>
              <a:gd name="adj2" fmla="val -14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我发现：</a:t>
            </a: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既是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的倍数，又是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5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的倍数的数个位上都是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0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84" y="2750314"/>
            <a:ext cx="1454674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011238" y="1677787"/>
            <a:ext cx="10590212" cy="36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1. 个位上是 0 或 5 的数都是 5 的倍数。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2. 个位上是 0，2，4，6 或 8 的数都是 2 的倍数。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3. 整数中，是 2 的倍数的数叫做偶数（0 也是偶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     数），不是 2 的倍数的数叫做奇数。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4.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个位上是 0 的数，既是 2 的倍数，又是 5 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112043" y="1575764"/>
            <a:ext cx="9967913" cy="184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下面哪些数是2的倍数？哪些数是5的倍数？哪些数既是2的倍数，也是5的倍数？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24    35       67       90       99       15        106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60    75      130     521     280      6018    8100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1463082" y="3757231"/>
            <a:ext cx="9801225" cy="1474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的倍数有：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90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106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60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130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280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6018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8100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+mn-ea"/>
            </a:endParaRPr>
          </a:p>
          <a:p>
            <a:pPr marL="514350" marR="0" lvl="0" indent="-514350" algn="l" defTabSz="914400" rtl="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的倍数有：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35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90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15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60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75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130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280    8100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+mn-ea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628853" y="1631652"/>
            <a:ext cx="10890047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下面哪些数是2的倍数？哪些数是5的倍数？哪些数既是2的倍数，也是5的倍数？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24    35       67       90       99       15        106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60    75      130     521     280      6018    8100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660400" y="3975182"/>
            <a:ext cx="945587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宋体" panose="02010600030101010101" pitchFamily="2" charset="-122"/>
              </a:rPr>
              <a:t>既是 2 的倍数，也是5的倍数有：90，60，130，280，8100。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023593" y="3769360"/>
            <a:ext cx="10623869" cy="1400648"/>
            <a:chOff x="1378" y="6563"/>
            <a:chExt cx="16730" cy="2207"/>
          </a:xfrm>
        </p:grpSpPr>
        <p:pic>
          <p:nvPicPr>
            <p:cNvPr id="8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48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5"/>
            <p:cNvSpPr txBox="1">
              <a:spLocks noChangeArrowheads="1"/>
            </p:cNvSpPr>
            <p:nvPr/>
          </p:nvSpPr>
          <p:spPr bwMode="auto">
            <a:xfrm>
              <a:off x="1506" y="6563"/>
              <a:ext cx="16602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       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此题错在找最小的偶数时，把 0 排除在偶数外了，最小的偶数应该是 0，而不是 2。</a:t>
              </a: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256127" y="2651602"/>
            <a:ext cx="1576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12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300702" y="2725159"/>
            <a:ext cx="2486025" cy="40011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解答错误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256128" y="2644393"/>
            <a:ext cx="1576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10</a:t>
            </a:r>
          </a:p>
        </p:txBody>
      </p:sp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935638" y="1959715"/>
            <a:ext cx="1054258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例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填空：一个两位数，十位数字是最小的奇数，个位数字是最小的偶数，这个数是（     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bldLvl="0" animBg="1"/>
      <p:bldP spid="11" grpId="1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17551" y="1938020"/>
            <a:ext cx="104552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38480" marR="0" lvl="0" indent="-53848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1.下列数中，哪些是奇数？哪些是偶数？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（选自教材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P11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T1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238251" y="2771470"/>
            <a:ext cx="9663113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38480" marR="0" lvl="0" indent="-5384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33         98         355     0         123       881</a:t>
            </a:r>
          </a:p>
          <a:p>
            <a:pPr marL="538480" marR="0" lvl="0" indent="-5384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8089     1000     988     565     3678     677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243013" y="4089847"/>
            <a:ext cx="10275887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奇数有：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33   355   123   881   8089   565   677</a:t>
            </a:r>
          </a:p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偶数有：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98   0   1000   988   3678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6" name="组合 8"/>
          <p:cNvGrpSpPr/>
          <p:nvPr/>
        </p:nvGrpSpPr>
        <p:grpSpPr bwMode="auto">
          <a:xfrm>
            <a:off x="814072" y="1695892"/>
            <a:ext cx="10207625" cy="3007779"/>
            <a:chOff x="1214" y="2157"/>
            <a:chExt cx="16077" cy="4737"/>
          </a:xfrm>
        </p:grpSpPr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1214" y="2157"/>
              <a:ext cx="16077" cy="4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38480" indent="-5384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538480" marR="0" lvl="0" indent="-53848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2.按要求填空。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  <a:sym typeface="Wingdings" panose="05000000000000000000" pitchFamily="2" charset="2"/>
                </a:rPr>
                <a:t>（选自教材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  <a:sym typeface="Wingdings" panose="05000000000000000000" pitchFamily="2" charset="2"/>
                </a:rPr>
                <a:t>P11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  <a:sym typeface="Wingdings" panose="05000000000000000000" pitchFamily="2" charset="2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  <a:sym typeface="Wingdings" panose="05000000000000000000" pitchFamily="2" charset="2"/>
                </a:rPr>
                <a:t>T2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  <a:sym typeface="Wingdings" panose="05000000000000000000" pitchFamily="2" charset="2"/>
                </a:rPr>
                <a:t>）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  <a:p>
              <a:pPr marL="538480" marR="0" lvl="0" indent="-53848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 （1）                      两个数位上的数一样，并且是5的倍数。</a:t>
              </a:r>
            </a:p>
            <a:p>
              <a:pPr marL="538480" marR="0" lvl="0" indent="-53848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 （2）3  5        既是2的倍数，又是5的倍数。</a:t>
              </a:r>
            </a:p>
            <a:p>
              <a:pPr marL="538480" marR="0" lvl="0" indent="-53848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 （3）                      既是2的倍数，又是5的倍数的最小的三位数。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+mn-cs"/>
                </a:rPr>
                <a:t>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47" y="3537"/>
              <a:ext cx="910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27" y="3537"/>
              <a:ext cx="910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869" y="4789"/>
              <a:ext cx="908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992" y="5986"/>
              <a:ext cx="910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902" y="5986"/>
              <a:ext cx="908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10" y="5986"/>
              <a:ext cx="908" cy="908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endParaRPr>
            </a:p>
          </p:txBody>
        </p:sp>
      </p:grp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347775" y="2628303"/>
            <a:ext cx="1162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5    5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81464" y="3446048"/>
            <a:ext cx="49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0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2063612" y="4191259"/>
            <a:ext cx="1446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di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1   0  0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60400" y="1346302"/>
            <a:ext cx="5064125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38480" marR="0" lvl="0" indent="-53848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（选自教材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P11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T6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  <a:sym typeface="Wingdings" panose="05000000000000000000" pitchFamily="2" charset="2"/>
              </a:rPr>
              <a:t>）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4" y="2086076"/>
            <a:ext cx="6356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600698" y="4195863"/>
            <a:ext cx="5918201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这样数数，数出来的数都是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____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的倍数，第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个数是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______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。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9310686" y="4264177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　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231651" y="4798872"/>
            <a:ext cx="80021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六十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60400" y="1661631"/>
            <a:ext cx="951230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5180" indent="-805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05180" marR="0" lvl="0" indent="-80518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98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96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94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。 这列数中，每个数都是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____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的倍数，第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个数是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____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69991" y="2323217"/>
            <a:ext cx="647934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  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853575" y="2323216"/>
            <a:ext cx="56297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72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69461" y="3429000"/>
            <a:ext cx="10420028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5180" indent="-805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05180" marR="0" lvl="0" indent="-805180" algn="l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4.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小红家的门牌号是与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408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相邻的偶数，同时也是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5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的倍数，你知道她家的门牌号是多少吗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？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8401" y="4965536"/>
            <a:ext cx="561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小红家的门牌号是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60400" y="2111587"/>
            <a:ext cx="11156066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经历探索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倍数特征的过程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!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掌握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倍数的特征。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运用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的倍数的特征去判断一个数是不是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的倍数。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了解奇数、偶数的含义，能正确判断一个自然数是奇数还是偶数。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课堂小结</a:t>
            </a:r>
            <a:endParaRPr lang="en-US" altLang="zh-CN" sz="3600" noProof="1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黑体" panose="02010609060101010101" charset="-122"/>
              <a:sym typeface="OPPOSans B" panose="00020600040101010101" pitchFamily="18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1519" y="1648965"/>
            <a:ext cx="4447371" cy="574068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71519" y="2506980"/>
            <a:ext cx="10147381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1.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个位上是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0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或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5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的数都是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5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2.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个位上是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0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6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或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8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的数都是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3.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整数中，是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的倍数的数叫做偶数（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0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也是偶数），不是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的倍数的数叫做奇数。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4.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个位上是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0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的数，既是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2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的倍数，又是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5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6"/>
          <p:cNvGrpSpPr/>
          <p:nvPr/>
        </p:nvGrpSpPr>
        <p:grpSpPr bwMode="auto">
          <a:xfrm>
            <a:off x="1501776" y="1660526"/>
            <a:ext cx="9217025" cy="3960813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32051" y="2658722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作业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1</a:t>
            </a:r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：完成教材相关练习</a:t>
            </a:r>
            <a:r>
              <a:rPr lang="zh-CN" altLang="en-US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题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32051" y="3890622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作业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</a:t>
            </a:r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：完成对应的练习题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4734" y="40551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课后作业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课后作业</a:t>
            </a:r>
            <a:endParaRPr lang="en-US" altLang="zh-CN" sz="3600" noProof="1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黑体" panose="02010609060101010101" charset="-122"/>
              <a:sym typeface="OPPOSans B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46931" y="1199460"/>
            <a:ext cx="10498137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填空。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(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(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           30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( 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(  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）找出下面各数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50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以内的倍数。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6        8      10       12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584796" y="1805508"/>
            <a:ext cx="93186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20854" y="1785844"/>
            <a:ext cx="9318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4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578826" y="2363995"/>
            <a:ext cx="93186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30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102315" y="2411439"/>
            <a:ext cx="7175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15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852409" y="4258308"/>
            <a:ext cx="815498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的倍数有：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6,12,18,24,30,36,42,48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852409" y="4952044"/>
            <a:ext cx="81549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的倍数有：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8,16,24,32,40,48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838121" y="5645783"/>
            <a:ext cx="81565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的倍数有：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12,24,36,48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pic>
        <p:nvPicPr>
          <p:cNvPr id="3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9" y="15351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1223646" y="1566546"/>
            <a:ext cx="1598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endParaRPr lang="zh-CN" altLang="en-US" sz="2400" b="1" dirty="0">
              <a:solidFill>
                <a:schemeClr val="accent2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3006675" y="1591192"/>
            <a:ext cx="4129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的倍数的特征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787401" y="2379383"/>
            <a:ext cx="987425" cy="754062"/>
            <a:chOff x="1277" y="3118"/>
            <a:chExt cx="1555" cy="1187"/>
          </a:xfrm>
        </p:grpSpPr>
        <p:pic>
          <p:nvPicPr>
            <p:cNvPr id="7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1734576" y="2379383"/>
            <a:ext cx="4125149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）在表中找出所有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的倍数，圈一圈，观察这些数，你发现了什么？</a:t>
            </a:r>
          </a:p>
        </p:txBody>
      </p:sp>
      <p:graphicFrame>
        <p:nvGraphicFramePr>
          <p:cNvPr id="11" name="Group 188"/>
          <p:cNvGraphicFramePr>
            <a:graphicFrameLocks noGrp="1"/>
          </p:cNvGraphicFramePr>
          <p:nvPr/>
        </p:nvGraphicFramePr>
        <p:xfrm>
          <a:off x="6342926" y="1669788"/>
          <a:ext cx="5446031" cy="45867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1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46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100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469697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8469697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8469697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8469697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8469697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8469697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8469697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8469697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8469697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1186670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11186670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11186670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7" name="矩形 4"/>
          <p:cNvSpPr>
            <a:spLocks noChangeArrowheads="1"/>
          </p:cNvSpPr>
          <p:nvPr/>
        </p:nvSpPr>
        <p:spPr bwMode="auto">
          <a:xfrm>
            <a:off x="11186670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8" name="矩形 4"/>
          <p:cNvSpPr>
            <a:spLocks noChangeArrowheads="1"/>
          </p:cNvSpPr>
          <p:nvPr/>
        </p:nvSpPr>
        <p:spPr bwMode="auto">
          <a:xfrm>
            <a:off x="11186670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9" name="矩形 4"/>
          <p:cNvSpPr>
            <a:spLocks noChangeArrowheads="1"/>
          </p:cNvSpPr>
          <p:nvPr/>
        </p:nvSpPr>
        <p:spPr bwMode="auto">
          <a:xfrm>
            <a:off x="11186670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0" name="矩形 4"/>
          <p:cNvSpPr>
            <a:spLocks noChangeArrowheads="1"/>
          </p:cNvSpPr>
          <p:nvPr/>
        </p:nvSpPr>
        <p:spPr bwMode="auto">
          <a:xfrm>
            <a:off x="11186670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1" name="矩形 4"/>
          <p:cNvSpPr>
            <a:spLocks noChangeArrowheads="1"/>
          </p:cNvSpPr>
          <p:nvPr/>
        </p:nvSpPr>
        <p:spPr bwMode="auto">
          <a:xfrm>
            <a:off x="11186670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2" name="矩形 4"/>
          <p:cNvSpPr>
            <a:spLocks noChangeArrowheads="1"/>
          </p:cNvSpPr>
          <p:nvPr/>
        </p:nvSpPr>
        <p:spPr bwMode="auto">
          <a:xfrm>
            <a:off x="11186670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bldLvl="0" animBg="1"/>
      <p:bldP spid="14" grpId="0" bldLvl="0" animBg="1"/>
      <p:bldP spid="16" grpId="0" bldLvl="0" animBg="1"/>
      <p:bldP spid="18" grpId="0" bldLvl="0" animBg="1"/>
      <p:bldP spid="20" grpId="0" bldLvl="0" animBg="1"/>
      <p:bldP spid="22" grpId="0" bldLvl="0" animBg="1"/>
      <p:bldP spid="24" grpId="0" bldLvl="0" animBg="1"/>
      <p:bldP spid="28" grpId="0" bldLvl="0" animBg="1"/>
      <p:bldP spid="30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357614" y="2395959"/>
            <a:ext cx="7004050" cy="2472482"/>
          </a:xfrm>
          <a:prstGeom prst="wedgeRoundRectCallout">
            <a:avLst>
              <a:gd name="adj1" fmla="val 55060"/>
              <a:gd name="adj2" fmla="val -14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我发现：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个位上是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0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或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的数都是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的倍数。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84" y="2750314"/>
            <a:ext cx="1454674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pic>
        <p:nvPicPr>
          <p:cNvPr id="3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9" y="15351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1223646" y="1566546"/>
            <a:ext cx="1598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endParaRPr lang="zh-CN" altLang="en-US" sz="2400" b="1" dirty="0">
              <a:solidFill>
                <a:schemeClr val="accent2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3006675" y="1591192"/>
            <a:ext cx="4129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的倍数的特征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787401" y="2379383"/>
            <a:ext cx="987425" cy="754062"/>
            <a:chOff x="1277" y="3118"/>
            <a:chExt cx="1555" cy="1187"/>
          </a:xfrm>
        </p:grpSpPr>
        <p:pic>
          <p:nvPicPr>
            <p:cNvPr id="7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1734576" y="2379383"/>
            <a:ext cx="4125149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）在表中找出所有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的倍数，圈一圈，观察这些数，你发现了什么？</a:t>
            </a:r>
          </a:p>
        </p:txBody>
      </p:sp>
      <p:graphicFrame>
        <p:nvGraphicFramePr>
          <p:cNvPr id="11" name="Group 188"/>
          <p:cNvGraphicFramePr>
            <a:graphicFrameLocks noGrp="1"/>
          </p:cNvGraphicFramePr>
          <p:nvPr/>
        </p:nvGraphicFramePr>
        <p:xfrm>
          <a:off x="6342926" y="1669788"/>
          <a:ext cx="5446031" cy="45867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1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4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46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69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79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99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100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862271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6862271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6862271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6862271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6862271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6862271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6862271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6862271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6862271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928598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1" name="矩形 4"/>
          <p:cNvSpPr>
            <a:spLocks noChangeArrowheads="1"/>
          </p:cNvSpPr>
          <p:nvPr/>
        </p:nvSpPr>
        <p:spPr bwMode="auto">
          <a:xfrm>
            <a:off x="7928598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7928598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3" name="矩形 4"/>
          <p:cNvSpPr>
            <a:spLocks noChangeArrowheads="1"/>
          </p:cNvSpPr>
          <p:nvPr/>
        </p:nvSpPr>
        <p:spPr bwMode="auto">
          <a:xfrm>
            <a:off x="7928598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4" name="矩形 4"/>
          <p:cNvSpPr>
            <a:spLocks noChangeArrowheads="1"/>
          </p:cNvSpPr>
          <p:nvPr/>
        </p:nvSpPr>
        <p:spPr bwMode="auto">
          <a:xfrm>
            <a:off x="7928598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7928598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6" name="矩形 4"/>
          <p:cNvSpPr>
            <a:spLocks noChangeArrowheads="1"/>
          </p:cNvSpPr>
          <p:nvPr/>
        </p:nvSpPr>
        <p:spPr bwMode="auto">
          <a:xfrm>
            <a:off x="7928598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7" name="矩形 4"/>
          <p:cNvSpPr>
            <a:spLocks noChangeArrowheads="1"/>
          </p:cNvSpPr>
          <p:nvPr/>
        </p:nvSpPr>
        <p:spPr bwMode="auto">
          <a:xfrm>
            <a:off x="7928598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8" name="矩形 4"/>
          <p:cNvSpPr>
            <a:spLocks noChangeArrowheads="1"/>
          </p:cNvSpPr>
          <p:nvPr/>
        </p:nvSpPr>
        <p:spPr bwMode="auto">
          <a:xfrm>
            <a:off x="7928598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8994925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0" name="矩形 4"/>
          <p:cNvSpPr>
            <a:spLocks noChangeArrowheads="1"/>
          </p:cNvSpPr>
          <p:nvPr/>
        </p:nvSpPr>
        <p:spPr bwMode="auto">
          <a:xfrm>
            <a:off x="8994925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1" name="矩形 4"/>
          <p:cNvSpPr>
            <a:spLocks noChangeArrowheads="1"/>
          </p:cNvSpPr>
          <p:nvPr/>
        </p:nvSpPr>
        <p:spPr bwMode="auto">
          <a:xfrm>
            <a:off x="8994925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2" name="矩形 4"/>
          <p:cNvSpPr>
            <a:spLocks noChangeArrowheads="1"/>
          </p:cNvSpPr>
          <p:nvPr/>
        </p:nvSpPr>
        <p:spPr bwMode="auto">
          <a:xfrm>
            <a:off x="8994925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3" name="矩形 4"/>
          <p:cNvSpPr>
            <a:spLocks noChangeArrowheads="1"/>
          </p:cNvSpPr>
          <p:nvPr/>
        </p:nvSpPr>
        <p:spPr bwMode="auto">
          <a:xfrm>
            <a:off x="8994925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4" name="矩形 4"/>
          <p:cNvSpPr>
            <a:spLocks noChangeArrowheads="1"/>
          </p:cNvSpPr>
          <p:nvPr/>
        </p:nvSpPr>
        <p:spPr bwMode="auto">
          <a:xfrm>
            <a:off x="8994925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5" name="矩形 4"/>
          <p:cNvSpPr>
            <a:spLocks noChangeArrowheads="1"/>
          </p:cNvSpPr>
          <p:nvPr/>
        </p:nvSpPr>
        <p:spPr bwMode="auto">
          <a:xfrm>
            <a:off x="8994925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6" name="矩形 4"/>
          <p:cNvSpPr>
            <a:spLocks noChangeArrowheads="1"/>
          </p:cNvSpPr>
          <p:nvPr/>
        </p:nvSpPr>
        <p:spPr bwMode="auto">
          <a:xfrm>
            <a:off x="8994925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7" name="矩形 4"/>
          <p:cNvSpPr>
            <a:spLocks noChangeArrowheads="1"/>
          </p:cNvSpPr>
          <p:nvPr/>
        </p:nvSpPr>
        <p:spPr bwMode="auto">
          <a:xfrm>
            <a:off x="8994925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10061252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9" name="矩形 4"/>
          <p:cNvSpPr>
            <a:spLocks noChangeArrowheads="1"/>
          </p:cNvSpPr>
          <p:nvPr/>
        </p:nvSpPr>
        <p:spPr bwMode="auto">
          <a:xfrm>
            <a:off x="10061252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0" name="矩形 4"/>
          <p:cNvSpPr>
            <a:spLocks noChangeArrowheads="1"/>
          </p:cNvSpPr>
          <p:nvPr/>
        </p:nvSpPr>
        <p:spPr bwMode="auto">
          <a:xfrm>
            <a:off x="10061252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1" name="矩形 4"/>
          <p:cNvSpPr>
            <a:spLocks noChangeArrowheads="1"/>
          </p:cNvSpPr>
          <p:nvPr/>
        </p:nvSpPr>
        <p:spPr bwMode="auto">
          <a:xfrm>
            <a:off x="10061252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2" name="矩形 4"/>
          <p:cNvSpPr>
            <a:spLocks noChangeArrowheads="1"/>
          </p:cNvSpPr>
          <p:nvPr/>
        </p:nvSpPr>
        <p:spPr bwMode="auto">
          <a:xfrm>
            <a:off x="10061252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3" name="矩形 4"/>
          <p:cNvSpPr>
            <a:spLocks noChangeArrowheads="1"/>
          </p:cNvSpPr>
          <p:nvPr/>
        </p:nvSpPr>
        <p:spPr bwMode="auto">
          <a:xfrm>
            <a:off x="10061252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4" name="矩形 4"/>
          <p:cNvSpPr>
            <a:spLocks noChangeArrowheads="1"/>
          </p:cNvSpPr>
          <p:nvPr/>
        </p:nvSpPr>
        <p:spPr bwMode="auto">
          <a:xfrm>
            <a:off x="10061252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5" name="矩形 4"/>
          <p:cNvSpPr>
            <a:spLocks noChangeArrowheads="1"/>
          </p:cNvSpPr>
          <p:nvPr/>
        </p:nvSpPr>
        <p:spPr bwMode="auto">
          <a:xfrm>
            <a:off x="10061252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6" name="矩形 4"/>
          <p:cNvSpPr>
            <a:spLocks noChangeArrowheads="1"/>
          </p:cNvSpPr>
          <p:nvPr/>
        </p:nvSpPr>
        <p:spPr bwMode="auto">
          <a:xfrm>
            <a:off x="10061252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11186670" y="16811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8" name="矩形 4"/>
          <p:cNvSpPr>
            <a:spLocks noChangeArrowheads="1"/>
          </p:cNvSpPr>
          <p:nvPr/>
        </p:nvSpPr>
        <p:spPr bwMode="auto">
          <a:xfrm>
            <a:off x="11186670" y="21971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69" name="矩形 4"/>
          <p:cNvSpPr>
            <a:spLocks noChangeArrowheads="1"/>
          </p:cNvSpPr>
          <p:nvPr/>
        </p:nvSpPr>
        <p:spPr bwMode="auto">
          <a:xfrm>
            <a:off x="11186670" y="27162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0" name="矩形 4"/>
          <p:cNvSpPr>
            <a:spLocks noChangeArrowheads="1"/>
          </p:cNvSpPr>
          <p:nvPr/>
        </p:nvSpPr>
        <p:spPr bwMode="auto">
          <a:xfrm>
            <a:off x="11186670" y="32321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1" name="矩形 4"/>
          <p:cNvSpPr>
            <a:spLocks noChangeArrowheads="1"/>
          </p:cNvSpPr>
          <p:nvPr/>
        </p:nvSpPr>
        <p:spPr bwMode="auto">
          <a:xfrm>
            <a:off x="11186670" y="375126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2" name="矩形 4"/>
          <p:cNvSpPr>
            <a:spLocks noChangeArrowheads="1"/>
          </p:cNvSpPr>
          <p:nvPr/>
        </p:nvSpPr>
        <p:spPr bwMode="auto">
          <a:xfrm>
            <a:off x="11186670" y="426720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3" name="矩形 4"/>
          <p:cNvSpPr>
            <a:spLocks noChangeArrowheads="1"/>
          </p:cNvSpPr>
          <p:nvPr/>
        </p:nvSpPr>
        <p:spPr bwMode="auto">
          <a:xfrm>
            <a:off x="11186670" y="5821363"/>
            <a:ext cx="546982" cy="43515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4" name="矩形 4"/>
          <p:cNvSpPr>
            <a:spLocks noChangeArrowheads="1"/>
          </p:cNvSpPr>
          <p:nvPr/>
        </p:nvSpPr>
        <p:spPr bwMode="auto">
          <a:xfrm>
            <a:off x="11186670" y="5302250"/>
            <a:ext cx="546982" cy="5207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75" name="矩形 4"/>
          <p:cNvSpPr>
            <a:spLocks noChangeArrowheads="1"/>
          </p:cNvSpPr>
          <p:nvPr/>
        </p:nvSpPr>
        <p:spPr bwMode="auto">
          <a:xfrm>
            <a:off x="11186670" y="4786313"/>
            <a:ext cx="54698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bldLvl="0" animBg="1"/>
      <p:bldP spid="14" grpId="0" bldLvl="0" animBg="1"/>
      <p:bldP spid="16" grpId="0" bldLvl="0" animBg="1"/>
      <p:bldP spid="18" grpId="0" bldLvl="0" animBg="1"/>
      <p:bldP spid="20" grpId="0" bldLvl="0" animBg="1"/>
      <p:bldP spid="22" grpId="0" bldLvl="0" animBg="1"/>
      <p:bldP spid="24" grpId="0" bldLvl="0" animBg="1"/>
      <p:bldP spid="28" grpId="0" bldLvl="0" animBg="1"/>
      <p:bldP spid="30" grpId="0" bldLvl="0" animBg="1"/>
      <p:bldP spid="29" grpId="0" bldLvl="0" animBg="1"/>
      <p:bldP spid="31" grpId="0" bldLvl="0" animBg="1"/>
      <p:bldP spid="33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357614" y="2395959"/>
            <a:ext cx="7004050" cy="2472482"/>
          </a:xfrm>
          <a:prstGeom prst="wedgeRoundRectCallout">
            <a:avLst>
              <a:gd name="adj1" fmla="val 55060"/>
              <a:gd name="adj2" fmla="val -14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我发现：</a:t>
            </a: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个位上是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0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4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，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8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的数都是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的倍数。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84" y="2750314"/>
            <a:ext cx="1454674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357614" y="2395959"/>
            <a:ext cx="7004050" cy="2472482"/>
          </a:xfrm>
          <a:prstGeom prst="wedgeRoundRectCallout">
            <a:avLst>
              <a:gd name="adj1" fmla="val 55060"/>
              <a:gd name="adj2" fmla="val -14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整数中，是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的倍数的数叫做偶数（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0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也是偶数），不是 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 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的倍数的数叫做奇数。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159" y="2780329"/>
            <a:ext cx="1687653" cy="20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85825" y="1898269"/>
            <a:ext cx="10420350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下面哪些数是 2 的倍数？哪些数是 5 的倍数？哪些数既是 2 的倍数，也是 5 的倍数？做完这道题，你发现了什么？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   24       35       67       99       15       106       90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+mn-cs"/>
              </a:rPr>
              <a:t>       60       75       130     521     280     6018     8100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_INDEX" val="0"/>
  <p:tag name="KSO_WM_UNIT_PRESET_TEXT_LEN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4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5561bc6b-3e7c-41c1-959f-27bd3887f203}"/>
  <p:tag name="KSO_WM_UNIT_TEXTBOXSTYLE_INDEX" val="4"/>
  <p:tag name="KSO_WM_UNIT_TEXTBOXSTYLE_TYPE" val="OneParaTitle"/>
</p:tagLst>
</file>

<file path=ppt/theme/theme1.xml><?xml version="1.0" encoding="utf-8"?>
<a:theme xmlns:a="http://schemas.openxmlformats.org/drawingml/2006/main" name="办公资源网：www.bangongziyuan.com">
  <a:themeElements>
    <a:clrScheme name="007配色-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8B8F2"/>
      </a:accent1>
      <a:accent2>
        <a:srgbClr val="843CF7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Microsoft Office PowerPoint</Application>
  <PresentationFormat>宽屏</PresentationFormat>
  <Paragraphs>328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OPPOSans H</vt:lpstr>
      <vt:lpstr>Calibri</vt:lpstr>
      <vt:lpstr>OPPOSans B</vt:lpstr>
      <vt:lpstr>OPPOSans R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167</cp:revision>
  <dcterms:created xsi:type="dcterms:W3CDTF">2020-07-01T00:49:00Z</dcterms:created>
  <dcterms:modified xsi:type="dcterms:W3CDTF">2021-01-08T23:21:01Z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