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257" r:id="rId3"/>
    <p:sldId id="358" r:id="rId4"/>
    <p:sldId id="453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9" r:id="rId13"/>
    <p:sldId id="490" r:id="rId14"/>
    <p:sldId id="492" r:id="rId15"/>
    <p:sldId id="493" r:id="rId16"/>
    <p:sldId id="494" r:id="rId17"/>
    <p:sldId id="287" r:id="rId18"/>
    <p:sldId id="495" r:id="rId19"/>
  </p:sldIdLst>
  <p:sldSz cx="12192000" cy="6858000"/>
  <p:notesSz cx="6858000" cy="9144000"/>
  <p:embeddedFontLst>
    <p:embeddedFont>
      <p:font typeface="FandolFang R" panose="02010600030101010101" charset="-122"/>
      <p:regular r:id="rId22"/>
    </p:embeddedFont>
    <p:embeddedFont>
      <p:font typeface="OPPOSans H" panose="02010600030101010101" charset="-122"/>
      <p:regular r:id="rId23"/>
    </p:embeddedFont>
    <p:embeddedFont>
      <p:font typeface="OPPOSans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51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24681-BF03-4437-AC3C-B3AE33B418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5852160" y="6487997"/>
            <a:ext cx="6339840" cy="0"/>
          </a:xfrm>
          <a:prstGeom prst="line">
            <a:avLst/>
          </a:prstGeom>
          <a:ln w="19050">
            <a:headEnd type="none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6648962"/>
            <a:ext cx="6568440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4277728" y="507648"/>
            <a:ext cx="3636544" cy="830996"/>
            <a:chOff x="-25243" y="1023620"/>
            <a:chExt cx="3636544" cy="830996"/>
          </a:xfrm>
        </p:grpSpPr>
        <p:sp>
          <p:nvSpPr>
            <p:cNvPr id="12" name="矩形: 圆角 11"/>
            <p:cNvSpPr/>
            <p:nvPr/>
          </p:nvSpPr>
          <p:spPr>
            <a:xfrm>
              <a:off x="-25243" y="1085175"/>
              <a:ext cx="3636544" cy="76944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10567" y="1023620"/>
              <a:ext cx="3364924" cy="7694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cxnSp>
        <p:nvCxnSpPr>
          <p:cNvPr id="14" name="直接连接符 13"/>
          <p:cNvCxnSpPr/>
          <p:nvPr userDrawn="1"/>
        </p:nvCxnSpPr>
        <p:spPr>
          <a:xfrm>
            <a:off x="8018444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5EA92445-CB5B-45B3-AD92-421041CB8CF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C5E24681-BF03-4437-AC3C-B3AE33B4181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0"/>
              <a:ext cx="10287000" cy="6858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6858000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2432138" y="2874633"/>
            <a:ext cx="9086762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r" fontAlgn="auto">
              <a:defRPr/>
            </a:pPr>
            <a:r>
              <a:rPr lang="en-US" altLang="zh-CN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2.6  </a:t>
            </a:r>
            <a:r>
              <a:rPr lang="zh-CN" altLang="en-US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整理与复习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0555" y="2011785"/>
            <a:ext cx="52114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</a:t>
            </a:r>
            <a:r>
              <a:rPr lang="zh-CN" altLang="en-US" sz="2400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下册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数学</a:t>
            </a:r>
            <a:r>
              <a:rPr lang="zh-CN" altLang="en-US" sz="2400" b="1" noProof="1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（人教版）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43500" y="4119644"/>
            <a:ext cx="619085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MULTIPLE AND FACTOR </a:t>
            </a:r>
            <a:endParaRPr lang="zh-CN" altLang="en-US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48644" y="4751659"/>
            <a:ext cx="6055247" cy="519351"/>
            <a:chOff x="4816687" y="4817185"/>
            <a:chExt cx="6055247" cy="519351"/>
          </a:xfrm>
        </p:grpSpPr>
        <p:sp>
          <p:nvSpPr>
            <p:cNvPr id="21" name="文本框 20"/>
            <p:cNvSpPr txBox="1"/>
            <p:nvPr/>
          </p:nvSpPr>
          <p:spPr>
            <a:xfrm>
              <a:off x="6605581" y="4817185"/>
              <a:ext cx="2477460" cy="51935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xippt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9276080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816687" y="5046499"/>
              <a:ext cx="159585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7424420" y="2503733"/>
            <a:ext cx="4094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599311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5"/>
          <p:cNvSpPr txBox="1">
            <a:spLocks noChangeArrowheads="1"/>
          </p:cNvSpPr>
          <p:nvPr/>
        </p:nvSpPr>
        <p:spPr bwMode="auto">
          <a:xfrm>
            <a:off x="1163638" y="1556449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3014663" y="1600900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质数和合数的意义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762000" y="2329085"/>
            <a:ext cx="10993438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找出下面各数中的质数。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5     15     25     35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60400" y="4501589"/>
            <a:ext cx="1009015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只有两个因数，所以是质数；15，25 和 35 都不是只有两个因数，所以是合数。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657350" y="3807513"/>
            <a:ext cx="6111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3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9" y="1448689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5"/>
          <p:cNvSpPr txBox="1">
            <a:spLocks noChangeArrowheads="1"/>
          </p:cNvSpPr>
          <p:nvPr/>
        </p:nvSpPr>
        <p:spPr bwMode="auto">
          <a:xfrm>
            <a:off x="1062038" y="149564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 </a:t>
            </a:r>
          </a:p>
        </p:txBody>
      </p:sp>
      <p:sp>
        <p:nvSpPr>
          <p:cNvPr id="5" name="文本框 7"/>
          <p:cNvSpPr txBox="1">
            <a:spLocks noChangeArrowheads="1"/>
          </p:cNvSpPr>
          <p:nvPr/>
        </p:nvSpPr>
        <p:spPr bwMode="auto">
          <a:xfrm>
            <a:off x="2913063" y="1540097"/>
            <a:ext cx="5059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奇数、偶数的运算性质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660400" y="2329084"/>
            <a:ext cx="1099343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两个质数的和是 31，这两个质数相乘的积是多少？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5807" y="4692641"/>
            <a:ext cx="1009015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两个质数的和是 31，31 是奇数，由数的奇偶性可知，奇数＋偶数＝奇数，而质数中只有 2 是偶数，所以这两个质数中的一个一定是 2，那么另一个质数就应是 31－2＝29，再用 2 和 29 相乘，就可以求出它们的乘积。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65241" y="3141630"/>
            <a:ext cx="6448425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31＝2＋29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2×29＝58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答：这两个质数相乘的积是 58。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705091" y="1583847"/>
            <a:ext cx="9999662" cy="36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          ）既是 6 的因数，又是 14 的因数。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一个四位数，千位上是最小的合数，百位上是最小的质数，十位上既是奇数又是合数，个位上既不是质数也不是合数，这个数是（           ）。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10 以内的非零自然数中，（        ）是偶数但不是合数；（       ）是奇数但不是质数。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25201" y="1832271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1，2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30175" y="4086420"/>
            <a:ext cx="14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4291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544021" y="4812416"/>
            <a:ext cx="632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25377" y="5597851"/>
            <a:ext cx="53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45331" y="1214515"/>
            <a:ext cx="10701338" cy="442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按要求写数。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（1）从 143 起，连续写出 5 个奇数。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（2）从 246 起，连续写出 5 个偶数。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（3）从 366 起，连续写出 5 个 3 的倍数。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602541" y="2967334"/>
            <a:ext cx="3340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143  145  147  149  151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602540" y="4366502"/>
            <a:ext cx="2981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143 145 147 149 151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602541" y="5650570"/>
            <a:ext cx="3716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366  369  372  375  378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60400" y="1497736"/>
            <a:ext cx="9580563" cy="31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 用 0、5、4 组成没有重复数字的三位数。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（1）这个三位数有因数 2。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（2）这个三位数有因数 5。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（3）这个三位数既有因数 2，又有因数 5。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83380" y="2591821"/>
            <a:ext cx="248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450，504，540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683380" y="3683417"/>
            <a:ext cx="2488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450，540，405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683380" y="4775013"/>
            <a:ext cx="161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450，540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1728157"/>
            <a:ext cx="1008221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68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 </a:t>
            </a:r>
            <a:r>
              <a:rPr lang="zh-CN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 0 、3 、9 、7 这四张数字卡片中取出三张，组成同时是 2、5、3 的倍数的三位数，这样的三位数有几个？分别是多少？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94916" y="3429000"/>
            <a:ext cx="557371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 个，分别是 390 和 930。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660400" y="1702545"/>
            <a:ext cx="10206037" cy="147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舞蹈队选队员，报名的有 56 人，至少要去掉多少人，才能使剩下的人无论是 2 人一组，还是 5 人一组都恰好分完？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483324" y="3700940"/>
            <a:ext cx="1357314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6 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741585" y="1734475"/>
            <a:ext cx="100615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8.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一只小狗在甲、乙两棵树之间来回跑动，小狗最初从甲树跑向乙树，一共跑了 11 次（往返算两次），最后，小狗停在哪棵树下？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429853" y="3680428"/>
            <a:ext cx="1332294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乙树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95364" y="1709826"/>
          <a:ext cx="10601271" cy="4142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知识点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具体内容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要点提示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861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因数和倍数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因数、倍数的意义：如果</a:t>
                      </a:r>
                      <a:r>
                        <a:rPr lang="en-US" altLang="zh-CN" sz="1800" dirty="0" err="1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a÷b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=c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b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是不为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的自然数），那么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b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就是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的因数，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a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就是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b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c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）一个数的因数的个数是有限的，其中最小的因数是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，最大的因数是它本身。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）一个数的倍数的个数是无限的，其中最小的倍数是它本身，没有最大的倍数。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因数与倍数的关系：因数和倍数是相互依存的，二者不能独立存在。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找一个数的因数的方法：（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）列除法算式找。（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）列乘法算式找。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找一个数的倍数的方法：（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）列除法算式找。（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）列乘法算式找。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5.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表示一个数的因数和倍数的方法。（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）列举法。（</a:t>
                      </a:r>
                      <a:r>
                        <a:rPr lang="en-US" altLang="zh-CN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sz="1800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）集合法。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一个数的最大因数与最小倍数都是它本身。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211536" y="993976"/>
            <a:ext cx="1970508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4"/>
          <p:cNvGraphicFramePr>
            <a:graphicFrameLocks noGrp="1"/>
          </p:cNvGraphicFramePr>
          <p:nvPr/>
        </p:nvGraphicFramePr>
        <p:xfrm>
          <a:off x="795365" y="1573482"/>
          <a:ext cx="10601271" cy="477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33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知识点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具体内容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bg1"/>
                          </a:solidFill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要点提示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05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1.2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的倍数的特征：个位上是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0,2,4,6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或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8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的数都是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2.5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的倍数的特征：个位上是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或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的数都是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3.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奇数和偶数的意义：在整数中，是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的倍数的数叫做偶数（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也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是偶数），不是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的倍数的数叫做奇数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4.3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的倍数的特征：一个数各位上的数的和是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的倍数，这个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数就是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同时是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5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、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数的特征：个位上是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0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且各位上的数的和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3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的倍数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8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质数和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合数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1. 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质数和合薮的意义：一个数，如果只有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和它本身两个因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数，这样的数叫做质数（或素数）。一个数，如果除了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和它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本身还有别的因数，这样的数叫做合数。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1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既不是质数，也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不是合数。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2. 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奇数、偶数的运算性质：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奇数十奇数一偶数偶数十偶数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=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偶数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奇数十偶数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=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奇数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最小的质数是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2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，最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小的合数是</a:t>
                      </a:r>
                      <a:r>
                        <a:rPr lang="en-US" altLang="zh-CN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4</a:t>
                      </a:r>
                      <a:r>
                        <a:rPr lang="zh-CN" altLang="en-US" dirty="0"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</a:rPr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6" y="1487632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390651" y="1473346"/>
            <a:ext cx="178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276600" y="1544783"/>
            <a:ext cx="824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找一个数的因数的方法</a:t>
            </a: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1074738" y="2214708"/>
            <a:ext cx="10915650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20 和 36 的因数有哪些？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152526" y="4362771"/>
            <a:ext cx="10233025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根据因数和倍数的意义，想一想 20 和 36 除以哪些整数的结果是整数。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109664" y="3021377"/>
            <a:ext cx="10318750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 的因数有 1，2，4，5，10，20。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 的因数有 1，2，3，4，6，9，12，18，36。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9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9" y="153656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5"/>
          <p:cNvSpPr txBox="1">
            <a:spLocks noChangeArrowheads="1"/>
          </p:cNvSpPr>
          <p:nvPr/>
        </p:nvSpPr>
        <p:spPr bwMode="auto">
          <a:xfrm>
            <a:off x="1258226" y="1522273"/>
            <a:ext cx="1598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3037814" y="1536560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找一个数的倍数的方法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970889" y="2068405"/>
            <a:ext cx="1099343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2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从下面的数中分别选出 7 的倍数和 6 的倍数。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7   8   6   9   12   14   18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24   13   15   30   49   35   21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7 的倍数有（                                       ）。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6 的倍数有（                                       ）。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70889" y="5126991"/>
            <a:ext cx="10047288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根据倍数的意义，可以列除法算式找出 7 和 6 的倍数。看哪个数除以 7 和 6，商是整数且没有余数，这个数就是 7 和 6的倍数。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785995" y="3784255"/>
            <a:ext cx="47482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7、14、49、35、21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785995" y="4366868"/>
            <a:ext cx="47482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6、12、18、24、30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63110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163638" y="1588244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014664" y="1632695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2、5 的倍数的特征</a:t>
            </a: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947739" y="2365484"/>
            <a:ext cx="8811871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选出两张数字卡片，按要求组数。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5       4       3        0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（1）组成的数是 5 的倍数：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      </a:t>
            </a:r>
            <a:r>
              <a:rPr lang="zh-CN" altLang="en-US" sz="2400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endParaRPr lang="zh-CN" altLang="en-US" sz="2400" dirty="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947739" y="4618785"/>
            <a:ext cx="1004728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 5 的倍数的特征，所组成的两位数的个位数必须是 5 或 0。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945107" y="4048719"/>
            <a:ext cx="47482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45，35，50，40，30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631106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1163638" y="1588244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</a:p>
        </p:txBody>
      </p:sp>
      <p:sp>
        <p:nvSpPr>
          <p:cNvPr id="16" name="文本框 7"/>
          <p:cNvSpPr txBox="1">
            <a:spLocks noChangeArrowheads="1"/>
          </p:cNvSpPr>
          <p:nvPr/>
        </p:nvSpPr>
        <p:spPr bwMode="auto">
          <a:xfrm>
            <a:off x="3014664" y="1632695"/>
            <a:ext cx="782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2、5 的倍数的特征</a:t>
            </a: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788989" y="2376669"/>
            <a:ext cx="10993437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选出两张数字卡片，按要求组数。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5       4       3        0</a:t>
            </a:r>
            <a:r>
              <a:rPr lang="zh-CN" altLang="en-US" sz="2400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（2）组成的数既是 2 的倍数，又是 5 的倍数：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400" u="sng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solidFill>
                  <a:srgbClr val="FFFFFF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933450" y="4918123"/>
            <a:ext cx="10047288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根据既是 2 的倍数，又是 5 的倍数的特征，组成的两位数的个位数必须是 0。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090960" y="3982437"/>
            <a:ext cx="2678113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50，40，30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4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54" y="138805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5"/>
          <p:cNvSpPr txBox="1">
            <a:spLocks noChangeArrowheads="1"/>
          </p:cNvSpPr>
          <p:nvPr/>
        </p:nvSpPr>
        <p:spPr bwMode="auto">
          <a:xfrm>
            <a:off x="1163638" y="1448425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</a:p>
        </p:txBody>
      </p:sp>
      <p:sp>
        <p:nvSpPr>
          <p:cNvPr id="18" name="文本框 7"/>
          <p:cNvSpPr txBox="1">
            <a:spLocks noChangeArrowheads="1"/>
          </p:cNvSpPr>
          <p:nvPr/>
        </p:nvSpPr>
        <p:spPr bwMode="auto">
          <a:xfrm>
            <a:off x="3014663" y="1448425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奇数和偶数的意义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881857" y="2059569"/>
            <a:ext cx="10993437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把下列各数按要求填入圈内。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34   45   26   61   18   90   70   22   14   85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奇数                           偶数  </a:t>
            </a:r>
            <a:endParaRPr lang="zh-CN" altLang="en-US" sz="2400" dirty="0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60400" y="5609742"/>
            <a:ext cx="1064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解答此题的关键就是要分清奇数和偶数。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304066" y="4280285"/>
            <a:ext cx="2735262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45，61，85</a:t>
            </a:r>
          </a:p>
        </p:txBody>
      </p:sp>
      <p:pic>
        <p:nvPicPr>
          <p:cNvPr id="22" name="图片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58" y="3761750"/>
            <a:ext cx="6981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274404" y="3921510"/>
            <a:ext cx="3768725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34，26，18，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90，70，22，14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619870" y="593689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  <p:pic>
        <p:nvPicPr>
          <p:cNvPr id="12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9" y="146100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1163638" y="1418141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考点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</a:p>
        </p:txBody>
      </p:sp>
      <p:sp>
        <p:nvSpPr>
          <p:cNvPr id="15" name="文本框 7"/>
          <p:cNvSpPr txBox="1">
            <a:spLocks noChangeArrowheads="1"/>
          </p:cNvSpPr>
          <p:nvPr/>
        </p:nvSpPr>
        <p:spPr bwMode="auto">
          <a:xfrm>
            <a:off x="3014663" y="1462592"/>
            <a:ext cx="4324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的倍数的特征</a:t>
            </a:r>
          </a:p>
        </p:txBody>
      </p:sp>
      <p:sp>
        <p:nvSpPr>
          <p:cNvPr id="16" name="文本框 1"/>
          <p:cNvSpPr txBox="1">
            <a:spLocks noChangeArrowheads="1"/>
          </p:cNvSpPr>
          <p:nvPr/>
        </p:nvSpPr>
        <p:spPr bwMode="auto">
          <a:xfrm>
            <a:off x="762000" y="2251579"/>
            <a:ext cx="10993438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        里分别填一个数字，使每个数都是 3 的倍数。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60400" y="4822555"/>
            <a:ext cx="10807700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思路分析：</a:t>
            </a:r>
            <a:r>
              <a:rPr lang="zh-CN" altLang="zh-CN" sz="2400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先根据 3 的倍数的特征，找出方框里最小填几，再依次加 3，就可以找到其他符合要求的数字。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11638" y="4101262"/>
            <a:ext cx="376872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</a:p>
        </p:txBody>
      </p:sp>
      <p:pic>
        <p:nvPicPr>
          <p:cNvPr id="26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2" y="2267895"/>
            <a:ext cx="4683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3118318"/>
            <a:ext cx="7375525" cy="7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117931" y="3249144"/>
            <a:ext cx="7937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827712" y="3249144"/>
            <a:ext cx="7937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419936" y="3249144"/>
            <a:ext cx="7937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66b72d06-92f6-43f8-947a-9bdaeab926e5}"/>
</p:tagLst>
</file>

<file path=ppt/theme/theme1.xml><?xml version="1.0" encoding="utf-8"?>
<a:theme xmlns:a="http://schemas.openxmlformats.org/drawingml/2006/main" name="办公资源网：www.bangongziyuan.com">
  <a:themeElements>
    <a:clrScheme name="007配色-26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8B8F2"/>
      </a:accent1>
      <a:accent2>
        <a:srgbClr val="843CF7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Microsoft Office PowerPoint</Application>
  <PresentationFormat>宽屏</PresentationFormat>
  <Paragraphs>157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OPPOSans H</vt:lpstr>
      <vt:lpstr>Calibri</vt:lpstr>
      <vt:lpstr>OPPOSans R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229</cp:revision>
  <dcterms:created xsi:type="dcterms:W3CDTF">2020-07-01T00:49:00Z</dcterms:created>
  <dcterms:modified xsi:type="dcterms:W3CDTF">2021-01-08T23:21:52Z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