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2" r:id="rId2"/>
    <p:sldId id="257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6" r:id="rId23"/>
    <p:sldId id="517" r:id="rId24"/>
    <p:sldId id="518" r:id="rId25"/>
    <p:sldId id="519" r:id="rId26"/>
    <p:sldId id="520" r:id="rId27"/>
    <p:sldId id="287" r:id="rId28"/>
    <p:sldId id="515" r:id="rId29"/>
    <p:sldId id="521" r:id="rId30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OPPOSans H" panose="02010600030101010101" charset="-122"/>
      <p:regular r:id="rId34"/>
    </p:embeddedFont>
    <p:embeddedFont>
      <p:font typeface="OPPOSans R" panose="02010600030101010101" charset="-122"/>
      <p:regular r:id="rId35"/>
    </p:embeddedFont>
    <p:embeddedFont>
      <p:font typeface="思源黑体 CN Light" panose="02010600030101010101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1" b="35550"/>
          <a:stretch>
            <a:fillRect/>
          </a:stretch>
        </p:blipFill>
        <p:spPr>
          <a:xfrm>
            <a:off x="3362" y="0"/>
            <a:ext cx="12188638" cy="6858000"/>
          </a:xfrm>
          <a:custGeom>
            <a:avLst/>
            <a:gdLst>
              <a:gd name="connsiteX0" fmla="*/ 0 w 12188638"/>
              <a:gd name="connsiteY0" fmla="*/ 0 h 6858000"/>
              <a:gd name="connsiteX1" fmla="*/ 12188638 w 12188638"/>
              <a:gd name="connsiteY1" fmla="*/ 0 h 6858000"/>
              <a:gd name="connsiteX2" fmla="*/ 12188638 w 12188638"/>
              <a:gd name="connsiteY2" fmla="*/ 6858000 h 6858000"/>
              <a:gd name="connsiteX3" fmla="*/ 0 w 121886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638" h="6858000">
                <a:moveTo>
                  <a:pt x="0" y="0"/>
                </a:moveTo>
                <a:lnTo>
                  <a:pt x="12188638" y="0"/>
                </a:lnTo>
                <a:lnTo>
                  <a:pt x="1218863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直角三角形 5"/>
          <p:cNvSpPr/>
          <p:nvPr/>
        </p:nvSpPr>
        <p:spPr>
          <a:xfrm flipH="1">
            <a:off x="-1" y="1130300"/>
            <a:ext cx="12191999" cy="5727684"/>
          </a:xfrm>
          <a:prstGeom prst="rtTriangle">
            <a:avLst/>
          </a:prstGeom>
          <a:gradFill>
            <a:gsLst>
              <a:gs pos="0">
                <a:schemeClr val="accent1">
                  <a:alpha val="13000"/>
                </a:schemeClr>
              </a:gs>
              <a:gs pos="5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90278" y="2342496"/>
            <a:ext cx="521144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66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3.1  </a:t>
            </a:r>
            <a:r>
              <a:rPr lang="zh-CN" altLang="en-US" sz="66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长方体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0278" y="1262323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</a:t>
            </a: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8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48760" y="3678938"/>
            <a:ext cx="409448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CUBOID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68377" y="4267855"/>
            <a:ext cx="6055247" cy="369332"/>
            <a:chOff x="4816687" y="4817185"/>
            <a:chExt cx="6055247" cy="369332"/>
          </a:xfrm>
        </p:grpSpPr>
        <p:sp>
          <p:nvSpPr>
            <p:cNvPr id="21" name="文本框 20"/>
            <p:cNvSpPr txBox="1"/>
            <p:nvPr/>
          </p:nvSpPr>
          <p:spPr>
            <a:xfrm>
              <a:off x="6782958" y="4817185"/>
              <a:ext cx="2122706" cy="36933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XXX</a:t>
              </a: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老师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048760" y="1922108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立方体 6"/>
          <p:cNvSpPr/>
          <p:nvPr/>
        </p:nvSpPr>
        <p:spPr>
          <a:xfrm>
            <a:off x="595958" y="2581895"/>
            <a:ext cx="2791431" cy="1130337"/>
          </a:xfrm>
          <a:prstGeom prst="cube">
            <a:avLst>
              <a:gd name="adj" fmla="val 32258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1426506" y="1820130"/>
            <a:ext cx="1130334" cy="1130334"/>
          </a:xfrm>
          <a:prstGeom prst="cube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56640" y="1794510"/>
            <a:ext cx="7037388" cy="40640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107565" y="4813935"/>
            <a:ext cx="599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107565" y="1815149"/>
            <a:ext cx="0" cy="299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077279" y="4813935"/>
            <a:ext cx="1030287" cy="1030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77278" y="2753361"/>
            <a:ext cx="0" cy="3090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101965" y="1815148"/>
            <a:ext cx="0" cy="3092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07565" y="1815149"/>
            <a:ext cx="0" cy="29987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056640" y="2786698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077278" y="5844223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107565" y="4813935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147253" y="17945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071678" y="2753361"/>
            <a:ext cx="0" cy="3090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089979" y="1805624"/>
            <a:ext cx="1030287" cy="9366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1077279" y="4813935"/>
            <a:ext cx="1030287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7071679" y="4813935"/>
            <a:ext cx="1030287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7084379" y="1802448"/>
            <a:ext cx="1030287" cy="9382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8671563" y="3057516"/>
            <a:ext cx="2749547" cy="51405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相对的棱长度相等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055053" y="58458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1056640" y="58585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1056640" y="58585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7076440" y="276764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076440" y="276764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7076440" y="279939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>
            <a:off x="7074854" y="4834574"/>
            <a:ext cx="1030287" cy="1030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7076440" y="4812349"/>
            <a:ext cx="1030288" cy="1030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7068504" y="4812349"/>
            <a:ext cx="1030287" cy="1030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1296 L -0.00169 -0.4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33333E-6 L 0.08789 -0.6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8841 -0.1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50612 0.0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41445 -0.15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8555 -0.15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50743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0.444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49857 -0.45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5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pSp>
        <p:nvGrpSpPr>
          <p:cNvPr id="30" name="Group 3"/>
          <p:cNvGrpSpPr/>
          <p:nvPr/>
        </p:nvGrpSpPr>
        <p:grpSpPr bwMode="auto">
          <a:xfrm>
            <a:off x="1341438" y="1382714"/>
            <a:ext cx="5846762" cy="3963987"/>
            <a:chOff x="0" y="0"/>
            <a:chExt cx="2832" cy="1920"/>
          </a:xfrm>
        </p:grpSpPr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5" name="Oval 8"/>
          <p:cNvSpPr/>
          <p:nvPr/>
        </p:nvSpPr>
        <p:spPr>
          <a:xfrm>
            <a:off x="1241425" y="2274889"/>
            <a:ext cx="198438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Oval 9"/>
          <p:cNvSpPr/>
          <p:nvPr/>
        </p:nvSpPr>
        <p:spPr>
          <a:xfrm>
            <a:off x="2233613" y="4256089"/>
            <a:ext cx="196850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" name="Oval 10"/>
          <p:cNvSpPr/>
          <p:nvPr/>
        </p:nvSpPr>
        <p:spPr>
          <a:xfrm>
            <a:off x="6099175" y="2274889"/>
            <a:ext cx="196850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" name="Oval 11"/>
          <p:cNvSpPr/>
          <p:nvPr/>
        </p:nvSpPr>
        <p:spPr>
          <a:xfrm>
            <a:off x="7089775" y="1282700"/>
            <a:ext cx="198438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" name="Oval 12"/>
          <p:cNvSpPr/>
          <p:nvPr/>
        </p:nvSpPr>
        <p:spPr>
          <a:xfrm>
            <a:off x="2233613" y="1282700"/>
            <a:ext cx="196850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" name="Oval 13"/>
          <p:cNvSpPr/>
          <p:nvPr/>
        </p:nvSpPr>
        <p:spPr>
          <a:xfrm>
            <a:off x="1241425" y="5248275"/>
            <a:ext cx="198438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" name="Oval 14"/>
          <p:cNvSpPr/>
          <p:nvPr/>
        </p:nvSpPr>
        <p:spPr>
          <a:xfrm>
            <a:off x="6099175" y="5248275"/>
            <a:ext cx="196850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2" name="Oval 15"/>
          <p:cNvSpPr/>
          <p:nvPr/>
        </p:nvSpPr>
        <p:spPr>
          <a:xfrm>
            <a:off x="7089775" y="4256089"/>
            <a:ext cx="198438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3" name="Group 16"/>
          <p:cNvGrpSpPr/>
          <p:nvPr/>
        </p:nvGrpSpPr>
        <p:grpSpPr bwMode="auto">
          <a:xfrm>
            <a:off x="1241425" y="1282701"/>
            <a:ext cx="6046788" cy="4164013"/>
            <a:chOff x="0" y="0"/>
            <a:chExt cx="2928" cy="2016"/>
          </a:xfrm>
        </p:grpSpPr>
        <p:sp>
          <p:nvSpPr>
            <p:cNvPr id="44" name="Oval 17"/>
            <p:cNvSpPr/>
            <p:nvPr/>
          </p:nvSpPr>
          <p:spPr>
            <a:xfrm>
              <a:off x="0" y="48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Oval 18"/>
            <p:cNvSpPr/>
            <p:nvPr/>
          </p:nvSpPr>
          <p:spPr>
            <a:xfrm>
              <a:off x="480" y="144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Oval 19"/>
            <p:cNvSpPr/>
            <p:nvPr/>
          </p:nvSpPr>
          <p:spPr>
            <a:xfrm>
              <a:off x="2352" y="48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Oval 20"/>
            <p:cNvSpPr/>
            <p:nvPr/>
          </p:nvSpPr>
          <p:spPr>
            <a:xfrm>
              <a:off x="2832" y="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Oval 21"/>
            <p:cNvSpPr/>
            <p:nvPr/>
          </p:nvSpPr>
          <p:spPr>
            <a:xfrm>
              <a:off x="480" y="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Oval 22"/>
            <p:cNvSpPr/>
            <p:nvPr/>
          </p:nvSpPr>
          <p:spPr>
            <a:xfrm>
              <a:off x="0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0" name="Oval 23"/>
            <p:cNvSpPr/>
            <p:nvPr/>
          </p:nvSpPr>
          <p:spPr>
            <a:xfrm>
              <a:off x="2352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1" name="Oval 24"/>
            <p:cNvSpPr/>
            <p:nvPr/>
          </p:nvSpPr>
          <p:spPr>
            <a:xfrm>
              <a:off x="2832" y="144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52" name="Text Box 2"/>
          <p:cNvSpPr txBox="1"/>
          <p:nvPr/>
        </p:nvSpPr>
        <p:spPr>
          <a:xfrm>
            <a:off x="8200390" y="2711450"/>
            <a:ext cx="2833370" cy="51405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20000"/>
              </a:spcBef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zh-CN" altLang="en-US" noProof="1">
                <a:sym typeface="OPPOSans R" panose="00020600040101010101" pitchFamily="18" charset="-122"/>
              </a:rPr>
              <a:t>长方体有</a:t>
            </a:r>
            <a:r>
              <a:rPr lang="en-US" altLang="zh-CN" noProof="1">
                <a:sym typeface="OPPOSans R" panose="00020600040101010101" pitchFamily="18" charset="-122"/>
              </a:rPr>
              <a:t>8</a:t>
            </a:r>
            <a:r>
              <a:rPr lang="zh-CN" altLang="en-US" noProof="1">
                <a:sym typeface="OPPOSans R" panose="00020600040101010101" pitchFamily="18" charset="-122"/>
              </a:rPr>
              <a:t>个顶点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5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3028146" y="1499779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4" name="Rectangle 5"/>
          <p:cNvSpPr/>
          <p:nvPr/>
        </p:nvSpPr>
        <p:spPr>
          <a:xfrm>
            <a:off x="4598690" y="2383096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长方形</a:t>
            </a:r>
          </a:p>
        </p:txBody>
      </p:sp>
      <p:sp>
        <p:nvSpPr>
          <p:cNvPr id="5" name="Rectangle 6"/>
          <p:cNvSpPr/>
          <p:nvPr/>
        </p:nvSpPr>
        <p:spPr>
          <a:xfrm>
            <a:off x="5416998" y="2383096"/>
            <a:ext cx="1723549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（或正方形）</a:t>
            </a:r>
          </a:p>
        </p:txBody>
      </p:sp>
      <p:sp>
        <p:nvSpPr>
          <p:cNvPr id="6" name="Rectangle 7"/>
          <p:cNvSpPr/>
          <p:nvPr/>
        </p:nvSpPr>
        <p:spPr>
          <a:xfrm>
            <a:off x="4998800" y="3360380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相对的面</a:t>
            </a:r>
          </a:p>
        </p:txBody>
      </p:sp>
      <p:sp>
        <p:nvSpPr>
          <p:cNvPr id="7" name="Rectangle 8"/>
          <p:cNvSpPr/>
          <p:nvPr/>
        </p:nvSpPr>
        <p:spPr>
          <a:xfrm>
            <a:off x="4358640" y="5034181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</a:t>
            </a:r>
          </a:p>
        </p:txBody>
      </p:sp>
      <p:sp>
        <p:nvSpPr>
          <p:cNvPr id="8" name="Rectangle 9"/>
          <p:cNvSpPr/>
          <p:nvPr/>
        </p:nvSpPr>
        <p:spPr>
          <a:xfrm>
            <a:off x="3037049" y="4065350"/>
            <a:ext cx="49885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9" name="Rectangle 10"/>
          <p:cNvSpPr/>
          <p:nvPr/>
        </p:nvSpPr>
        <p:spPr>
          <a:xfrm>
            <a:off x="3172036" y="5755373"/>
            <a:ext cx="37382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867728" y="1517650"/>
            <a:ext cx="60277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）长方体有</a:t>
            </a:r>
            <a:r>
              <a:rPr lang="en-US" altLang="zh-CN" sz="2400" b="1" u="sng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个面。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867728" y="2387600"/>
            <a:ext cx="39023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）每个面是什么形状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867729" y="3298825"/>
            <a:ext cx="414623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）哪些面是完全相同的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Text Box 2"/>
          <p:cNvSpPr txBox="1"/>
          <p:nvPr/>
        </p:nvSpPr>
        <p:spPr>
          <a:xfrm>
            <a:off x="867728" y="4119563"/>
            <a:ext cx="430087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）长方体有</a:t>
            </a:r>
            <a:r>
              <a:rPr lang="en-US" altLang="zh-CN" sz="2400" b="1" u="sng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条棱。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2"/>
          <p:cNvSpPr txBox="1"/>
          <p:nvPr/>
        </p:nvSpPr>
        <p:spPr>
          <a:xfrm>
            <a:off x="867728" y="4983163"/>
            <a:ext cx="34909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）哪些棱长度相等？               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Text Box 2"/>
          <p:cNvSpPr txBox="1"/>
          <p:nvPr/>
        </p:nvSpPr>
        <p:spPr>
          <a:xfrm>
            <a:off x="867728" y="5778500"/>
            <a:ext cx="61341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）长方体有</a:t>
            </a:r>
            <a:r>
              <a:rPr lang="en-US" altLang="zh-CN" sz="2400" b="1" u="sng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个顶点。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27894" y="2175828"/>
            <a:ext cx="10336213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长方体一般是由 6 个长方形（特殊情况下有两个相对的面是正方形）围成的立体图形。一个长方体有 6 个面、8 个顶点、12 条棱。在一个长方体中，相对的面完全相同，相对的棱长度相等。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759143" y="1598874"/>
            <a:ext cx="10673714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填空题。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）长方体两个面相交的线段叫做（        ），长方体有（        ）条棱，相对的四条棱的长度（         ）。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）至少需要（          ）厘米长的铁丝，才能做一个底面周长是 12 厘米，高 20 厘米的长方体框架。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928360" y="2087564"/>
            <a:ext cx="70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9560833" y="2098358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384403" y="2549831"/>
            <a:ext cx="1271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相等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224685" y="3189197"/>
            <a:ext cx="116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544638" y="2746365"/>
            <a:ext cx="534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用细木条和橡皮泥做一个长方体框架。</a:t>
            </a:r>
          </a:p>
        </p:txBody>
      </p:sp>
      <p:pic>
        <p:nvPicPr>
          <p:cNvPr id="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7227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879474" y="1657986"/>
            <a:ext cx="193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886074" y="1677036"/>
            <a:ext cx="534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长方体的长、宽、高</a:t>
            </a:r>
          </a:p>
        </p:txBody>
      </p:sp>
      <p:grpSp>
        <p:nvGrpSpPr>
          <p:cNvPr id="7" name="组合 27"/>
          <p:cNvGrpSpPr/>
          <p:nvPr/>
        </p:nvGrpSpPr>
        <p:grpSpPr bwMode="auto">
          <a:xfrm>
            <a:off x="557212" y="2532745"/>
            <a:ext cx="987425" cy="754062"/>
            <a:chOff x="1277" y="3118"/>
            <a:chExt cx="1555" cy="1187"/>
          </a:xfrm>
        </p:grpSpPr>
        <p:pic>
          <p:nvPicPr>
            <p:cNvPr id="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7069136" y="5398945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6276974" y="5398945"/>
            <a:ext cx="792162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7072311" y="3114533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069136" y="5379895"/>
            <a:ext cx="3962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91261" y="3093895"/>
            <a:ext cx="4738688" cy="3087688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6276974" y="6191108"/>
            <a:ext cx="3962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7069136" y="3093895"/>
            <a:ext cx="0" cy="2286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6276974" y="3851134"/>
            <a:ext cx="0" cy="23764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10237786" y="3814620"/>
            <a:ext cx="0" cy="23764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1029949" y="3066908"/>
            <a:ext cx="0" cy="2286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6276974" y="3841608"/>
            <a:ext cx="40322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7069136" y="3071670"/>
            <a:ext cx="3962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6276974" y="3049446"/>
            <a:ext cx="792162" cy="792163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6291262" y="5394183"/>
            <a:ext cx="792163" cy="7921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0237787" y="5398946"/>
            <a:ext cx="792163" cy="79216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0309225" y="3093896"/>
            <a:ext cx="720725" cy="7207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文本框 2"/>
          <p:cNvSpPr txBox="1">
            <a:spLocks noChangeArrowheads="1"/>
          </p:cNvSpPr>
          <p:nvPr/>
        </p:nvSpPr>
        <p:spPr bwMode="auto">
          <a:xfrm>
            <a:off x="660400" y="3411237"/>
            <a:ext cx="4957763" cy="154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）长方体的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条棱可以分成几组？</a:t>
            </a:r>
            <a:endParaRPr lang="en-US" altLang="zh-CN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可以分为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组，每组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pSp>
        <p:nvGrpSpPr>
          <p:cNvPr id="3" name="组合 42"/>
          <p:cNvGrpSpPr/>
          <p:nvPr/>
        </p:nvGrpSpPr>
        <p:grpSpPr bwMode="auto">
          <a:xfrm>
            <a:off x="3607593" y="2237416"/>
            <a:ext cx="4976813" cy="3021013"/>
            <a:chOff x="989013" y="1938290"/>
            <a:chExt cx="3897312" cy="1947356"/>
          </a:xfrm>
        </p:grpSpPr>
        <p:sp>
          <p:nvSpPr>
            <p:cNvPr id="4" name="AutoShape 15"/>
            <p:cNvSpPr>
              <a:spLocks noChangeArrowheads="1"/>
            </p:cNvSpPr>
            <p:nvPr/>
          </p:nvSpPr>
          <p:spPr bwMode="auto">
            <a:xfrm>
              <a:off x="990600" y="1938290"/>
              <a:ext cx="3895725" cy="1909763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5" name="Group 16"/>
            <p:cNvGrpSpPr/>
            <p:nvPr/>
          </p:nvGrpSpPr>
          <p:grpSpPr bwMode="auto">
            <a:xfrm>
              <a:off x="989013" y="1946227"/>
              <a:ext cx="3887788" cy="1908175"/>
              <a:chOff x="-49" y="-43"/>
              <a:chExt cx="2449" cy="1202"/>
            </a:xfrm>
          </p:grpSpPr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321" y="848"/>
                <a:ext cx="2079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Line 18"/>
              <p:cNvSpPr>
                <a:spLocks noChangeShapeType="1"/>
              </p:cNvSpPr>
              <p:nvPr/>
            </p:nvSpPr>
            <p:spPr bwMode="auto">
              <a:xfrm>
                <a:off x="321" y="-43"/>
                <a:ext cx="0" cy="89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 flipV="1">
                <a:off x="-49" y="848"/>
                <a:ext cx="370" cy="31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6" name="Oval 23"/>
            <p:cNvSpPr>
              <a:spLocks noChangeArrowheads="1"/>
            </p:cNvSpPr>
            <p:nvPr/>
          </p:nvSpPr>
          <p:spPr bwMode="auto">
            <a:xfrm>
              <a:off x="4258915" y="3804406"/>
              <a:ext cx="98661" cy="8124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602830" y="5199690"/>
            <a:ext cx="4267200" cy="793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7847805" y="4444040"/>
            <a:ext cx="736600" cy="755650"/>
          </a:xfrm>
          <a:prstGeom prst="line">
            <a:avLst/>
          </a:prstGeom>
          <a:noFill/>
          <a:ln w="50800">
            <a:solidFill>
              <a:srgbClr val="00CC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7841455" y="2959728"/>
            <a:ext cx="6350" cy="22479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0400" y="1327867"/>
            <a:ext cx="9469437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）相交于同一顶点的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条棱的长度相等吗？</a:t>
            </a:r>
            <a:endParaRPr lang="zh-CN" altLang="en-US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071879" y="5421524"/>
            <a:ext cx="7051041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相交于同一顶点的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条棱一般情况下长度不相等。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pSp>
        <p:nvGrpSpPr>
          <p:cNvPr id="3" name="组合 42"/>
          <p:cNvGrpSpPr/>
          <p:nvPr/>
        </p:nvGrpSpPr>
        <p:grpSpPr bwMode="auto">
          <a:xfrm>
            <a:off x="3505723" y="1249660"/>
            <a:ext cx="4976813" cy="3021013"/>
            <a:chOff x="989013" y="1938290"/>
            <a:chExt cx="3897312" cy="1947356"/>
          </a:xfrm>
        </p:grpSpPr>
        <p:sp>
          <p:nvSpPr>
            <p:cNvPr id="4" name="AutoShape 15"/>
            <p:cNvSpPr>
              <a:spLocks noChangeArrowheads="1"/>
            </p:cNvSpPr>
            <p:nvPr/>
          </p:nvSpPr>
          <p:spPr bwMode="auto">
            <a:xfrm>
              <a:off x="990600" y="1938290"/>
              <a:ext cx="3895725" cy="1909763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5" name="Group 16"/>
            <p:cNvGrpSpPr/>
            <p:nvPr/>
          </p:nvGrpSpPr>
          <p:grpSpPr bwMode="auto">
            <a:xfrm>
              <a:off x="989013" y="1946227"/>
              <a:ext cx="3887788" cy="1908175"/>
              <a:chOff x="-49" y="-43"/>
              <a:chExt cx="2449" cy="1202"/>
            </a:xfrm>
          </p:grpSpPr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321" y="848"/>
                <a:ext cx="2079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Line 18"/>
              <p:cNvSpPr>
                <a:spLocks noChangeShapeType="1"/>
              </p:cNvSpPr>
              <p:nvPr/>
            </p:nvSpPr>
            <p:spPr bwMode="auto">
              <a:xfrm>
                <a:off x="321" y="-43"/>
                <a:ext cx="0" cy="89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 flipV="1">
                <a:off x="-49" y="848"/>
                <a:ext cx="370" cy="31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6" name="Oval 23"/>
            <p:cNvSpPr>
              <a:spLocks noChangeArrowheads="1"/>
            </p:cNvSpPr>
            <p:nvPr/>
          </p:nvSpPr>
          <p:spPr bwMode="auto">
            <a:xfrm>
              <a:off x="4258915" y="3804406"/>
              <a:ext cx="98661" cy="8124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499372" y="4207173"/>
            <a:ext cx="4268788" cy="7937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7745935" y="3456284"/>
            <a:ext cx="735012" cy="755650"/>
          </a:xfrm>
          <a:prstGeom prst="line">
            <a:avLst/>
          </a:prstGeom>
          <a:noFill/>
          <a:ln w="50800">
            <a:solidFill>
              <a:srgbClr val="00CC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7737997" y="1971972"/>
            <a:ext cx="7938" cy="22479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372622" y="3515023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977710" y="3515023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101410" y="2465684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646442" y="4440217"/>
            <a:ext cx="993298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相交于同一顶点的三条棱的长度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分别叫做长方体的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长、宽、高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59817" y="5210869"/>
            <a:ext cx="6861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长方体的长、宽、高的位置不是固定不变的。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27100" y="2157886"/>
            <a:ext cx="103378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相交于一个顶点的三条棱的长度分别叫做长方体的长、宽、高。长方体的 12 条棱中有 4 条长、4 条宽和 4 条高，它们的长度分别相等。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1487711"/>
            <a:ext cx="1085850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用一根彩带捆扎一个长方体礼盒（如下图），如果接头处需彩带 20 cm，捆扎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这个礼盒至少需要多长的彩带？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803275" y="3323524"/>
            <a:ext cx="743902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100(cm)</a:t>
            </a:r>
          </a:p>
        </p:txBody>
      </p:sp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97" y="2983435"/>
            <a:ext cx="22955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803274" y="4595111"/>
            <a:ext cx="9402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答：捆扎这个礼盒至少需要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厘米长的彩带。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400" y="2200189"/>
            <a:ext cx="1027430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掌握长方体面、棱、顶点的特征并认识长方体的长、宽、高。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形成长方体概念，掌握长方体长、宽、高的相关计算。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0"/>
          <a:stretch>
            <a:fillRect/>
          </a:stretch>
        </p:blipFill>
        <p:spPr bwMode="auto">
          <a:xfrm>
            <a:off x="6480493" y="2088324"/>
            <a:ext cx="1390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660400" y="3429000"/>
            <a:ext cx="10685466" cy="1565641"/>
            <a:chOff x="1378" y="6563"/>
            <a:chExt cx="16827" cy="2467"/>
          </a:xfrm>
        </p:grpSpPr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544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1603" y="6823"/>
              <a:ext cx="1660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此题错在没有正确理解长方体的特征，长方体的 6 个面大多数情况下都是长方形，但特殊的长方体有两个面是正方形，其余四个面是长方形。</a:t>
              </a: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04355" y="2060712"/>
            <a:ext cx="1576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972743" y="2115255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904355" y="2100667"/>
            <a:ext cx="548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965519" y="2088324"/>
            <a:ext cx="82502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判断：长方体的 6 个面都是长方形。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ldLvl="0" animBg="1"/>
      <p:bldP spid="8" grpId="1" bldLvl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811531" y="1536723"/>
            <a:ext cx="9578975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P21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（1）这个纸巾盒的正面是什么形状？长和宽各是多少？和它相同的面是哪个？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11531" y="3387726"/>
            <a:ext cx="624363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这个纸巾盒的正面是长方形，长和宽分别是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cm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cm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，和它相同的面是后面。</a:t>
            </a:r>
            <a:endParaRPr lang="zh-CN" altLang="en-US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038452"/>
            <a:ext cx="4289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2883" y="1406844"/>
            <a:ext cx="6627813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latinLnBrk="1" hangingPunct="0"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）它的右面是什么形状？长和宽各是多少？和它相同的面是哪个？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0157" y="3565843"/>
            <a:ext cx="94805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它的右面是长方形，长是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 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。和它相同的面是左面。</a:t>
            </a: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76" y="1206182"/>
            <a:ext cx="39100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1446" y="4493906"/>
            <a:ext cx="89741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latinLnBrk="1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）哪几个面的长是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cm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，宽是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cm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40820" y="5416244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上、下两个面。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41852" y="1617664"/>
            <a:ext cx="10508296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一个长、宽、高分别为40 cm、30 cm、20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cm的小纸箱，在所有的棱上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粘上一圈胶带，至少需要多长的胶带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P21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39570" y="3567036"/>
            <a:ext cx="475643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(40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20)×4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360(cm)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答：至少需要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360 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长的胶带。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796290" y="1546577"/>
            <a:ext cx="9901238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P21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（1）和</a:t>
            </a:r>
            <a:r>
              <a:rPr lang="zh-CN" altLang="en-US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平行的棱有几条？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71593" y="3180624"/>
            <a:ext cx="3023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平行的棱有3条。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67" y="1636975"/>
            <a:ext cx="1941336" cy="28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95324" y="3871523"/>
            <a:ext cx="74707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（2）和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相交并垂直的棱有哪几条？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32815" y="4614808"/>
            <a:ext cx="9628188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相交并垂直的棱有4条，分别是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所在面中与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所在面中与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08051" y="1527811"/>
            <a:ext cx="67849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（3）和</a:t>
            </a:r>
            <a:r>
              <a:rPr lang="zh-CN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平行的棱有几条？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32280" y="2581911"/>
            <a:ext cx="3023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平行的棱有3条。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03" y="1605499"/>
            <a:ext cx="1940117" cy="28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908050" y="3709036"/>
            <a:ext cx="468788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）你发现了什么？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32280" y="4710750"/>
            <a:ext cx="973137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我发现每条棱都有3条棱和它平行且相等，有交点的2条棱相互垂直。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867729" y="1696721"/>
            <a:ext cx="990123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小卖部要做一个长2.2 m、宽40 cm、高80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cm的玻璃柜台。现在要在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柜台各边都安上角铁，至少需要多少米的角铁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P22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T7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74092" y="3429000"/>
            <a:ext cx="7100888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 cm＝0.4 m　  80 cm＝0.8 m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(2.2＋0.4＋0.8)×4＝13.6(m)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答：这个柜台至少需要13.6 m的角铁。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68" y="3153782"/>
            <a:ext cx="3376998" cy="233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17979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82163"/>
            <a:ext cx="10336213" cy="1705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长方体一般是由 6 个长方形（特殊情况下有两个相对的面是正方形）围成的立体图形。一个长方体有 6 个面、8 个顶点、12 条棱。在一个长方体中，相对的面完全相同，相对的棱长度相等。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4293300"/>
            <a:ext cx="10336213" cy="115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相交于一个顶点的三条棱的长度分别叫做长方体的长、宽、高。长方体的 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条棱中有 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条长、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条宽和 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条高，它们的长度分别相等。</a:t>
            </a:r>
            <a:endParaRPr lang="zh-CN" altLang="zh-CN" sz="24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82614" y="1485266"/>
            <a:ext cx="11406187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下面图形中，是长方形的打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“√”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是长方体的画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83180"/>
            <a:ext cx="107759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7733030" y="4456431"/>
            <a:ext cx="7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4973955" y="4456431"/>
            <a:ext cx="7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</a:t>
            </a:r>
            <a:endParaRPr lang="zh-CN" altLang="en-US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41" y="2243182"/>
            <a:ext cx="2138718" cy="7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立方体 6"/>
          <p:cNvSpPr>
            <a:spLocks noChangeArrowheads="1"/>
          </p:cNvSpPr>
          <p:nvPr/>
        </p:nvSpPr>
        <p:spPr bwMode="auto">
          <a:xfrm>
            <a:off x="3787140" y="3572174"/>
            <a:ext cx="3252787" cy="1951037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385D8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10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1" name="组合 17"/>
          <p:cNvGrpSpPr/>
          <p:nvPr/>
        </p:nvGrpSpPr>
        <p:grpSpPr bwMode="auto">
          <a:xfrm>
            <a:off x="7132002" y="3170535"/>
            <a:ext cx="6392863" cy="461665"/>
            <a:chOff x="0" y="0"/>
            <a:chExt cx="4914264" cy="354765"/>
          </a:xfrm>
        </p:grpSpPr>
        <p:cxnSp>
          <p:nvCxnSpPr>
            <p:cNvPr id="13" name="直接箭头连接符 8"/>
            <p:cNvCxnSpPr>
              <a:cxnSpLocks noChangeShapeType="1"/>
            </p:cNvCxnSpPr>
            <p:nvPr/>
          </p:nvCxnSpPr>
          <p:spPr bwMode="auto">
            <a:xfrm rot="10800000">
              <a:off x="0" y="308907"/>
              <a:ext cx="1000132" cy="158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4"/>
            <p:cNvSpPr txBox="1"/>
            <p:nvPr/>
          </p:nvSpPr>
          <p:spPr>
            <a:xfrm>
              <a:off x="1000670" y="0"/>
              <a:ext cx="3913594" cy="3547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顶点：棱和棱的交点</a:t>
              </a:r>
            </a:p>
          </p:txBody>
        </p:sp>
      </p:grpSp>
      <p:grpSp>
        <p:nvGrpSpPr>
          <p:cNvPr id="15" name="组合 18"/>
          <p:cNvGrpSpPr/>
          <p:nvPr/>
        </p:nvGrpSpPr>
        <p:grpSpPr bwMode="auto">
          <a:xfrm>
            <a:off x="6574789" y="4377035"/>
            <a:ext cx="6875462" cy="461664"/>
            <a:chOff x="0" y="0"/>
            <a:chExt cx="5286379" cy="354380"/>
          </a:xfrm>
        </p:grpSpPr>
        <p:cxnSp>
          <p:nvCxnSpPr>
            <p:cNvPr id="16" name="直接箭头连接符 11"/>
            <p:cNvCxnSpPr>
              <a:cxnSpLocks noChangeShapeType="1"/>
            </p:cNvCxnSpPr>
            <p:nvPr/>
          </p:nvCxnSpPr>
          <p:spPr bwMode="auto">
            <a:xfrm rot="10800000">
              <a:off x="0" y="308907"/>
              <a:ext cx="1000132" cy="158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5"/>
            <p:cNvSpPr txBox="1"/>
            <p:nvPr/>
          </p:nvSpPr>
          <p:spPr>
            <a:xfrm>
              <a:off x="928869" y="0"/>
              <a:ext cx="4357510" cy="354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棱：面和面相交的线段</a:t>
              </a:r>
            </a:p>
          </p:txBody>
        </p:sp>
      </p:grpSp>
      <p:sp>
        <p:nvSpPr>
          <p:cNvPr id="18" name="流程图: 过程 17"/>
          <p:cNvSpPr/>
          <p:nvPr/>
        </p:nvSpPr>
        <p:spPr>
          <a:xfrm>
            <a:off x="3787139" y="4037310"/>
            <a:ext cx="2787650" cy="1485900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endParaRPr lang="zh-CN" altLang="en-US" sz="312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19" name="直接连接符 19"/>
          <p:cNvCxnSpPr>
            <a:cxnSpLocks noChangeShapeType="1"/>
          </p:cNvCxnSpPr>
          <p:nvPr/>
        </p:nvCxnSpPr>
        <p:spPr bwMode="auto">
          <a:xfrm rot="5400000">
            <a:off x="5831839" y="4780260"/>
            <a:ext cx="14859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22"/>
          <p:cNvSpPr txBox="1"/>
          <p:nvPr/>
        </p:nvSpPr>
        <p:spPr>
          <a:xfrm>
            <a:off x="6797040" y="2880023"/>
            <a:ext cx="4651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</a:t>
            </a:r>
            <a:endParaRPr lang="zh-CN" altLang="en-US" sz="2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1" name="组合 19"/>
          <p:cNvGrpSpPr/>
          <p:nvPr/>
        </p:nvGrpSpPr>
        <p:grpSpPr bwMode="auto">
          <a:xfrm>
            <a:off x="2486977" y="4564360"/>
            <a:ext cx="1857375" cy="461665"/>
            <a:chOff x="0" y="0"/>
            <a:chExt cx="1428792" cy="355151"/>
          </a:xfrm>
        </p:grpSpPr>
        <p:cxnSp>
          <p:nvCxnSpPr>
            <p:cNvPr id="22" name="直接箭头连接符 12"/>
            <p:cNvCxnSpPr>
              <a:cxnSpLocks noChangeShapeType="1"/>
            </p:cNvCxnSpPr>
            <p:nvPr/>
          </p:nvCxnSpPr>
          <p:spPr bwMode="auto">
            <a:xfrm>
              <a:off x="500098" y="308907"/>
              <a:ext cx="928694" cy="158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16"/>
            <p:cNvSpPr txBox="1"/>
            <p:nvPr/>
          </p:nvSpPr>
          <p:spPr>
            <a:xfrm>
              <a:off x="0" y="0"/>
              <a:ext cx="428638" cy="3551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面</a:t>
              </a:r>
            </a:p>
          </p:txBody>
        </p:sp>
      </p:grpSp>
      <p:pic>
        <p:nvPicPr>
          <p:cNvPr id="2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9795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941228" y="1457114"/>
            <a:ext cx="179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2816225" y="1457114"/>
            <a:ext cx="2433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82817" y="1496456"/>
            <a:ext cx="4380824" cy="40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观察长方体，你发现了什么？</a:t>
            </a:r>
          </a:p>
        </p:txBody>
      </p:sp>
      <p:grpSp>
        <p:nvGrpSpPr>
          <p:cNvPr id="4" name="Group 2"/>
          <p:cNvGrpSpPr/>
          <p:nvPr/>
        </p:nvGrpSpPr>
        <p:grpSpPr bwMode="auto">
          <a:xfrm>
            <a:off x="4166132" y="2358316"/>
            <a:ext cx="3540280" cy="2514112"/>
            <a:chOff x="0" y="0"/>
            <a:chExt cx="2832" cy="1920"/>
          </a:xfrm>
        </p:grpSpPr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>
              <a:off x="0" y="1440"/>
              <a:ext cx="2832" cy="480"/>
            </a:xfrm>
            <a:custGeom>
              <a:avLst/>
              <a:gdLst>
                <a:gd name="T0" fmla="*/ 480 w 2832"/>
                <a:gd name="T1" fmla="*/ 0 h 480"/>
                <a:gd name="T2" fmla="*/ 0 w 2832"/>
                <a:gd name="T3" fmla="*/ 480 h 480"/>
                <a:gd name="T4" fmla="*/ 2352 w 2832"/>
                <a:gd name="T5" fmla="*/ 480 h 480"/>
                <a:gd name="T6" fmla="*/ 2832 w 2832"/>
                <a:gd name="T7" fmla="*/ 0 h 480"/>
                <a:gd name="T8" fmla="*/ 480 w 283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80">
                  <a:moveTo>
                    <a:pt x="480" y="0"/>
                  </a:moveTo>
                  <a:lnTo>
                    <a:pt x="0" y="480"/>
                  </a:lnTo>
                  <a:lnTo>
                    <a:pt x="2352" y="480"/>
                  </a:lnTo>
                  <a:lnTo>
                    <a:pt x="2832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Freeform 4"/>
            <p:cNvSpPr>
              <a:spLocks noChangeArrowheads="1"/>
            </p:cNvSpPr>
            <p:nvPr/>
          </p:nvSpPr>
          <p:spPr bwMode="auto">
            <a:xfrm>
              <a:off x="0" y="0"/>
              <a:ext cx="2832" cy="480"/>
            </a:xfrm>
            <a:custGeom>
              <a:avLst/>
              <a:gdLst>
                <a:gd name="T0" fmla="*/ 480 w 2832"/>
                <a:gd name="T1" fmla="*/ 0 h 480"/>
                <a:gd name="T2" fmla="*/ 0 w 2832"/>
                <a:gd name="T3" fmla="*/ 480 h 480"/>
                <a:gd name="T4" fmla="*/ 2352 w 2832"/>
                <a:gd name="T5" fmla="*/ 480 h 480"/>
                <a:gd name="T6" fmla="*/ 2832 w 2832"/>
                <a:gd name="T7" fmla="*/ 0 h 480"/>
                <a:gd name="T8" fmla="*/ 480 w 283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80">
                  <a:moveTo>
                    <a:pt x="480" y="0"/>
                  </a:moveTo>
                  <a:lnTo>
                    <a:pt x="0" y="480"/>
                  </a:lnTo>
                  <a:lnTo>
                    <a:pt x="2352" y="480"/>
                  </a:lnTo>
                  <a:lnTo>
                    <a:pt x="2832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Group 5"/>
          <p:cNvGrpSpPr/>
          <p:nvPr/>
        </p:nvGrpSpPr>
        <p:grpSpPr bwMode="auto">
          <a:xfrm>
            <a:off x="4166132" y="2358316"/>
            <a:ext cx="3540280" cy="2514112"/>
            <a:chOff x="0" y="0"/>
            <a:chExt cx="2832" cy="192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80" y="0"/>
              <a:ext cx="2352" cy="144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480"/>
              <a:ext cx="2352" cy="14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Group 8"/>
          <p:cNvGrpSpPr/>
          <p:nvPr/>
        </p:nvGrpSpPr>
        <p:grpSpPr bwMode="auto">
          <a:xfrm>
            <a:off x="4166132" y="2358316"/>
            <a:ext cx="3540280" cy="2514112"/>
            <a:chOff x="0" y="0"/>
            <a:chExt cx="2832" cy="1920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487805" y="5269266"/>
            <a:ext cx="8972550" cy="461665"/>
          </a:xfrm>
          <a:prstGeom prst="rect">
            <a:avLst/>
          </a:prstGeom>
          <a:solidFill>
            <a:srgbClr val="FFF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长方体有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个面，每个面一般是长方形。</a:t>
            </a:r>
          </a:p>
        </p:txBody>
      </p:sp>
      <p:grpSp>
        <p:nvGrpSpPr>
          <p:cNvPr id="17" name="Group 14"/>
          <p:cNvGrpSpPr/>
          <p:nvPr/>
        </p:nvGrpSpPr>
        <p:grpSpPr bwMode="auto">
          <a:xfrm>
            <a:off x="4164966" y="2358317"/>
            <a:ext cx="3542613" cy="2521109"/>
            <a:chOff x="0" y="0"/>
            <a:chExt cx="2833" cy="1926"/>
          </a:xfrm>
        </p:grpSpPr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480" cy="1920"/>
            </a:xfrm>
            <a:custGeom>
              <a:avLst/>
              <a:gdLst>
                <a:gd name="T0" fmla="*/ 480 w 480"/>
                <a:gd name="T1" fmla="*/ 0 h 1920"/>
                <a:gd name="T2" fmla="*/ 0 w 480"/>
                <a:gd name="T3" fmla="*/ 480 h 1920"/>
                <a:gd name="T4" fmla="*/ 0 w 480"/>
                <a:gd name="T5" fmla="*/ 1920 h 1920"/>
                <a:gd name="T6" fmla="*/ 480 w 480"/>
                <a:gd name="T7" fmla="*/ 1440 h 1920"/>
                <a:gd name="T8" fmla="*/ 480 w 480"/>
                <a:gd name="T9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920">
                  <a:moveTo>
                    <a:pt x="480" y="0"/>
                  </a:moveTo>
                  <a:lnTo>
                    <a:pt x="0" y="480"/>
                  </a:lnTo>
                  <a:lnTo>
                    <a:pt x="0" y="1920"/>
                  </a:lnTo>
                  <a:lnTo>
                    <a:pt x="480" y="1440"/>
                  </a:lnTo>
                  <a:lnTo>
                    <a:pt x="48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2338" y="0"/>
              <a:ext cx="495" cy="1926"/>
            </a:xfrm>
            <a:custGeom>
              <a:avLst/>
              <a:gdLst>
                <a:gd name="T0" fmla="*/ 480 w 480"/>
                <a:gd name="T1" fmla="*/ 0 h 1920"/>
                <a:gd name="T2" fmla="*/ 0 w 480"/>
                <a:gd name="T3" fmla="*/ 480 h 1920"/>
                <a:gd name="T4" fmla="*/ 0 w 480"/>
                <a:gd name="T5" fmla="*/ 1920 h 1920"/>
                <a:gd name="T6" fmla="*/ 480 w 480"/>
                <a:gd name="T7" fmla="*/ 1440 h 1920"/>
                <a:gd name="T8" fmla="*/ 480 w 480"/>
                <a:gd name="T9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920">
                  <a:moveTo>
                    <a:pt x="480" y="0"/>
                  </a:moveTo>
                  <a:lnTo>
                    <a:pt x="0" y="480"/>
                  </a:lnTo>
                  <a:lnTo>
                    <a:pt x="0" y="1920"/>
                  </a:lnTo>
                  <a:lnTo>
                    <a:pt x="480" y="144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0" y="0"/>
              <a:ext cx="480" cy="1920"/>
            </a:xfrm>
            <a:custGeom>
              <a:avLst/>
              <a:gdLst>
                <a:gd name="T0" fmla="*/ 480 w 480"/>
                <a:gd name="T1" fmla="*/ 0 h 1920"/>
                <a:gd name="T2" fmla="*/ 0 w 480"/>
                <a:gd name="T3" fmla="*/ 480 h 1920"/>
                <a:gd name="T4" fmla="*/ 0 w 480"/>
                <a:gd name="T5" fmla="*/ 1920 h 1920"/>
                <a:gd name="T6" fmla="*/ 480 w 480"/>
                <a:gd name="T7" fmla="*/ 1440 h 1920"/>
                <a:gd name="T8" fmla="*/ 480 w 480"/>
                <a:gd name="T9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920">
                  <a:moveTo>
                    <a:pt x="480" y="0"/>
                  </a:moveTo>
                  <a:lnTo>
                    <a:pt x="0" y="480"/>
                  </a:lnTo>
                  <a:lnTo>
                    <a:pt x="0" y="1920"/>
                  </a:lnTo>
                  <a:lnTo>
                    <a:pt x="480" y="144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1" name="组合 27"/>
          <p:cNvGrpSpPr/>
          <p:nvPr/>
        </p:nvGrpSpPr>
        <p:grpSpPr bwMode="auto">
          <a:xfrm>
            <a:off x="811531" y="1347310"/>
            <a:ext cx="987425" cy="754062"/>
            <a:chOff x="1277" y="3118"/>
            <a:chExt cx="1555" cy="1187"/>
          </a:xfrm>
        </p:grpSpPr>
        <p:pic>
          <p:nvPicPr>
            <p:cNvPr id="22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171825" y="4622800"/>
            <a:ext cx="5848350" cy="992187"/>
          </a:xfrm>
          <a:custGeom>
            <a:avLst/>
            <a:gdLst>
              <a:gd name="T0" fmla="*/ 480 w 2832"/>
              <a:gd name="T1" fmla="*/ 0 h 480"/>
              <a:gd name="T2" fmla="*/ 0 w 2832"/>
              <a:gd name="T3" fmla="*/ 480 h 480"/>
              <a:gd name="T4" fmla="*/ 2352 w 2832"/>
              <a:gd name="T5" fmla="*/ 480 h 480"/>
              <a:gd name="T6" fmla="*/ 2832 w 2832"/>
              <a:gd name="T7" fmla="*/ 0 h 480"/>
              <a:gd name="T8" fmla="*/ 480 w 2832"/>
              <a:gd name="T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480">
                <a:moveTo>
                  <a:pt x="480" y="0"/>
                </a:moveTo>
                <a:lnTo>
                  <a:pt x="0" y="480"/>
                </a:lnTo>
                <a:lnTo>
                  <a:pt x="2352" y="480"/>
                </a:lnTo>
                <a:lnTo>
                  <a:pt x="2832" y="0"/>
                </a:lnTo>
                <a:lnTo>
                  <a:pt x="48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3171825" y="1649411"/>
            <a:ext cx="5848350" cy="992188"/>
          </a:xfrm>
          <a:custGeom>
            <a:avLst/>
            <a:gdLst>
              <a:gd name="T0" fmla="*/ 480 w 2832"/>
              <a:gd name="T1" fmla="*/ 0 h 480"/>
              <a:gd name="T2" fmla="*/ 0 w 2832"/>
              <a:gd name="T3" fmla="*/ 480 h 480"/>
              <a:gd name="T4" fmla="*/ 2352 w 2832"/>
              <a:gd name="T5" fmla="*/ 480 h 480"/>
              <a:gd name="T6" fmla="*/ 2832 w 2832"/>
              <a:gd name="T7" fmla="*/ 0 h 480"/>
              <a:gd name="T8" fmla="*/ 480 w 2832"/>
              <a:gd name="T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480">
                <a:moveTo>
                  <a:pt x="480" y="0"/>
                </a:moveTo>
                <a:lnTo>
                  <a:pt x="0" y="480"/>
                </a:lnTo>
                <a:lnTo>
                  <a:pt x="2352" y="480"/>
                </a:lnTo>
                <a:lnTo>
                  <a:pt x="2832" y="0"/>
                </a:lnTo>
                <a:lnTo>
                  <a:pt x="48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3171825" y="1649412"/>
            <a:ext cx="5848350" cy="3965575"/>
            <a:chOff x="0" y="0"/>
            <a:chExt cx="2832" cy="192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052 0.4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4074 L 0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2889250" y="1700214"/>
            <a:ext cx="990600" cy="3963987"/>
          </a:xfrm>
          <a:custGeom>
            <a:avLst/>
            <a:gdLst>
              <a:gd name="T0" fmla="*/ 480 w 480"/>
              <a:gd name="T1" fmla="*/ 0 h 1920"/>
              <a:gd name="T2" fmla="*/ 0 w 480"/>
              <a:gd name="T3" fmla="*/ 480 h 1920"/>
              <a:gd name="T4" fmla="*/ 0 w 480"/>
              <a:gd name="T5" fmla="*/ 1920 h 1920"/>
              <a:gd name="T6" fmla="*/ 480 w 480"/>
              <a:gd name="T7" fmla="*/ 1440 h 1920"/>
              <a:gd name="T8" fmla="*/ 480 w 480"/>
              <a:gd name="T9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920">
                <a:moveTo>
                  <a:pt x="480" y="0"/>
                </a:moveTo>
                <a:lnTo>
                  <a:pt x="0" y="480"/>
                </a:lnTo>
                <a:lnTo>
                  <a:pt x="0" y="1920"/>
                </a:lnTo>
                <a:lnTo>
                  <a:pt x="480" y="1440"/>
                </a:lnTo>
                <a:lnTo>
                  <a:pt x="48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889251" y="1700214"/>
            <a:ext cx="5846763" cy="3963987"/>
            <a:chOff x="0" y="0"/>
            <a:chExt cx="2832" cy="192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7745413" y="1700214"/>
            <a:ext cx="990600" cy="3963987"/>
          </a:xfrm>
          <a:custGeom>
            <a:avLst/>
            <a:gdLst>
              <a:gd name="T0" fmla="*/ 480 w 480"/>
              <a:gd name="T1" fmla="*/ 0 h 1920"/>
              <a:gd name="T2" fmla="*/ 0 w 480"/>
              <a:gd name="T3" fmla="*/ 480 h 1920"/>
              <a:gd name="T4" fmla="*/ 0 w 480"/>
              <a:gd name="T5" fmla="*/ 1920 h 1920"/>
              <a:gd name="T6" fmla="*/ 480 w 480"/>
              <a:gd name="T7" fmla="*/ 1440 h 1920"/>
              <a:gd name="T8" fmla="*/ 480 w 480"/>
              <a:gd name="T9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920">
                <a:moveTo>
                  <a:pt x="480" y="0"/>
                </a:moveTo>
                <a:lnTo>
                  <a:pt x="0" y="480"/>
                </a:lnTo>
                <a:lnTo>
                  <a:pt x="0" y="1920"/>
                </a:lnTo>
                <a:lnTo>
                  <a:pt x="480" y="1440"/>
                </a:lnTo>
                <a:lnTo>
                  <a:pt x="48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3.33333E-6 L 0.40642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42 -3.33333E-6 L 0.00121 -3.3333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305800" y="2421890"/>
            <a:ext cx="2902268" cy="51405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20000"/>
              </a:spcBef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zh-CN" altLang="en-US" dirty="0">
                <a:sym typeface="OPPOSans R" panose="00020600040101010101" pitchFamily="18" charset="-122"/>
              </a:rPr>
              <a:t>相对的面完全相同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68613" y="1560514"/>
            <a:ext cx="4856162" cy="29733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60551" y="2551114"/>
            <a:ext cx="4856163" cy="29733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6" name="Group 4"/>
          <p:cNvGrpSpPr/>
          <p:nvPr/>
        </p:nvGrpSpPr>
        <p:grpSpPr bwMode="auto">
          <a:xfrm>
            <a:off x="1878013" y="1560514"/>
            <a:ext cx="5846762" cy="3963987"/>
            <a:chOff x="0" y="0"/>
            <a:chExt cx="2832" cy="192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84861 -0.147654 L 0.084861 -0.14765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83 -0.147531 L 0.000000 0.000000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258379" y="1761490"/>
            <a:ext cx="7037387" cy="40640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309303" y="4780915"/>
            <a:ext cx="599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09303" y="1782129"/>
            <a:ext cx="0" cy="299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279015" y="4780915"/>
            <a:ext cx="1030288" cy="1030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79015" y="2744153"/>
            <a:ext cx="0" cy="3092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303703" y="178212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09303" y="1782129"/>
            <a:ext cx="0" cy="29987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58378" y="275209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279015" y="5811203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309303" y="4780915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309303" y="1782128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273415" y="2731453"/>
            <a:ext cx="0" cy="3092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2279015" y="1782129"/>
            <a:ext cx="1030288" cy="9366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279015" y="4780915"/>
            <a:ext cx="1030288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8273415" y="4780915"/>
            <a:ext cx="1030288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8273415" y="1782129"/>
            <a:ext cx="1030288" cy="9366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9691053" y="2950529"/>
            <a:ext cx="1418897" cy="47847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20000"/>
              </a:spcBef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en-US" altLang="zh-CN" noProof="1">
                <a:sym typeface="OPPOSans R" panose="00020600040101010101" pitchFamily="18" charset="-122"/>
              </a:rPr>
              <a:t>12</a:t>
            </a:r>
            <a:r>
              <a:rPr lang="zh-CN" altLang="en-US" noProof="1">
                <a:sym typeface="OPPOSans R" panose="00020600040101010101" pitchFamily="18" charset="-122"/>
              </a:rPr>
              <a:t>条棱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2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96784"/>
      </a:accent1>
      <a:accent2>
        <a:srgbClr val="FFB508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宽屏</PresentationFormat>
  <Paragraphs>131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OPPOSans H</vt:lpstr>
      <vt:lpstr>Calibri</vt:lpstr>
      <vt:lpstr>OPPOSans R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268</cp:revision>
  <dcterms:created xsi:type="dcterms:W3CDTF">2020-07-01T00:49:00Z</dcterms:created>
  <dcterms:modified xsi:type="dcterms:W3CDTF">2021-01-08T23:22:12Z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