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2" r:id="rId2"/>
    <p:sldId id="264" r:id="rId3"/>
    <p:sldId id="263" r:id="rId4"/>
    <p:sldId id="401" r:id="rId5"/>
    <p:sldId id="359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388" r:id="rId14"/>
    <p:sldId id="389" r:id="rId15"/>
    <p:sldId id="383" r:id="rId16"/>
    <p:sldId id="384" r:id="rId17"/>
    <p:sldId id="385" r:id="rId18"/>
    <p:sldId id="386" r:id="rId19"/>
    <p:sldId id="275" r:id="rId20"/>
    <p:sldId id="295" r:id="rId21"/>
    <p:sldId id="425" r:id="rId22"/>
    <p:sldId id="426" r:id="rId23"/>
    <p:sldId id="423" r:id="rId24"/>
    <p:sldId id="424" r:id="rId25"/>
    <p:sldId id="347" r:id="rId26"/>
    <p:sldId id="293" r:id="rId27"/>
    <p:sldId id="435" r:id="rId28"/>
    <p:sldId id="436" r:id="rId29"/>
    <p:sldId id="437" r:id="rId30"/>
    <p:sldId id="438" r:id="rId31"/>
    <p:sldId id="287" r:id="rId32"/>
    <p:sldId id="515" r:id="rId33"/>
    <p:sldId id="521" r:id="rId34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D945A3B-DAA6-469F-AE58-4015965CFE8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76D0EB7-15C6-43AB-9B2B-405F3FFED67A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1925E08-7D45-4CE0-BF36-13C72F41E2D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BC56870-788F-491B-8EB6-266B2B4243B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21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16AA84B-8453-4255-BD33-D679468A10D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AC8AA87-CE85-43AE-BDDF-F8522A00F87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4B8E7E7-22A2-4F7B-9922-50887B79A5A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B4624C5-8CD6-4F2A-9CD8-5B5908A04AA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5600252-9431-46DB-9596-8FFB38771A1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E3DA406-A868-4B4B-8EA0-EC23BDFC81D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19614AB-998F-476C-90C0-A845CDDB637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468D8A8-81CD-4C14-B1F1-BAA357C9965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812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13167"/>
            <a:ext cx="12191998" cy="3848017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66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7878" y="3570213"/>
            <a:ext cx="921988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3.3 </a:t>
            </a:r>
            <a:r>
              <a:rPr lang="zh-CN" altLang="en-US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长方体和正方体的表面积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2320285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2710" y="4587341"/>
            <a:ext cx="74150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THE SURFACE AREA OF CUBOIDS AND CUBES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5325817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2980070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立方体 7"/>
          <p:cNvSpPr/>
          <p:nvPr/>
        </p:nvSpPr>
        <p:spPr>
          <a:xfrm>
            <a:off x="679845" y="3481143"/>
            <a:ext cx="1165709" cy="1165709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582409" y="1606551"/>
            <a:ext cx="712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把正方体的六个面展开，如下图。</a:t>
            </a:r>
          </a:p>
        </p:txBody>
      </p:sp>
      <p:sp>
        <p:nvSpPr>
          <p:cNvPr id="31" name="右箭头 30"/>
          <p:cNvSpPr/>
          <p:nvPr/>
        </p:nvSpPr>
        <p:spPr>
          <a:xfrm>
            <a:off x="4021138" y="4270376"/>
            <a:ext cx="946150" cy="365125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4700" y="4024314"/>
            <a:ext cx="1169988" cy="11699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53139" y="4024314"/>
            <a:ext cx="1169987" cy="11699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19950" y="4024314"/>
            <a:ext cx="1169988" cy="11699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23126" y="5194301"/>
            <a:ext cx="1171575" cy="1171575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7216776" y="1684338"/>
            <a:ext cx="1171575" cy="2341562"/>
            <a:chOff x="4876792" y="909042"/>
            <a:chExt cx="900000" cy="1800728"/>
          </a:xfrm>
        </p:grpSpPr>
        <p:sp>
          <p:nvSpPr>
            <p:cNvPr id="32" name="矩形 31"/>
            <p:cNvSpPr/>
            <p:nvPr/>
          </p:nvSpPr>
          <p:spPr>
            <a:xfrm>
              <a:off x="4876792" y="909042"/>
              <a:ext cx="900000" cy="899753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876792" y="1808795"/>
              <a:ext cx="900000" cy="900975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636713" y="3771900"/>
            <a:ext cx="1638300" cy="1639888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636713" y="3771900"/>
            <a:ext cx="1638300" cy="1639888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5603E-6 L 0.45608 0.004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 bldLvl="0" animBg="1"/>
      <p:bldP spid="35" grpId="0" bldLvl="0" animBg="1"/>
      <p:bldP spid="36" grpId="0" bldLvl="0" animBg="1"/>
      <p:bldP spid="37" grpId="0" bldLvl="0" animBg="1"/>
      <p:bldP spid="29" grpId="0" bldLvl="0" animBg="1"/>
      <p:bldP spid="29" grpId="1" bldLvl="0" animBg="1"/>
      <p:bldP spid="29" grpId="2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8"/>
          <p:cNvGrpSpPr/>
          <p:nvPr/>
        </p:nvGrpSpPr>
        <p:grpSpPr bwMode="auto">
          <a:xfrm>
            <a:off x="7677305" y="1412824"/>
            <a:ext cx="3511550" cy="4681537"/>
            <a:chOff x="9298" y="2653"/>
            <a:chExt cx="5530" cy="7372"/>
          </a:xfrm>
        </p:grpSpPr>
        <p:sp>
          <p:nvSpPr>
            <p:cNvPr id="2" name="矩形 1"/>
            <p:cNvSpPr/>
            <p:nvPr/>
          </p:nvSpPr>
          <p:spPr>
            <a:xfrm>
              <a:off x="12985" y="6338"/>
              <a:ext cx="1843" cy="184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9298" y="6338"/>
              <a:ext cx="1840" cy="184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135" y="6338"/>
              <a:ext cx="1843" cy="184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140" y="8180"/>
              <a:ext cx="1845" cy="1845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0486" name="组合 17"/>
            <p:cNvGrpSpPr/>
            <p:nvPr/>
          </p:nvGrpSpPr>
          <p:grpSpPr bwMode="auto">
            <a:xfrm>
              <a:off x="11130" y="2652"/>
              <a:ext cx="1845" cy="3687"/>
              <a:chOff x="4876792" y="909042"/>
              <a:chExt cx="900000" cy="180072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877036" y="909530"/>
                <a:ext cx="900000" cy="899814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77036" y="1809344"/>
                <a:ext cx="900000" cy="901035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0489" name="TextBox 3"/>
          <p:cNvSpPr txBox="1">
            <a:spLocks noChangeArrowheads="1"/>
          </p:cNvSpPr>
          <p:nvPr/>
        </p:nvSpPr>
        <p:spPr bwMode="auto">
          <a:xfrm>
            <a:off x="660400" y="1627928"/>
            <a:ext cx="73882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请在右面的展开图中，分别用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“上”“下”“前”“后”“左”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“右”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标明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个面。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9028267" y="3975048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9028267" y="2786010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9028267" y="159697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9028267" y="516567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7839231" y="3986161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0217306" y="3975048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36277"/>
            <a:ext cx="10490200" cy="1504914"/>
          </a:xfrm>
          <a:prstGeom prst="rect">
            <a:avLst/>
          </a:prstGeom>
          <a:noFill/>
          <a:ln w="15875">
            <a:noFill/>
          </a:ln>
        </p:spPr>
        <p:txBody>
          <a:bodyPr lIns="117062" tIns="60872" rIns="117062" bIns="60872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长方体或正方体 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个面的总面积，叫做它的</a:t>
            </a:r>
            <a:r>
              <a:rPr lang="zh-CN" altLang="en-US" sz="2400" b="1" noProof="1">
                <a:solidFill>
                  <a:srgbClr val="FF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日常生活和生产中，经常需要计算一些长方体或正方体的表面积。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7275" y="2720101"/>
            <a:ext cx="9956800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sym typeface="OPPOSans R" panose="00020600040101010101" pitchFamily="18" charset="-122"/>
              </a:rPr>
              <a:t>        </a:t>
            </a:r>
            <a:r>
              <a:rPr lang="zh-CN" altLang="zh-CN" dirty="0">
                <a:sym typeface="OPPOSans R" panose="00020600040101010101" pitchFamily="18" charset="-122"/>
              </a:rPr>
              <a:t>长方体或正方体 6 个面的总面积，叫做它的表面积。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6"/>
          <p:cNvSpPr txBox="1">
            <a:spLocks noChangeArrowheads="1"/>
          </p:cNvSpPr>
          <p:nvPr/>
        </p:nvSpPr>
        <p:spPr bwMode="auto">
          <a:xfrm>
            <a:off x="543286" y="1667272"/>
            <a:ext cx="103759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折叠后，哪些图形能围成左侧的正方体？在括号中画“√”。</a:t>
            </a:r>
          </a:p>
        </p:txBody>
      </p:sp>
      <p:sp>
        <p:nvSpPr>
          <p:cNvPr id="25605" name="文本框 1"/>
          <p:cNvSpPr txBox="1">
            <a:spLocks noChangeArrowheads="1"/>
          </p:cNvSpPr>
          <p:nvPr/>
        </p:nvSpPr>
        <p:spPr bwMode="auto">
          <a:xfrm>
            <a:off x="8153051" y="1667272"/>
            <a:ext cx="3692036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做一做）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606" name="立方体 10"/>
          <p:cNvSpPr>
            <a:spLocks noChangeArrowheads="1"/>
          </p:cNvSpPr>
          <p:nvPr/>
        </p:nvSpPr>
        <p:spPr bwMode="auto">
          <a:xfrm>
            <a:off x="1041503" y="3307634"/>
            <a:ext cx="900113" cy="900113"/>
          </a:xfrm>
          <a:prstGeom prst="cube">
            <a:avLst>
              <a:gd name="adj" fmla="val 25000"/>
            </a:avLst>
          </a:prstGeom>
          <a:solidFill>
            <a:srgbClr val="E2CA74"/>
          </a:solidFill>
          <a:ln w="2540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en-US" altLang="zh-CN" sz="24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grpSp>
        <p:nvGrpSpPr>
          <p:cNvPr id="25607" name="组合 31"/>
          <p:cNvGrpSpPr/>
          <p:nvPr/>
        </p:nvGrpSpPr>
        <p:grpSpPr bwMode="auto">
          <a:xfrm>
            <a:off x="2425802" y="3155234"/>
            <a:ext cx="2427288" cy="1725613"/>
            <a:chOff x="0" y="0"/>
            <a:chExt cx="1714512" cy="1285884"/>
          </a:xfrm>
        </p:grpSpPr>
        <p:sp>
          <p:nvSpPr>
            <p:cNvPr id="25608" name="矩形 7"/>
            <p:cNvSpPr>
              <a:spLocks noChangeArrowheads="1"/>
            </p:cNvSpPr>
            <p:nvPr/>
          </p:nvSpPr>
          <p:spPr bwMode="auto">
            <a:xfrm>
              <a:off x="0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09" name="矩形 14"/>
            <p:cNvSpPr>
              <a:spLocks noChangeArrowheads="1"/>
            </p:cNvSpPr>
            <p:nvPr/>
          </p:nvSpPr>
          <p:spPr bwMode="auto">
            <a:xfrm>
              <a:off x="428628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0" name="矩形 15"/>
            <p:cNvSpPr>
              <a:spLocks noChangeArrowheads="1"/>
            </p:cNvSpPr>
            <p:nvPr/>
          </p:nvSpPr>
          <p:spPr bwMode="auto">
            <a:xfrm>
              <a:off x="428628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1" name="矩形 16"/>
            <p:cNvSpPr>
              <a:spLocks noChangeArrowheads="1"/>
            </p:cNvSpPr>
            <p:nvPr/>
          </p:nvSpPr>
          <p:spPr bwMode="auto">
            <a:xfrm>
              <a:off x="857256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2" name="矩形 17"/>
            <p:cNvSpPr>
              <a:spLocks noChangeArrowheads="1"/>
            </p:cNvSpPr>
            <p:nvPr/>
          </p:nvSpPr>
          <p:spPr bwMode="auto">
            <a:xfrm>
              <a:off x="1285884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3" name="矩形 18"/>
            <p:cNvSpPr>
              <a:spLocks noChangeArrowheads="1"/>
            </p:cNvSpPr>
            <p:nvPr/>
          </p:nvSpPr>
          <p:spPr bwMode="auto">
            <a:xfrm>
              <a:off x="1285884" y="857256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614" name="组合 32"/>
          <p:cNvGrpSpPr/>
          <p:nvPr/>
        </p:nvGrpSpPr>
        <p:grpSpPr bwMode="auto">
          <a:xfrm>
            <a:off x="5403952" y="3231434"/>
            <a:ext cx="2427288" cy="1725613"/>
            <a:chOff x="0" y="0"/>
            <a:chExt cx="1714512" cy="1285884"/>
          </a:xfrm>
        </p:grpSpPr>
        <p:sp>
          <p:nvSpPr>
            <p:cNvPr id="256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6" name="矩形 20"/>
            <p:cNvSpPr>
              <a:spLocks noChangeArrowheads="1"/>
            </p:cNvSpPr>
            <p:nvPr/>
          </p:nvSpPr>
          <p:spPr bwMode="auto">
            <a:xfrm>
              <a:off x="428628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7" name="矩形 21"/>
            <p:cNvSpPr>
              <a:spLocks noChangeArrowheads="1"/>
            </p:cNvSpPr>
            <p:nvPr/>
          </p:nvSpPr>
          <p:spPr bwMode="auto">
            <a:xfrm>
              <a:off x="428628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8" name="矩形 22"/>
            <p:cNvSpPr>
              <a:spLocks noChangeArrowheads="1"/>
            </p:cNvSpPr>
            <p:nvPr/>
          </p:nvSpPr>
          <p:spPr bwMode="auto">
            <a:xfrm>
              <a:off x="857256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9" name="矩形 23"/>
            <p:cNvSpPr>
              <a:spLocks noChangeArrowheads="1"/>
            </p:cNvSpPr>
            <p:nvPr/>
          </p:nvSpPr>
          <p:spPr bwMode="auto">
            <a:xfrm>
              <a:off x="1285884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0" name="矩形 24"/>
            <p:cNvSpPr>
              <a:spLocks noChangeArrowheads="1"/>
            </p:cNvSpPr>
            <p:nvPr/>
          </p:nvSpPr>
          <p:spPr bwMode="auto">
            <a:xfrm>
              <a:off x="428628" y="857256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621" name="组合 33"/>
          <p:cNvGrpSpPr/>
          <p:nvPr/>
        </p:nvGrpSpPr>
        <p:grpSpPr bwMode="auto">
          <a:xfrm>
            <a:off x="8383691" y="3393358"/>
            <a:ext cx="2427287" cy="1150938"/>
            <a:chOff x="0" y="0"/>
            <a:chExt cx="1714512" cy="857256"/>
          </a:xfrm>
        </p:grpSpPr>
        <p:sp>
          <p:nvSpPr>
            <p:cNvPr id="25622" name="矩形 25"/>
            <p:cNvSpPr>
              <a:spLocks noChangeArrowheads="1"/>
            </p:cNvSpPr>
            <p:nvPr/>
          </p:nvSpPr>
          <p:spPr bwMode="auto">
            <a:xfrm>
              <a:off x="0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3" name="矩形 26"/>
            <p:cNvSpPr>
              <a:spLocks noChangeArrowheads="1"/>
            </p:cNvSpPr>
            <p:nvPr/>
          </p:nvSpPr>
          <p:spPr bwMode="auto">
            <a:xfrm>
              <a:off x="428628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4" name="矩形 27"/>
            <p:cNvSpPr>
              <a:spLocks noChangeArrowheads="1"/>
            </p:cNvSpPr>
            <p:nvPr/>
          </p:nvSpPr>
          <p:spPr bwMode="auto">
            <a:xfrm>
              <a:off x="857256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5" name="矩形 28"/>
            <p:cNvSpPr>
              <a:spLocks noChangeArrowheads="1"/>
            </p:cNvSpPr>
            <p:nvPr/>
          </p:nvSpPr>
          <p:spPr bwMode="auto">
            <a:xfrm>
              <a:off x="857256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6" name="矩形 29"/>
            <p:cNvSpPr>
              <a:spLocks noChangeArrowheads="1"/>
            </p:cNvSpPr>
            <p:nvPr/>
          </p:nvSpPr>
          <p:spPr bwMode="auto">
            <a:xfrm>
              <a:off x="1285884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7" name="矩形 30"/>
            <p:cNvSpPr>
              <a:spLocks noChangeArrowheads="1"/>
            </p:cNvSpPr>
            <p:nvPr/>
          </p:nvSpPr>
          <p:spPr bwMode="auto">
            <a:xfrm>
              <a:off x="0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5628" name="TextBox 34"/>
          <p:cNvSpPr txBox="1">
            <a:spLocks noChangeArrowheads="1"/>
          </p:cNvSpPr>
          <p:nvPr/>
        </p:nvSpPr>
        <p:spPr bwMode="auto">
          <a:xfrm>
            <a:off x="2543277" y="5165008"/>
            <a:ext cx="283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sp>
        <p:nvSpPr>
          <p:cNvPr id="25629" name="TextBox 35"/>
          <p:cNvSpPr txBox="1">
            <a:spLocks noChangeArrowheads="1"/>
          </p:cNvSpPr>
          <p:nvPr/>
        </p:nvSpPr>
        <p:spPr bwMode="auto">
          <a:xfrm>
            <a:off x="5616678" y="5165008"/>
            <a:ext cx="225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sp>
        <p:nvSpPr>
          <p:cNvPr id="20509" name="TextBox 37"/>
          <p:cNvSpPr txBox="1">
            <a:spLocks noChangeArrowheads="1"/>
          </p:cNvSpPr>
          <p:nvPr/>
        </p:nvSpPr>
        <p:spPr bwMode="auto">
          <a:xfrm>
            <a:off x="2851255" y="5093571"/>
            <a:ext cx="64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20510" name="TextBox 39"/>
          <p:cNvSpPr txBox="1">
            <a:spLocks noChangeArrowheads="1"/>
          </p:cNvSpPr>
          <p:nvPr/>
        </p:nvSpPr>
        <p:spPr bwMode="auto">
          <a:xfrm>
            <a:off x="5924655" y="5093571"/>
            <a:ext cx="64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25632" name="TextBox 41"/>
          <p:cNvSpPr txBox="1">
            <a:spLocks noChangeArrowheads="1"/>
          </p:cNvSpPr>
          <p:nvPr/>
        </p:nvSpPr>
        <p:spPr bwMode="auto">
          <a:xfrm>
            <a:off x="8404327" y="5165008"/>
            <a:ext cx="243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9" grpId="0"/>
      <p:bldP spid="20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32805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5"/>
          <p:cNvSpPr txBox="1">
            <a:spLocks noChangeArrowheads="1"/>
          </p:cNvSpPr>
          <p:nvPr/>
        </p:nvSpPr>
        <p:spPr bwMode="auto">
          <a:xfrm>
            <a:off x="1054099" y="1313767"/>
            <a:ext cx="193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3149320" y="1402964"/>
            <a:ext cx="681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长方体表面积的计算方法（重点）</a:t>
            </a:r>
          </a:p>
        </p:txBody>
      </p:sp>
      <p:sp>
        <p:nvSpPr>
          <p:cNvPr id="26628" name="文本框 1"/>
          <p:cNvSpPr txBox="1">
            <a:spLocks noChangeArrowheads="1"/>
          </p:cNvSpPr>
          <p:nvPr/>
        </p:nvSpPr>
        <p:spPr bwMode="auto">
          <a:xfrm>
            <a:off x="660400" y="2023379"/>
            <a:ext cx="104632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做一个微波炉的包装箱，至少要用多少平方米的硬纸板？</a:t>
            </a:r>
          </a:p>
        </p:txBody>
      </p:sp>
      <p:grpSp>
        <p:nvGrpSpPr>
          <p:cNvPr id="26629" name="Group 22"/>
          <p:cNvGrpSpPr/>
          <p:nvPr/>
        </p:nvGrpSpPr>
        <p:grpSpPr bwMode="auto">
          <a:xfrm>
            <a:off x="1365295" y="3109913"/>
            <a:ext cx="3568049" cy="2571750"/>
            <a:chOff x="3243" y="1253"/>
            <a:chExt cx="1870" cy="1310"/>
          </a:xfrm>
        </p:grpSpPr>
        <p:pic>
          <p:nvPicPr>
            <p:cNvPr id="26630" name="Picture 18" descr="P-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Rectangle 19"/>
            <p:cNvSpPr>
              <a:spLocks noChangeArrowheads="1"/>
            </p:cNvSpPr>
            <p:nvPr/>
          </p:nvSpPr>
          <p:spPr bwMode="auto">
            <a:xfrm rot="776240">
              <a:off x="3367" y="2363"/>
              <a:ext cx="84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m</a:t>
              </a:r>
            </a:p>
          </p:txBody>
        </p:sp>
        <p:sp>
          <p:nvSpPr>
            <p:cNvPr id="26632" name="Rectangle 20"/>
            <p:cNvSpPr>
              <a:spLocks noChangeArrowheads="1"/>
            </p:cNvSpPr>
            <p:nvPr/>
          </p:nvSpPr>
          <p:spPr bwMode="auto">
            <a:xfrm rot="19068751">
              <a:off x="4430" y="2240"/>
              <a:ext cx="59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0.5 m</a:t>
              </a:r>
            </a:p>
          </p:txBody>
        </p:sp>
        <p:sp>
          <p:nvSpPr>
            <p:cNvPr id="26633" name="Rectangle 21"/>
            <p:cNvSpPr>
              <a:spLocks noChangeArrowheads="1"/>
            </p:cNvSpPr>
            <p:nvPr/>
          </p:nvSpPr>
          <p:spPr bwMode="auto">
            <a:xfrm rot="16200000">
              <a:off x="4704" y="1620"/>
              <a:ext cx="61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0.4 m</a:t>
              </a:r>
            </a:p>
          </p:txBody>
        </p:sp>
      </p:grpSp>
      <p:grpSp>
        <p:nvGrpSpPr>
          <p:cNvPr id="5" name="Group 27"/>
          <p:cNvGrpSpPr/>
          <p:nvPr/>
        </p:nvGrpSpPr>
        <p:grpSpPr bwMode="auto">
          <a:xfrm>
            <a:off x="6073776" y="3359151"/>
            <a:ext cx="5303838" cy="2320925"/>
            <a:chOff x="1274" y="1396"/>
            <a:chExt cx="3341" cy="1462"/>
          </a:xfrm>
        </p:grpSpPr>
        <p:sp>
          <p:nvSpPr>
            <p:cNvPr id="26635" name="AutoShape 27"/>
            <p:cNvSpPr>
              <a:spLocks noChangeArrowheads="1"/>
            </p:cNvSpPr>
            <p:nvPr/>
          </p:nvSpPr>
          <p:spPr bwMode="auto">
            <a:xfrm>
              <a:off x="1274" y="1396"/>
              <a:ext cx="2234" cy="588"/>
            </a:xfrm>
            <a:prstGeom prst="wedgeRoundRectCallout">
              <a:avLst>
                <a:gd name="adj1" fmla="val 65665"/>
                <a:gd name="adj2" fmla="val 1814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zh-CN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题目要求的是这个长方体包装箱的表面积。</a:t>
              </a:r>
            </a:p>
          </p:txBody>
        </p:sp>
        <p:pic>
          <p:nvPicPr>
            <p:cNvPr id="26636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" y="1752"/>
              <a:ext cx="892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3" name="Rectangle 7"/>
          <p:cNvSpPr>
            <a:spLocks noChangeArrowheads="1"/>
          </p:cNvSpPr>
          <p:nvPr/>
        </p:nvSpPr>
        <p:spPr bwMode="auto">
          <a:xfrm>
            <a:off x="3248640" y="3746501"/>
            <a:ext cx="7893050" cy="22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上、下两个面，长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前、后两个面，长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左、右两个面，长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883661" y="3911925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 m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773663" y="3911925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 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883661" y="4626521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 m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793454" y="4626521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 m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883661" y="544884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 m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793454" y="544884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 m</a:t>
            </a:r>
          </a:p>
        </p:txBody>
      </p:sp>
      <p:grpSp>
        <p:nvGrpSpPr>
          <p:cNvPr id="28680" name="Group 22"/>
          <p:cNvGrpSpPr/>
          <p:nvPr/>
        </p:nvGrpSpPr>
        <p:grpSpPr bwMode="auto">
          <a:xfrm>
            <a:off x="4660928" y="1429165"/>
            <a:ext cx="3042549" cy="2203035"/>
            <a:chOff x="3243" y="1253"/>
            <a:chExt cx="1892" cy="1331"/>
          </a:xfrm>
        </p:grpSpPr>
        <p:pic>
          <p:nvPicPr>
            <p:cNvPr id="28681" name="Picture 18" descr="P-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19"/>
            <p:cNvSpPr>
              <a:spLocks noChangeArrowheads="1"/>
            </p:cNvSpPr>
            <p:nvPr/>
          </p:nvSpPr>
          <p:spPr bwMode="auto">
            <a:xfrm rot="776240">
              <a:off x="3367" y="2341"/>
              <a:ext cx="8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m</a:t>
              </a:r>
            </a:p>
          </p:txBody>
        </p:sp>
        <p:sp>
          <p:nvSpPr>
            <p:cNvPr id="28683" name="Rectangle 20"/>
            <p:cNvSpPr>
              <a:spLocks noChangeArrowheads="1"/>
            </p:cNvSpPr>
            <p:nvPr/>
          </p:nvSpPr>
          <p:spPr bwMode="auto">
            <a:xfrm rot="19068751">
              <a:off x="4430" y="2218"/>
              <a:ext cx="59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0.5 m</a:t>
              </a:r>
            </a:p>
          </p:txBody>
        </p:sp>
        <p:sp>
          <p:nvSpPr>
            <p:cNvPr id="28684" name="Rectangle 21"/>
            <p:cNvSpPr>
              <a:spLocks noChangeArrowheads="1"/>
            </p:cNvSpPr>
            <p:nvPr/>
          </p:nvSpPr>
          <p:spPr bwMode="auto">
            <a:xfrm rot="16200000">
              <a:off x="4704" y="1599"/>
              <a:ext cx="6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0.4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4" grpId="0"/>
      <p:bldP spid="17425" grpId="0"/>
      <p:bldP spid="17427" grpId="0"/>
      <p:bldP spid="174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871660" y="4005252"/>
            <a:ext cx="9097962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0.7×0.5×2＋0.7×0.4×2＋0.5×0.4×2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57196" y="5744374"/>
            <a:ext cx="6951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至少要用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1.66 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的硬纸板。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33599" y="4586045"/>
            <a:ext cx="5192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=0.7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33599" y="5074530"/>
            <a:ext cx="157927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=1.66(m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60400" y="3816106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 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0726" name="Group 22"/>
          <p:cNvGrpSpPr/>
          <p:nvPr/>
        </p:nvGrpSpPr>
        <p:grpSpPr bwMode="auto">
          <a:xfrm>
            <a:off x="4406901" y="1520707"/>
            <a:ext cx="3091892" cy="2232740"/>
            <a:chOff x="3243" y="1253"/>
            <a:chExt cx="1880" cy="1319"/>
          </a:xfrm>
        </p:grpSpPr>
        <p:pic>
          <p:nvPicPr>
            <p:cNvPr id="30727" name="Picture 18" descr="P-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Rectangle 19"/>
            <p:cNvSpPr>
              <a:spLocks noChangeArrowheads="1"/>
            </p:cNvSpPr>
            <p:nvPr/>
          </p:nvSpPr>
          <p:spPr bwMode="auto">
            <a:xfrm rot="776240">
              <a:off x="3367" y="2353"/>
              <a:ext cx="84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m</a:t>
              </a:r>
            </a:p>
          </p:txBody>
        </p:sp>
        <p:sp>
          <p:nvSpPr>
            <p:cNvPr id="30729" name="Rectangle 20"/>
            <p:cNvSpPr>
              <a:spLocks noChangeArrowheads="1"/>
            </p:cNvSpPr>
            <p:nvPr/>
          </p:nvSpPr>
          <p:spPr bwMode="auto">
            <a:xfrm rot="19068751">
              <a:off x="4430" y="2230"/>
              <a:ext cx="59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0.5 m</a:t>
              </a:r>
            </a:p>
          </p:txBody>
        </p:sp>
        <p:sp>
          <p:nvSpPr>
            <p:cNvPr id="30730" name="Rectangle 21"/>
            <p:cNvSpPr>
              <a:spLocks noChangeArrowheads="1"/>
            </p:cNvSpPr>
            <p:nvPr/>
          </p:nvSpPr>
          <p:spPr bwMode="auto">
            <a:xfrm rot="16200000">
              <a:off x="4704" y="1612"/>
              <a:ext cx="6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0.4 m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326311" y="4896510"/>
            <a:ext cx="4027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说一说：你是怎么计算的？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10" grpId="0"/>
      <p:bldP spid="12" grpId="0"/>
      <p:bldP spid="1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6"/>
          <p:cNvGrpSpPr/>
          <p:nvPr/>
        </p:nvGrpSpPr>
        <p:grpSpPr bwMode="auto">
          <a:xfrm>
            <a:off x="1691629" y="1412499"/>
            <a:ext cx="9047136" cy="1576056"/>
            <a:chOff x="976027" y="1231373"/>
            <a:chExt cx="6955197" cy="1211861"/>
          </a:xfrm>
        </p:grpSpPr>
        <p:sp>
          <p:nvSpPr>
            <p:cNvPr id="32770" name="AutoShape 27"/>
            <p:cNvSpPr>
              <a:spLocks noChangeArrowheads="1"/>
            </p:cNvSpPr>
            <p:nvPr/>
          </p:nvSpPr>
          <p:spPr bwMode="auto">
            <a:xfrm>
              <a:off x="2109094" y="1231373"/>
              <a:ext cx="5822130" cy="1130735"/>
            </a:xfrm>
            <a:prstGeom prst="wedgeRoundRectCallout">
              <a:avLst>
                <a:gd name="adj1" fmla="val -53204"/>
                <a:gd name="adj2" fmla="val -1668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还可以这样算。求出相邻三个面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上面、后面和右面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的面积，相加后再乘 2。</a:t>
              </a:r>
            </a:p>
          </p:txBody>
        </p:sp>
        <p:pic>
          <p:nvPicPr>
            <p:cNvPr id="3277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6027" y="1369368"/>
              <a:ext cx="866288" cy="107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608139" y="3402014"/>
            <a:ext cx="909637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（0.7×0.5＋0.7×0.4＋0.5×0.4）×2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41500" y="5760743"/>
            <a:ext cx="6951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至少要用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1.66 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的硬纸板。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841501" y="4278314"/>
            <a:ext cx="519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0.83×2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41500" y="4956176"/>
            <a:ext cx="157927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=1.66(m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468438" y="2361535"/>
            <a:ext cx="9255125" cy="1705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sym typeface="OPPOSans R" panose="00020600040101010101" pitchFamily="18" charset="-122"/>
              </a:rPr>
              <a:t>    </a:t>
            </a:r>
            <a:r>
              <a:rPr lang="zh-CN" altLang="zh-CN" dirty="0">
                <a:sym typeface="OPPOSans R" panose="00020600040101010101" pitchFamily="18" charset="-122"/>
              </a:rPr>
              <a:t>长方体的表面积</a:t>
            </a:r>
          </a:p>
          <a:p>
            <a:pPr algn="ctr"/>
            <a:r>
              <a:rPr lang="zh-CN" altLang="zh-CN" dirty="0">
                <a:sym typeface="OPPOSans R" panose="00020600040101010101" pitchFamily="18" charset="-122"/>
              </a:rPr>
              <a:t>＝长×宽×2＋长×高×2＋宽×高×2</a:t>
            </a:r>
          </a:p>
          <a:p>
            <a:pPr algn="ctr"/>
            <a:r>
              <a:rPr lang="zh-CN" altLang="zh-CN" dirty="0">
                <a:sym typeface="OPPOSans R" panose="00020600040101010101" pitchFamily="18" charset="-122"/>
              </a:rPr>
              <a:t>＝（长×宽＋长×高＋宽×高）×2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660400" y="1741548"/>
            <a:ext cx="10274300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1.通过实际操作，理解长方体、正方体表面积的意义。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2.掌握长方体、正方体的表面积的计算方法，并能运用长方体、正方体表面积的知识解决实际问题。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1020764" y="1381126"/>
            <a:ext cx="104600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亮亮家要给一个长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0.75m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、宽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、高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的简易衣柜换布罩（如右图，没有底面）。至少需要用布多少平方米？</a:t>
            </a:r>
          </a:p>
        </p:txBody>
      </p:sp>
      <p:sp>
        <p:nvSpPr>
          <p:cNvPr id="35845" name="文本框 1"/>
          <p:cNvSpPr txBox="1">
            <a:spLocks noChangeArrowheads="1"/>
          </p:cNvSpPr>
          <p:nvPr/>
        </p:nvSpPr>
        <p:spPr bwMode="auto">
          <a:xfrm>
            <a:off x="6391686" y="2387483"/>
            <a:ext cx="3692036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P24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做一做）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8799" name="矩形 10"/>
          <p:cNvSpPr>
            <a:spLocks noChangeArrowheads="1"/>
          </p:cNvSpPr>
          <p:nvPr/>
        </p:nvSpPr>
        <p:spPr bwMode="auto">
          <a:xfrm>
            <a:off x="1020764" y="3200400"/>
            <a:ext cx="826928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0.75×0.5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0.75×1.6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1.6×0.5)×2= 4.375(m²)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答：至少需要用布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4.375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平方米。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57" y="3251200"/>
            <a:ext cx="2199943" cy="22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8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1" y="139840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文本框 5"/>
          <p:cNvSpPr txBox="1">
            <a:spLocks noChangeArrowheads="1"/>
          </p:cNvSpPr>
          <p:nvPr/>
        </p:nvSpPr>
        <p:spPr bwMode="auto">
          <a:xfrm>
            <a:off x="1100700" y="1357134"/>
            <a:ext cx="193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36867" name="文本框 7"/>
          <p:cNvSpPr txBox="1">
            <a:spLocks noChangeArrowheads="1"/>
          </p:cNvSpPr>
          <p:nvPr/>
        </p:nvSpPr>
        <p:spPr bwMode="auto">
          <a:xfrm>
            <a:off x="3135876" y="1388884"/>
            <a:ext cx="681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正方体表面积的计算方法（重点）</a:t>
            </a:r>
          </a:p>
        </p:txBody>
      </p:sp>
      <p:sp>
        <p:nvSpPr>
          <p:cNvPr id="36868" name="文本框 1"/>
          <p:cNvSpPr txBox="1">
            <a:spLocks noChangeArrowheads="1"/>
          </p:cNvSpPr>
          <p:nvPr/>
        </p:nvSpPr>
        <p:spPr bwMode="auto">
          <a:xfrm>
            <a:off x="1044575" y="2247076"/>
            <a:ext cx="101282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一个正方体墨水盒，棱长为 6.5 cm。制作这个墨水盒至少需要多少平方厘米的硬纸板？</a:t>
            </a:r>
          </a:p>
        </p:txBody>
      </p:sp>
      <p:grpSp>
        <p:nvGrpSpPr>
          <p:cNvPr id="5" name="Group 27"/>
          <p:cNvGrpSpPr/>
          <p:nvPr/>
        </p:nvGrpSpPr>
        <p:grpSpPr bwMode="auto">
          <a:xfrm>
            <a:off x="4487863" y="3502026"/>
            <a:ext cx="6875462" cy="2447925"/>
            <a:chOff x="411" y="1396"/>
            <a:chExt cx="4331" cy="1542"/>
          </a:xfrm>
        </p:grpSpPr>
        <p:sp>
          <p:nvSpPr>
            <p:cNvPr id="36870" name="AutoShape 27"/>
            <p:cNvSpPr>
              <a:spLocks noChangeArrowheads="1"/>
            </p:cNvSpPr>
            <p:nvPr/>
          </p:nvSpPr>
          <p:spPr bwMode="auto">
            <a:xfrm>
              <a:off x="411" y="1396"/>
              <a:ext cx="3136" cy="835"/>
            </a:xfrm>
            <a:prstGeom prst="wedgeRoundRectCallout">
              <a:avLst>
                <a:gd name="adj1" fmla="val 60937"/>
                <a:gd name="adj2" fmla="val -337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zh-CN" altLang="en-US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求至少用多少平方厘米的硬纸板，就是要求什么</a:t>
              </a:r>
              <a:r>
                <a:rPr lang="en-US" altLang="zh-CN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?</a:t>
              </a:r>
              <a:r>
                <a:rPr lang="zh-CN" altLang="en-US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自己试一试！</a:t>
              </a:r>
              <a:endParaRPr lang="zh-CN" altLang="zh-CN" sz="2400" b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36871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1832"/>
              <a:ext cx="892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2" name="Picture 17" descr="墨水盒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36900"/>
            <a:ext cx="30781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352152" y="1912476"/>
            <a:ext cx="3929063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6.5×6.5×6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34482" y="5109088"/>
            <a:ext cx="1054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制作这个墨水盒至少需要 253.5 cm</a:t>
            </a:r>
            <a:r>
              <a:rPr lang="zh-CN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的硬纸板。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496615" y="2788777"/>
            <a:ext cx="3735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42.25×6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496615" y="3466640"/>
            <a:ext cx="239520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=253.5（cm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8917" name="Picture 17" descr="墨水盒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02" y="1436226"/>
            <a:ext cx="30781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469231" y="2254558"/>
            <a:ext cx="9253538" cy="147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正方体表面积的计算公式：</a:t>
            </a:r>
          </a:p>
          <a:p>
            <a:pPr algn="ctr"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正方体的表面积＝棱长×棱长×6。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文本框 1"/>
          <p:cNvSpPr txBox="1">
            <a:spLocks noChangeArrowheads="1"/>
          </p:cNvSpPr>
          <p:nvPr/>
        </p:nvSpPr>
        <p:spPr bwMode="auto">
          <a:xfrm>
            <a:off x="7291593" y="1685994"/>
            <a:ext cx="3134191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5" name="文本框 1"/>
          <p:cNvSpPr txBox="1">
            <a:spLocks noChangeArrowheads="1"/>
          </p:cNvSpPr>
          <p:nvPr/>
        </p:nvSpPr>
        <p:spPr bwMode="auto">
          <a:xfrm>
            <a:off x="660400" y="1710681"/>
            <a:ext cx="1026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将这个展开图围成正方体后，哪两个面分别相对？</a:t>
            </a:r>
          </a:p>
        </p:txBody>
      </p:sp>
      <p:grpSp>
        <p:nvGrpSpPr>
          <p:cNvPr id="40966" name="Group 80"/>
          <p:cNvGrpSpPr/>
          <p:nvPr/>
        </p:nvGrpSpPr>
        <p:grpSpPr bwMode="auto">
          <a:xfrm>
            <a:off x="2185039" y="3268663"/>
            <a:ext cx="3449637" cy="2595562"/>
            <a:chOff x="1234" y="1276"/>
            <a:chExt cx="1306" cy="1635"/>
          </a:xfrm>
        </p:grpSpPr>
        <p:grpSp>
          <p:nvGrpSpPr>
            <p:cNvPr id="40967" name="Group 58"/>
            <p:cNvGrpSpPr/>
            <p:nvPr/>
          </p:nvGrpSpPr>
          <p:grpSpPr bwMode="auto">
            <a:xfrm>
              <a:off x="1652" y="1276"/>
              <a:ext cx="533" cy="414"/>
              <a:chOff x="720" y="1604"/>
              <a:chExt cx="533" cy="414"/>
            </a:xfrm>
          </p:grpSpPr>
          <p:sp>
            <p:nvSpPr>
              <p:cNvPr id="40968" name="Rectangle 57"/>
              <p:cNvSpPr>
                <a:spLocks noChangeArrowheads="1"/>
              </p:cNvSpPr>
              <p:nvPr/>
            </p:nvSpPr>
            <p:spPr bwMode="auto">
              <a:xfrm>
                <a:off x="720" y="1612"/>
                <a:ext cx="408" cy="40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69" name="Text Box 56"/>
              <p:cNvSpPr txBox="1">
                <a:spLocks noChangeArrowheads="1"/>
              </p:cNvSpPr>
              <p:nvPr/>
            </p:nvSpPr>
            <p:spPr bwMode="auto">
              <a:xfrm>
                <a:off x="725" y="1604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周五</a:t>
                </a:r>
              </a:p>
            </p:txBody>
          </p:sp>
        </p:grpSp>
        <p:grpSp>
          <p:nvGrpSpPr>
            <p:cNvPr id="40970" name="Group 59"/>
            <p:cNvGrpSpPr/>
            <p:nvPr/>
          </p:nvGrpSpPr>
          <p:grpSpPr bwMode="auto">
            <a:xfrm>
              <a:off x="2060" y="1276"/>
              <a:ext cx="480" cy="417"/>
              <a:chOff x="716" y="1604"/>
              <a:chExt cx="480" cy="417"/>
            </a:xfrm>
          </p:grpSpPr>
          <p:sp>
            <p:nvSpPr>
              <p:cNvPr id="40971" name="Rectangle 60"/>
              <p:cNvSpPr>
                <a:spLocks noChangeArrowheads="1"/>
              </p:cNvSpPr>
              <p:nvPr/>
            </p:nvSpPr>
            <p:spPr bwMode="auto">
              <a:xfrm>
                <a:off x="716" y="1615"/>
                <a:ext cx="408" cy="40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72" name="Text Box 61"/>
              <p:cNvSpPr txBox="1">
                <a:spLocks noChangeArrowheads="1"/>
              </p:cNvSpPr>
              <p:nvPr/>
            </p:nvSpPr>
            <p:spPr bwMode="auto">
              <a:xfrm>
                <a:off x="716" y="1604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周末</a:t>
                </a:r>
              </a:p>
            </p:txBody>
          </p:sp>
        </p:grpSp>
        <p:grpSp>
          <p:nvGrpSpPr>
            <p:cNvPr id="40973" name="Group 62"/>
            <p:cNvGrpSpPr/>
            <p:nvPr/>
          </p:nvGrpSpPr>
          <p:grpSpPr bwMode="auto">
            <a:xfrm>
              <a:off x="1652" y="1690"/>
              <a:ext cx="528" cy="404"/>
              <a:chOff x="720" y="1614"/>
              <a:chExt cx="528" cy="404"/>
            </a:xfrm>
          </p:grpSpPr>
          <p:sp>
            <p:nvSpPr>
              <p:cNvPr id="40974" name="Rectangle 63"/>
              <p:cNvSpPr>
                <a:spLocks noChangeArrowheads="1"/>
              </p:cNvSpPr>
              <p:nvPr/>
            </p:nvSpPr>
            <p:spPr bwMode="auto">
              <a:xfrm>
                <a:off x="720" y="1614"/>
                <a:ext cx="408" cy="40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75" name="Text Box 64"/>
              <p:cNvSpPr txBox="1">
                <a:spLocks noChangeArrowheads="1"/>
              </p:cNvSpPr>
              <p:nvPr/>
            </p:nvSpPr>
            <p:spPr bwMode="auto">
              <a:xfrm>
                <a:off x="720" y="1662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周四</a:t>
                </a:r>
              </a:p>
            </p:txBody>
          </p:sp>
        </p:grpSp>
        <p:grpSp>
          <p:nvGrpSpPr>
            <p:cNvPr id="40976" name="Group 65"/>
            <p:cNvGrpSpPr/>
            <p:nvPr/>
          </p:nvGrpSpPr>
          <p:grpSpPr bwMode="auto">
            <a:xfrm>
              <a:off x="1652" y="2098"/>
              <a:ext cx="528" cy="404"/>
              <a:chOff x="720" y="1614"/>
              <a:chExt cx="528" cy="404"/>
            </a:xfrm>
          </p:grpSpPr>
          <p:sp>
            <p:nvSpPr>
              <p:cNvPr id="40977" name="Rectangle 66"/>
              <p:cNvSpPr>
                <a:spLocks noChangeArrowheads="1"/>
              </p:cNvSpPr>
              <p:nvPr/>
            </p:nvSpPr>
            <p:spPr bwMode="auto">
              <a:xfrm>
                <a:off x="720" y="1614"/>
                <a:ext cx="408" cy="40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78" name="Text Box 67"/>
              <p:cNvSpPr txBox="1">
                <a:spLocks noChangeArrowheads="1"/>
              </p:cNvSpPr>
              <p:nvPr/>
            </p:nvSpPr>
            <p:spPr bwMode="auto">
              <a:xfrm>
                <a:off x="720" y="1638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周三</a:t>
                </a:r>
              </a:p>
            </p:txBody>
          </p:sp>
        </p:grpSp>
        <p:grpSp>
          <p:nvGrpSpPr>
            <p:cNvPr id="40979" name="Group 68"/>
            <p:cNvGrpSpPr/>
            <p:nvPr/>
          </p:nvGrpSpPr>
          <p:grpSpPr bwMode="auto">
            <a:xfrm>
              <a:off x="1237" y="2098"/>
              <a:ext cx="528" cy="404"/>
              <a:chOff x="713" y="1614"/>
              <a:chExt cx="528" cy="404"/>
            </a:xfrm>
          </p:grpSpPr>
          <p:sp>
            <p:nvSpPr>
              <p:cNvPr id="40980" name="Rectangle 69"/>
              <p:cNvSpPr>
                <a:spLocks noChangeArrowheads="1"/>
              </p:cNvSpPr>
              <p:nvPr/>
            </p:nvSpPr>
            <p:spPr bwMode="auto">
              <a:xfrm>
                <a:off x="720" y="1614"/>
                <a:ext cx="408" cy="40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81" name="Text Box 70"/>
              <p:cNvSpPr txBox="1">
                <a:spLocks noChangeArrowheads="1"/>
              </p:cNvSpPr>
              <p:nvPr/>
            </p:nvSpPr>
            <p:spPr bwMode="auto">
              <a:xfrm>
                <a:off x="713" y="1638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周二</a:t>
                </a:r>
              </a:p>
            </p:txBody>
          </p:sp>
        </p:grpSp>
        <p:grpSp>
          <p:nvGrpSpPr>
            <p:cNvPr id="40982" name="Group 74"/>
            <p:cNvGrpSpPr/>
            <p:nvPr/>
          </p:nvGrpSpPr>
          <p:grpSpPr bwMode="auto">
            <a:xfrm>
              <a:off x="1234" y="2505"/>
              <a:ext cx="528" cy="406"/>
              <a:chOff x="710" y="1613"/>
              <a:chExt cx="528" cy="406"/>
            </a:xfrm>
          </p:grpSpPr>
          <p:sp>
            <p:nvSpPr>
              <p:cNvPr id="40983" name="Rectangle 75"/>
              <p:cNvSpPr>
                <a:spLocks noChangeArrowheads="1"/>
              </p:cNvSpPr>
              <p:nvPr/>
            </p:nvSpPr>
            <p:spPr bwMode="auto">
              <a:xfrm>
                <a:off x="720" y="1613"/>
                <a:ext cx="408" cy="40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84" name="Text Box 76"/>
              <p:cNvSpPr txBox="1">
                <a:spLocks noChangeArrowheads="1"/>
              </p:cNvSpPr>
              <p:nvPr/>
            </p:nvSpPr>
            <p:spPr bwMode="auto">
              <a:xfrm>
                <a:off x="710" y="1637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周一</a:t>
                </a:r>
              </a:p>
            </p:txBody>
          </p:sp>
        </p:grpSp>
      </p:grpSp>
      <p:sp>
        <p:nvSpPr>
          <p:cNvPr id="40985" name="Text Box 93"/>
          <p:cNvSpPr txBox="1">
            <a:spLocks noChangeArrowheads="1"/>
          </p:cNvSpPr>
          <p:nvPr/>
        </p:nvSpPr>
        <p:spPr bwMode="auto">
          <a:xfrm>
            <a:off x="6843162" y="5056547"/>
            <a:ext cx="36401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周三对 </a:t>
            </a:r>
            <a:r>
              <a:rPr lang="zh-CN" altLang="en-US" sz="2400" u="sng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40986" name="Text Box 96"/>
          <p:cNvSpPr txBox="1">
            <a:spLocks noChangeArrowheads="1"/>
          </p:cNvSpPr>
          <p:nvPr/>
        </p:nvSpPr>
        <p:spPr bwMode="auto">
          <a:xfrm>
            <a:off x="6901898" y="4034196"/>
            <a:ext cx="37988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周二对 </a:t>
            </a:r>
            <a:r>
              <a:rPr lang="zh-CN" altLang="en-US" sz="2400" u="sng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</p:txBody>
      </p:sp>
      <p:sp>
        <p:nvSpPr>
          <p:cNvPr id="40987" name="Text Box 99"/>
          <p:cNvSpPr txBox="1">
            <a:spLocks noChangeArrowheads="1"/>
          </p:cNvSpPr>
          <p:nvPr/>
        </p:nvSpPr>
        <p:spPr bwMode="auto">
          <a:xfrm>
            <a:off x="6901899" y="3043596"/>
            <a:ext cx="39147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周一对 </a:t>
            </a:r>
            <a:r>
              <a:rPr lang="zh-CN" altLang="en-US" sz="2400" u="sng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7870300" y="5043846"/>
            <a:ext cx="21066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周五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7886175" y="4013559"/>
            <a:ext cx="14017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周末</a:t>
            </a:r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7909987" y="2997560"/>
            <a:ext cx="1287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4" grpId="0"/>
      <p:bldP spid="20567" grpId="0"/>
      <p:bldP spid="20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714171" y="4164796"/>
            <a:ext cx="10542587" cy="957279"/>
            <a:chOff x="1149" y="6563"/>
            <a:chExt cx="16602" cy="1508"/>
          </a:xfrm>
        </p:grpSpPr>
        <p:pic>
          <p:nvPicPr>
            <p:cNvPr id="41987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15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8" name="文本框 5"/>
            <p:cNvSpPr txBox="1">
              <a:spLocks noChangeArrowheads="1"/>
            </p:cNvSpPr>
            <p:nvPr/>
          </p:nvSpPr>
          <p:spPr bwMode="auto">
            <a:xfrm>
              <a:off x="1149" y="6563"/>
              <a:ext cx="16602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错误解答错在计算物体表面积时忽略了实际情况中物体应有几个面。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65189" y="2759691"/>
            <a:ext cx="10647362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6×6×6＝216（平方分米）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答：做这样一个鱼缸至少需要 216 平方分米的玻璃。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324058" y="2759691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9964" y="2759691"/>
            <a:ext cx="1090295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6×6×6－6×6＝180（平方分米）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答：做这样一个鱼缸至少需要 180 平方分米的玻璃。</a:t>
            </a:r>
          </a:p>
        </p:txBody>
      </p:sp>
      <p:sp>
        <p:nvSpPr>
          <p:cNvPr id="41992" name="文本框 3"/>
          <p:cNvSpPr txBox="1">
            <a:spLocks noChangeArrowheads="1"/>
          </p:cNvSpPr>
          <p:nvPr/>
        </p:nvSpPr>
        <p:spPr bwMode="auto">
          <a:xfrm>
            <a:off x="836409" y="1414444"/>
            <a:ext cx="10298112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一个无盖的正方体玻璃鱼缸，棱长是 6 分米，做这样一个鱼缸至少需要多少平方分米的玻璃？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bldLvl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2"/>
          <p:cNvSpPr txBox="1">
            <a:spLocks noChangeArrowheads="1"/>
          </p:cNvSpPr>
          <p:nvPr/>
        </p:nvSpPr>
        <p:spPr bwMode="auto">
          <a:xfrm>
            <a:off x="660400" y="1545594"/>
            <a:ext cx="10990263" cy="10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在展开图上找出相对的面，并用上、下、前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后、左、右标出，再用</a:t>
            </a:r>
            <a:r>
              <a:rPr lang="zh-CN" altLang="en-US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en-US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endParaRPr lang="en-US" altLang="zh-CN" sz="2400" i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标出每条棱。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5" r="52338" b="10187"/>
          <a:stretch>
            <a:fillRect/>
          </a:stretch>
        </p:blipFill>
        <p:spPr bwMode="auto">
          <a:xfrm>
            <a:off x="2100058" y="2412551"/>
            <a:ext cx="821531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94246" y="293325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9" name="矩形 8"/>
          <p:cNvSpPr/>
          <p:nvPr/>
        </p:nvSpPr>
        <p:spPr>
          <a:xfrm>
            <a:off x="8213521" y="51509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10" name="矩形 9"/>
          <p:cNvSpPr/>
          <p:nvPr/>
        </p:nvSpPr>
        <p:spPr>
          <a:xfrm>
            <a:off x="6394246" y="392702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11" name="矩形 10"/>
          <p:cNvSpPr/>
          <p:nvPr/>
        </p:nvSpPr>
        <p:spPr>
          <a:xfrm>
            <a:off x="8213521" y="39714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13" name="矩形 12"/>
          <p:cNvSpPr/>
          <p:nvPr/>
        </p:nvSpPr>
        <p:spPr>
          <a:xfrm>
            <a:off x="7318171" y="39714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  <p:sp>
        <p:nvSpPr>
          <p:cNvPr id="5" name="矩形 4"/>
          <p:cNvSpPr/>
          <p:nvPr/>
        </p:nvSpPr>
        <p:spPr>
          <a:xfrm>
            <a:off x="9166021" y="38952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15" name="矩形 14"/>
          <p:cNvSpPr/>
          <p:nvPr/>
        </p:nvSpPr>
        <p:spPr>
          <a:xfrm>
            <a:off x="9785145" y="3971476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8340520" y="5766938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17" name="矩形 16"/>
          <p:cNvSpPr/>
          <p:nvPr/>
        </p:nvSpPr>
        <p:spPr>
          <a:xfrm>
            <a:off x="9310483" y="5060500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2" name="矩形 15"/>
          <p:cNvSpPr/>
          <p:nvPr/>
        </p:nvSpPr>
        <p:spPr>
          <a:xfrm>
            <a:off x="6449808" y="5131938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3" name="矩形 16"/>
          <p:cNvSpPr/>
          <p:nvPr/>
        </p:nvSpPr>
        <p:spPr>
          <a:xfrm>
            <a:off x="7459458" y="5038275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6" name="矩形 16"/>
          <p:cNvSpPr/>
          <p:nvPr/>
        </p:nvSpPr>
        <p:spPr>
          <a:xfrm>
            <a:off x="7330871" y="2860225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  <p:bldP spid="5" grpId="0"/>
      <p:bldP spid="15" grpId="0"/>
      <p:bldP spid="16" grpId="0"/>
      <p:bldP spid="17" grpId="0"/>
      <p:bldP spid="2" grpId="0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2"/>
          <p:cNvSpPr txBox="1">
            <a:spLocks noChangeArrowheads="1"/>
          </p:cNvSpPr>
          <p:nvPr/>
        </p:nvSpPr>
        <p:spPr bwMode="auto">
          <a:xfrm>
            <a:off x="717550" y="1706288"/>
            <a:ext cx="1138078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(1)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计算各长方体中正面的面积。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grpSp>
        <p:nvGrpSpPr>
          <p:cNvPr id="44034" name="组合 7"/>
          <p:cNvGrpSpPr/>
          <p:nvPr/>
        </p:nvGrpSpPr>
        <p:grpSpPr bwMode="auto">
          <a:xfrm>
            <a:off x="1492251" y="2768127"/>
            <a:ext cx="2432290" cy="1728146"/>
            <a:chOff x="5580112" y="1025269"/>
            <a:chExt cx="1730957" cy="1232313"/>
          </a:xfrm>
        </p:grpSpPr>
        <p:sp>
          <p:nvSpPr>
            <p:cNvPr id="12" name="立方体 11"/>
            <p:cNvSpPr/>
            <p:nvPr/>
          </p:nvSpPr>
          <p:spPr>
            <a:xfrm>
              <a:off x="5580112" y="1025269"/>
              <a:ext cx="1431401" cy="889768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036" name="矩形 13"/>
            <p:cNvSpPr>
              <a:spLocks noChangeArrowheads="1"/>
            </p:cNvSpPr>
            <p:nvPr/>
          </p:nvSpPr>
          <p:spPr bwMode="auto">
            <a:xfrm>
              <a:off x="5683546" y="1761988"/>
              <a:ext cx="890259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4cm</a:t>
              </a:r>
            </a:p>
          </p:txBody>
        </p:sp>
        <p:sp>
          <p:nvSpPr>
            <p:cNvPr id="44037" name="矩形 17"/>
            <p:cNvSpPr>
              <a:spLocks noChangeArrowheads="1"/>
            </p:cNvSpPr>
            <p:nvPr/>
          </p:nvSpPr>
          <p:spPr bwMode="auto">
            <a:xfrm rot="18861681">
              <a:off x="6612738" y="1559251"/>
              <a:ext cx="1011121" cy="38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4038" name="矩形 18"/>
            <p:cNvSpPr>
              <a:spLocks noChangeArrowheads="1"/>
            </p:cNvSpPr>
            <p:nvPr/>
          </p:nvSpPr>
          <p:spPr bwMode="auto">
            <a:xfrm>
              <a:off x="6062504" y="1171527"/>
              <a:ext cx="900648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</p:grpSp>
      <p:grpSp>
        <p:nvGrpSpPr>
          <p:cNvPr id="44039" name="组合 19"/>
          <p:cNvGrpSpPr/>
          <p:nvPr/>
        </p:nvGrpSpPr>
        <p:grpSpPr bwMode="auto">
          <a:xfrm>
            <a:off x="5216525" y="2698134"/>
            <a:ext cx="1971838" cy="1868132"/>
            <a:chOff x="6067206" y="881253"/>
            <a:chExt cx="1402809" cy="1331655"/>
          </a:xfrm>
        </p:grpSpPr>
        <p:sp>
          <p:nvSpPr>
            <p:cNvPr id="23" name="立方体 22"/>
            <p:cNvSpPr/>
            <p:nvPr/>
          </p:nvSpPr>
          <p:spPr>
            <a:xfrm>
              <a:off x="6092052" y="881253"/>
              <a:ext cx="1028868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041" name="矩形 23"/>
            <p:cNvSpPr>
              <a:spLocks noChangeArrowheads="1"/>
            </p:cNvSpPr>
            <p:nvPr/>
          </p:nvSpPr>
          <p:spPr bwMode="auto">
            <a:xfrm>
              <a:off x="6067206" y="1772649"/>
              <a:ext cx="79981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4042" name="矩形 24"/>
            <p:cNvSpPr>
              <a:spLocks noChangeArrowheads="1"/>
            </p:cNvSpPr>
            <p:nvPr/>
          </p:nvSpPr>
          <p:spPr bwMode="auto">
            <a:xfrm rot="18861681">
              <a:off x="6778642" y="1521536"/>
              <a:ext cx="997331" cy="38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4043" name="矩形 27"/>
            <p:cNvSpPr>
              <a:spLocks noChangeArrowheads="1"/>
            </p:cNvSpPr>
            <p:nvPr/>
          </p:nvSpPr>
          <p:spPr bwMode="auto">
            <a:xfrm>
              <a:off x="6101980" y="1170991"/>
              <a:ext cx="86710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</p:grpSp>
      <p:grpSp>
        <p:nvGrpSpPr>
          <p:cNvPr id="44044" name="组合 29"/>
          <p:cNvGrpSpPr/>
          <p:nvPr/>
        </p:nvGrpSpPr>
        <p:grpSpPr bwMode="auto">
          <a:xfrm>
            <a:off x="8494717" y="2670190"/>
            <a:ext cx="1871639" cy="1924020"/>
            <a:chOff x="6110916" y="881253"/>
            <a:chExt cx="1331072" cy="1371494"/>
          </a:xfrm>
        </p:grpSpPr>
        <p:sp>
          <p:nvSpPr>
            <p:cNvPr id="31" name="立方体 30"/>
            <p:cNvSpPr/>
            <p:nvPr/>
          </p:nvSpPr>
          <p:spPr>
            <a:xfrm>
              <a:off x="6169624" y="881253"/>
              <a:ext cx="950617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046" name="矩形 31"/>
            <p:cNvSpPr>
              <a:spLocks noChangeArrowheads="1"/>
            </p:cNvSpPr>
            <p:nvPr/>
          </p:nvSpPr>
          <p:spPr bwMode="auto">
            <a:xfrm>
              <a:off x="6169182" y="1772649"/>
              <a:ext cx="951218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4047" name="矩形 32"/>
            <p:cNvSpPr>
              <a:spLocks noChangeArrowheads="1"/>
            </p:cNvSpPr>
            <p:nvPr/>
          </p:nvSpPr>
          <p:spPr bwMode="auto">
            <a:xfrm rot="18861681">
              <a:off x="6790973" y="1601732"/>
              <a:ext cx="916748" cy="38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4048" name="矩形 33"/>
            <p:cNvSpPr>
              <a:spLocks noChangeArrowheads="1"/>
            </p:cNvSpPr>
            <p:nvPr/>
          </p:nvSpPr>
          <p:spPr bwMode="auto">
            <a:xfrm>
              <a:off x="6110916" y="1201323"/>
              <a:ext cx="1004064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2.5cm</a:t>
              </a: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160464" y="4823534"/>
            <a:ext cx="314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4×2=8(cm²)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692651" y="4823534"/>
            <a:ext cx="328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3×3=9(cm²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185150" y="4823534"/>
            <a:ext cx="367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2×2.5=5(cm²)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2"/>
          <p:cNvSpPr txBox="1">
            <a:spLocks noChangeArrowheads="1"/>
          </p:cNvSpPr>
          <p:nvPr/>
        </p:nvSpPr>
        <p:spPr bwMode="auto">
          <a:xfrm>
            <a:off x="660400" y="1351305"/>
            <a:ext cx="82502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计算各长方体中右侧面的面积。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5058" name="组合 7"/>
          <p:cNvGrpSpPr/>
          <p:nvPr/>
        </p:nvGrpSpPr>
        <p:grpSpPr bwMode="auto">
          <a:xfrm>
            <a:off x="1492251" y="2564927"/>
            <a:ext cx="2432290" cy="1728146"/>
            <a:chOff x="5580112" y="1025269"/>
            <a:chExt cx="1730957" cy="1232313"/>
          </a:xfrm>
        </p:grpSpPr>
        <p:sp>
          <p:nvSpPr>
            <p:cNvPr id="12" name="立方体 11"/>
            <p:cNvSpPr/>
            <p:nvPr/>
          </p:nvSpPr>
          <p:spPr>
            <a:xfrm>
              <a:off x="5580112" y="1025269"/>
              <a:ext cx="1431401" cy="889768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060" name="矩形 13"/>
            <p:cNvSpPr>
              <a:spLocks noChangeArrowheads="1"/>
            </p:cNvSpPr>
            <p:nvPr/>
          </p:nvSpPr>
          <p:spPr bwMode="auto">
            <a:xfrm>
              <a:off x="5683546" y="1761988"/>
              <a:ext cx="890259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4cm</a:t>
              </a:r>
            </a:p>
          </p:txBody>
        </p:sp>
        <p:sp>
          <p:nvSpPr>
            <p:cNvPr id="45061" name="矩形 17"/>
            <p:cNvSpPr>
              <a:spLocks noChangeArrowheads="1"/>
            </p:cNvSpPr>
            <p:nvPr/>
          </p:nvSpPr>
          <p:spPr bwMode="auto">
            <a:xfrm rot="18861681">
              <a:off x="6612738" y="1559251"/>
              <a:ext cx="1011121" cy="38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5062" name="矩形 18"/>
            <p:cNvSpPr>
              <a:spLocks noChangeArrowheads="1"/>
            </p:cNvSpPr>
            <p:nvPr/>
          </p:nvSpPr>
          <p:spPr bwMode="auto">
            <a:xfrm>
              <a:off x="6062504" y="1171527"/>
              <a:ext cx="900648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</p:grpSp>
      <p:grpSp>
        <p:nvGrpSpPr>
          <p:cNvPr id="45063" name="组合 19"/>
          <p:cNvGrpSpPr/>
          <p:nvPr/>
        </p:nvGrpSpPr>
        <p:grpSpPr bwMode="auto">
          <a:xfrm>
            <a:off x="5216525" y="2553815"/>
            <a:ext cx="1971838" cy="1868131"/>
            <a:chOff x="6067206" y="881253"/>
            <a:chExt cx="1402809" cy="1331655"/>
          </a:xfrm>
        </p:grpSpPr>
        <p:sp>
          <p:nvSpPr>
            <p:cNvPr id="23" name="立方体 22"/>
            <p:cNvSpPr/>
            <p:nvPr/>
          </p:nvSpPr>
          <p:spPr>
            <a:xfrm>
              <a:off x="6092052" y="881253"/>
              <a:ext cx="1028868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065" name="矩形 23"/>
            <p:cNvSpPr>
              <a:spLocks noChangeArrowheads="1"/>
            </p:cNvSpPr>
            <p:nvPr/>
          </p:nvSpPr>
          <p:spPr bwMode="auto">
            <a:xfrm>
              <a:off x="6067206" y="1772649"/>
              <a:ext cx="79981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5066" name="矩形 24"/>
            <p:cNvSpPr>
              <a:spLocks noChangeArrowheads="1"/>
            </p:cNvSpPr>
            <p:nvPr/>
          </p:nvSpPr>
          <p:spPr bwMode="auto">
            <a:xfrm rot="18861681">
              <a:off x="6778642" y="1521536"/>
              <a:ext cx="997331" cy="38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5067" name="矩形 27"/>
            <p:cNvSpPr>
              <a:spLocks noChangeArrowheads="1"/>
            </p:cNvSpPr>
            <p:nvPr/>
          </p:nvSpPr>
          <p:spPr bwMode="auto">
            <a:xfrm>
              <a:off x="6101980" y="1170991"/>
              <a:ext cx="86710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</p:grpSp>
      <p:grpSp>
        <p:nvGrpSpPr>
          <p:cNvPr id="45068" name="组合 29"/>
          <p:cNvGrpSpPr/>
          <p:nvPr/>
        </p:nvGrpSpPr>
        <p:grpSpPr bwMode="auto">
          <a:xfrm>
            <a:off x="8494717" y="2564926"/>
            <a:ext cx="1871639" cy="1924020"/>
            <a:chOff x="6110916" y="881253"/>
            <a:chExt cx="1331072" cy="1371494"/>
          </a:xfrm>
        </p:grpSpPr>
        <p:sp>
          <p:nvSpPr>
            <p:cNvPr id="31" name="立方体 30"/>
            <p:cNvSpPr/>
            <p:nvPr/>
          </p:nvSpPr>
          <p:spPr>
            <a:xfrm>
              <a:off x="6169624" y="881253"/>
              <a:ext cx="950617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070" name="矩形 31"/>
            <p:cNvSpPr>
              <a:spLocks noChangeArrowheads="1"/>
            </p:cNvSpPr>
            <p:nvPr/>
          </p:nvSpPr>
          <p:spPr bwMode="auto">
            <a:xfrm>
              <a:off x="6169182" y="1772649"/>
              <a:ext cx="951218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5071" name="矩形 32"/>
            <p:cNvSpPr>
              <a:spLocks noChangeArrowheads="1"/>
            </p:cNvSpPr>
            <p:nvPr/>
          </p:nvSpPr>
          <p:spPr bwMode="auto">
            <a:xfrm rot="18861681">
              <a:off x="6790973" y="1601732"/>
              <a:ext cx="916748" cy="38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5072" name="矩形 33"/>
            <p:cNvSpPr>
              <a:spLocks noChangeArrowheads="1"/>
            </p:cNvSpPr>
            <p:nvPr/>
          </p:nvSpPr>
          <p:spPr bwMode="auto">
            <a:xfrm>
              <a:off x="6110916" y="1201323"/>
              <a:ext cx="1004064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2.5cm</a:t>
              </a: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263549" y="4686985"/>
            <a:ext cx="357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2×3=6(cm²)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843361" y="4686985"/>
            <a:ext cx="3687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2×3=6(cm²)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316811" y="4686985"/>
            <a:ext cx="357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2×2.5=5(cm²)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2"/>
          <p:cNvSpPr txBox="1">
            <a:spLocks noChangeArrowheads="1"/>
          </p:cNvSpPr>
          <p:nvPr/>
        </p:nvSpPr>
        <p:spPr bwMode="auto">
          <a:xfrm>
            <a:off x="660400" y="1684074"/>
            <a:ext cx="72612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计算各长方体中上面的面积。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6082" name="组合 7"/>
          <p:cNvGrpSpPr/>
          <p:nvPr/>
        </p:nvGrpSpPr>
        <p:grpSpPr bwMode="auto">
          <a:xfrm>
            <a:off x="1492252" y="2676116"/>
            <a:ext cx="2454048" cy="1701674"/>
            <a:chOff x="5580112" y="1025269"/>
            <a:chExt cx="1746441" cy="1213436"/>
          </a:xfrm>
        </p:grpSpPr>
        <p:sp>
          <p:nvSpPr>
            <p:cNvPr id="12" name="立方体 11"/>
            <p:cNvSpPr/>
            <p:nvPr/>
          </p:nvSpPr>
          <p:spPr>
            <a:xfrm>
              <a:off x="5580112" y="1025269"/>
              <a:ext cx="1431401" cy="889768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084" name="矩形 13"/>
            <p:cNvSpPr>
              <a:spLocks noChangeArrowheads="1"/>
            </p:cNvSpPr>
            <p:nvPr/>
          </p:nvSpPr>
          <p:spPr bwMode="auto">
            <a:xfrm>
              <a:off x="5862792" y="1905795"/>
              <a:ext cx="890259" cy="33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4cm</a:t>
              </a:r>
            </a:p>
          </p:txBody>
        </p:sp>
        <p:sp>
          <p:nvSpPr>
            <p:cNvPr id="46085" name="矩形 17"/>
            <p:cNvSpPr>
              <a:spLocks noChangeArrowheads="1"/>
            </p:cNvSpPr>
            <p:nvPr/>
          </p:nvSpPr>
          <p:spPr bwMode="auto">
            <a:xfrm rot="18861681">
              <a:off x="6654870" y="1559970"/>
              <a:ext cx="1011121" cy="33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6086" name="矩形 18"/>
            <p:cNvSpPr>
              <a:spLocks noChangeArrowheads="1"/>
            </p:cNvSpPr>
            <p:nvPr/>
          </p:nvSpPr>
          <p:spPr bwMode="auto">
            <a:xfrm>
              <a:off x="5928555" y="1407632"/>
              <a:ext cx="900648" cy="33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</p:grpSp>
      <p:grpSp>
        <p:nvGrpSpPr>
          <p:cNvPr id="46087" name="组合 19"/>
          <p:cNvGrpSpPr/>
          <p:nvPr/>
        </p:nvGrpSpPr>
        <p:grpSpPr bwMode="auto">
          <a:xfrm>
            <a:off x="5251452" y="2665004"/>
            <a:ext cx="1899468" cy="1868131"/>
            <a:chOff x="6092052" y="881253"/>
            <a:chExt cx="1351323" cy="1331655"/>
          </a:xfrm>
        </p:grpSpPr>
        <p:sp>
          <p:nvSpPr>
            <p:cNvPr id="23" name="立方体 22"/>
            <p:cNvSpPr/>
            <p:nvPr/>
          </p:nvSpPr>
          <p:spPr>
            <a:xfrm>
              <a:off x="6092052" y="881253"/>
              <a:ext cx="1028868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089" name="矩形 23"/>
            <p:cNvSpPr>
              <a:spLocks noChangeArrowheads="1"/>
            </p:cNvSpPr>
            <p:nvPr/>
          </p:nvSpPr>
          <p:spPr bwMode="auto">
            <a:xfrm>
              <a:off x="6179356" y="1863911"/>
              <a:ext cx="799813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6090" name="矩形 24"/>
            <p:cNvSpPr>
              <a:spLocks noChangeArrowheads="1"/>
            </p:cNvSpPr>
            <p:nvPr/>
          </p:nvSpPr>
          <p:spPr bwMode="auto">
            <a:xfrm rot="18861681">
              <a:off x="6778642" y="1548176"/>
              <a:ext cx="997331" cy="33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6091" name="矩形 27"/>
            <p:cNvSpPr>
              <a:spLocks noChangeArrowheads="1"/>
            </p:cNvSpPr>
            <p:nvPr/>
          </p:nvSpPr>
          <p:spPr bwMode="auto">
            <a:xfrm>
              <a:off x="6240131" y="1304833"/>
              <a:ext cx="867103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</p:grpSp>
      <p:grpSp>
        <p:nvGrpSpPr>
          <p:cNvPr id="46092" name="组合 29"/>
          <p:cNvGrpSpPr/>
          <p:nvPr/>
        </p:nvGrpSpPr>
        <p:grpSpPr bwMode="auto">
          <a:xfrm>
            <a:off x="8569573" y="2677704"/>
            <a:ext cx="1728854" cy="1858650"/>
            <a:chOff x="6164151" y="881253"/>
            <a:chExt cx="1229526" cy="1324896"/>
          </a:xfrm>
        </p:grpSpPr>
        <p:sp>
          <p:nvSpPr>
            <p:cNvPr id="31" name="立方体 30"/>
            <p:cNvSpPr/>
            <p:nvPr/>
          </p:nvSpPr>
          <p:spPr>
            <a:xfrm>
              <a:off x="6169624" y="881253"/>
              <a:ext cx="950617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094" name="矩形 31"/>
            <p:cNvSpPr>
              <a:spLocks noChangeArrowheads="1"/>
            </p:cNvSpPr>
            <p:nvPr/>
          </p:nvSpPr>
          <p:spPr bwMode="auto">
            <a:xfrm>
              <a:off x="6227731" y="1859589"/>
              <a:ext cx="951218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6095" name="矩形 32"/>
            <p:cNvSpPr>
              <a:spLocks noChangeArrowheads="1"/>
            </p:cNvSpPr>
            <p:nvPr/>
          </p:nvSpPr>
          <p:spPr bwMode="auto">
            <a:xfrm rot="18861681">
              <a:off x="6769293" y="1581764"/>
              <a:ext cx="916748" cy="33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6096" name="矩形 33"/>
            <p:cNvSpPr>
              <a:spLocks noChangeArrowheads="1"/>
            </p:cNvSpPr>
            <p:nvPr/>
          </p:nvSpPr>
          <p:spPr bwMode="auto">
            <a:xfrm>
              <a:off x="6164151" y="1250376"/>
              <a:ext cx="1004064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2.5cm</a:t>
              </a:r>
            </a:p>
          </p:txBody>
        </p: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15989" y="4904821"/>
            <a:ext cx="3500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1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4×3=12(cm²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440238" y="4904821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1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3×2=6(cm²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585675" y="4904821"/>
            <a:ext cx="331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1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2×2=4(cm²)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660400" y="1345638"/>
            <a:ext cx="79803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标出下面各图形各部分的名称及数量。</a:t>
            </a:r>
          </a:p>
        </p:txBody>
      </p:sp>
      <p:grpSp>
        <p:nvGrpSpPr>
          <p:cNvPr id="7171" name="组合 11"/>
          <p:cNvGrpSpPr/>
          <p:nvPr/>
        </p:nvGrpSpPr>
        <p:grpSpPr bwMode="auto">
          <a:xfrm>
            <a:off x="660400" y="2518309"/>
            <a:ext cx="11169650" cy="2655096"/>
            <a:chOff x="806" y="3965"/>
            <a:chExt cx="17590" cy="4183"/>
          </a:xfrm>
        </p:grpSpPr>
        <p:pic>
          <p:nvPicPr>
            <p:cNvPr id="717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4007"/>
              <a:ext cx="17590" cy="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Text Box 14"/>
            <p:cNvSpPr txBox="1">
              <a:spLocks noChangeArrowheads="1"/>
            </p:cNvSpPr>
            <p:nvPr/>
          </p:nvSpPr>
          <p:spPr bwMode="auto">
            <a:xfrm>
              <a:off x="7195" y="3965"/>
              <a:ext cx="1107" cy="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</a:t>
              </a:r>
            </a:p>
          </p:txBody>
        </p:sp>
        <p:sp>
          <p:nvSpPr>
            <p:cNvPr id="7174" name="Text Box 14"/>
            <p:cNvSpPr txBox="1">
              <a:spLocks noChangeArrowheads="1"/>
            </p:cNvSpPr>
            <p:nvPr/>
          </p:nvSpPr>
          <p:spPr bwMode="auto">
            <a:xfrm>
              <a:off x="2584" y="7263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</a:t>
              </a:r>
            </a:p>
          </p:txBody>
        </p:sp>
        <p:sp>
          <p:nvSpPr>
            <p:cNvPr id="7175" name="Text Box 14"/>
            <p:cNvSpPr txBox="1">
              <a:spLocks noChangeArrowheads="1"/>
            </p:cNvSpPr>
            <p:nvPr/>
          </p:nvSpPr>
          <p:spPr bwMode="auto">
            <a:xfrm>
              <a:off x="11823" y="7182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</a:t>
              </a:r>
            </a:p>
          </p:txBody>
        </p:sp>
        <p:sp>
          <p:nvSpPr>
            <p:cNvPr id="7176" name="Text Box 14"/>
            <p:cNvSpPr txBox="1">
              <a:spLocks noChangeArrowheads="1"/>
            </p:cNvSpPr>
            <p:nvPr/>
          </p:nvSpPr>
          <p:spPr bwMode="auto">
            <a:xfrm>
              <a:off x="7293" y="6491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条</a:t>
              </a:r>
            </a:p>
          </p:txBody>
        </p:sp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15917" y="5422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条</a:t>
              </a:r>
            </a:p>
          </p:txBody>
        </p:sp>
      </p:grpSp>
      <p:pic>
        <p:nvPicPr>
          <p:cNvPr id="7178" name="图片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83" y="4188248"/>
            <a:ext cx="9222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057116" y="4683548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2726500" y="4712123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面</a:t>
            </a: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3954463" y="4128120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754688" y="4129706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</a:t>
            </a: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901442" y="2544968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5329236" y="2493457"/>
            <a:ext cx="1831975" cy="5417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)</a:t>
            </a:r>
          </a:p>
        </p:txBody>
      </p:sp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5506404" y="2533499"/>
            <a:ext cx="1265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顶点</a:t>
            </a:r>
          </a:p>
        </p:txBody>
      </p: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6858158" y="4673215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8496458" y="4701790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面</a:t>
            </a: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9261633" y="3461954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11061858" y="3463540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</a:t>
            </a: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9315606" y="4263640"/>
            <a:ext cx="49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10799883" y="4208883"/>
            <a:ext cx="855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顶点</a:t>
            </a:r>
          </a:p>
        </p:txBody>
      </p:sp>
      <p:sp>
        <p:nvSpPr>
          <p:cNvPr id="7192" name="Text Box 14"/>
          <p:cNvSpPr txBox="1">
            <a:spLocks noChangeArrowheads="1"/>
          </p:cNvSpPr>
          <p:nvPr/>
        </p:nvSpPr>
        <p:spPr bwMode="auto">
          <a:xfrm>
            <a:off x="10130692" y="4221883"/>
            <a:ext cx="47722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2"/>
          <p:cNvSpPr txBox="1">
            <a:spLocks noChangeArrowheads="1"/>
          </p:cNvSpPr>
          <p:nvPr/>
        </p:nvSpPr>
        <p:spPr bwMode="auto">
          <a:xfrm>
            <a:off x="758826" y="1514732"/>
            <a:ext cx="10672763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光华街口装了一个新的长方体铁皮邮箱，长50 cm，宽40 cm，高78 cm。做这个邮箱至少需要多少平方厘米的铁皮？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T4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4260" y="2620298"/>
            <a:ext cx="9277350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50×40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50×78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78×40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×2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9020×2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18040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答：做这个邮箱至少需要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18040 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的铁皮。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490328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86086"/>
            <a:ext cx="10858500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长方体或正方体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6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个面的总面积，叫做它的表面积。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3151207"/>
            <a:ext cx="10858500" cy="225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   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长方体的表面积＝长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＋长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＋宽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                          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＝（长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宽＋长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高＋宽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高）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正方体表面积的计算公式：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                           正方体的表面积＝棱长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×6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4"/>
          <p:cNvSpPr txBox="1">
            <a:spLocks noChangeArrowheads="1"/>
          </p:cNvSpPr>
          <p:nvPr/>
        </p:nvSpPr>
        <p:spPr bwMode="auto">
          <a:xfrm>
            <a:off x="815975" y="1467625"/>
            <a:ext cx="1064895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一个长方形的长是 6 cm，宽是 4 cm，它的面积是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zh-CN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；一个正方形的边长是 5 dm，它的面积是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zh-CN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1042117" y="3472780"/>
            <a:ext cx="402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长方形面积公式：</a:t>
            </a: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578584" y="3442036"/>
            <a:ext cx="656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长方形的面积＝长×宽</a:t>
            </a: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042117" y="4395116"/>
            <a:ext cx="402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正方形面积公式：</a:t>
            </a:r>
          </a:p>
        </p:txBody>
      </p: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3578584" y="4364372"/>
            <a:ext cx="6724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正方形的面积＝边长×边长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8424863" y="1743117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16835" y="2464405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" y="1246035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896938" y="1231748"/>
            <a:ext cx="179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757489" y="1250798"/>
            <a:ext cx="705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长方体、正方体表面积的意义</a:t>
            </a:r>
          </a:p>
        </p:txBody>
      </p:sp>
      <p:pic>
        <p:nvPicPr>
          <p:cNvPr id="9221" name="Picture 8" descr="C:\Users\Administrator\Desktop\图片16.png图片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 bwMode="auto">
          <a:xfrm>
            <a:off x="2048463" y="2921154"/>
            <a:ext cx="8095073" cy="32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896938" y="2085976"/>
            <a:ext cx="1035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把一个长方体或正方体的纸盒展开是什么形状呢？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595472" y="3880641"/>
            <a:ext cx="2378075" cy="1030288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77057" y="1585117"/>
            <a:ext cx="72278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把长方体的六个面展开，如下图。</a:t>
            </a:r>
          </a:p>
        </p:txBody>
      </p:sp>
      <p:sp>
        <p:nvSpPr>
          <p:cNvPr id="31" name="右箭头 30"/>
          <p:cNvSpPr/>
          <p:nvPr/>
        </p:nvSpPr>
        <p:spPr>
          <a:xfrm>
            <a:off x="5317409" y="4352130"/>
            <a:ext cx="892175" cy="358775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73547" y="3880641"/>
            <a:ext cx="682625" cy="1030288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54121" y="3880641"/>
            <a:ext cx="641350" cy="1030288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95472" y="4910930"/>
            <a:ext cx="2378075" cy="638175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897934" y="3880642"/>
            <a:ext cx="2676525" cy="1387475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897934" y="3880641"/>
            <a:ext cx="2676525" cy="1474788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" name="组合 39"/>
          <p:cNvGrpSpPr/>
          <p:nvPr/>
        </p:nvGrpSpPr>
        <p:grpSpPr bwMode="auto">
          <a:xfrm>
            <a:off x="7595472" y="2002629"/>
            <a:ext cx="2378075" cy="1878012"/>
            <a:chOff x="5029188" y="1352582"/>
            <a:chExt cx="1828752" cy="1444584"/>
          </a:xfrm>
        </p:grpSpPr>
        <p:sp>
          <p:nvSpPr>
            <p:cNvPr id="32" name="矩形 31"/>
            <p:cNvSpPr/>
            <p:nvPr/>
          </p:nvSpPr>
          <p:spPr>
            <a:xfrm>
              <a:off x="5029188" y="1352582"/>
              <a:ext cx="1828752" cy="961021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29188" y="2265979"/>
              <a:ext cx="1828752" cy="531187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0093 L 0.45404 -0.0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1" grpId="0" bldLvl="0" animBg="1"/>
      <p:bldP spid="33" grpId="0" bldLvl="0" animBg="1"/>
      <p:bldP spid="35" grpId="0" bldLvl="0" animBg="1"/>
      <p:bldP spid="37" grpId="0" bldLvl="0" animBg="1"/>
      <p:bldP spid="29" grpId="0" bldLvl="0" animBg="1"/>
      <p:bldP spid="29" grpId="1" bldLvl="0" animBg="1"/>
      <p:bldP spid="29" grpId="2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10"/>
          <p:cNvGrpSpPr/>
          <p:nvPr/>
        </p:nvGrpSpPr>
        <p:grpSpPr bwMode="auto">
          <a:xfrm>
            <a:off x="1828800" y="2308226"/>
            <a:ext cx="8756650" cy="3546475"/>
            <a:chOff x="2151" y="3247"/>
            <a:chExt cx="13792" cy="5585"/>
          </a:xfrm>
        </p:grpSpPr>
        <p:sp>
          <p:nvSpPr>
            <p:cNvPr id="36" name="矩形 35"/>
            <p:cNvSpPr/>
            <p:nvPr/>
          </p:nvSpPr>
          <p:spPr>
            <a:xfrm>
              <a:off x="11122" y="6205"/>
              <a:ext cx="3746" cy="1620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7537" y="6947"/>
              <a:ext cx="1405" cy="56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4868" y="6205"/>
              <a:ext cx="1075" cy="162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112" y="6205"/>
              <a:ext cx="1008" cy="162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122" y="7827"/>
              <a:ext cx="3746" cy="1005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95" name="AutoShape 8"/>
            <p:cNvSpPr>
              <a:spLocks noChangeArrowheads="1"/>
            </p:cNvSpPr>
            <p:nvPr/>
          </p:nvSpPr>
          <p:spPr bwMode="auto">
            <a:xfrm>
              <a:off x="2151" y="6205"/>
              <a:ext cx="4214" cy="2185"/>
            </a:xfrm>
            <a:prstGeom prst="cube">
              <a:avLst>
                <a:gd name="adj" fmla="val 25000"/>
              </a:avLst>
            </a:prstGeom>
            <a:solidFill>
              <a:srgbClr val="E2CA74"/>
            </a:solidFill>
            <a:ln w="12700">
              <a:solidFill>
                <a:srgbClr val="00B050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2151" y="6069"/>
              <a:ext cx="4214" cy="2321"/>
            </a:xfrm>
            <a:prstGeom prst="cube">
              <a:avLst>
                <a:gd name="adj" fmla="val 25000"/>
              </a:avLst>
            </a:prstGeom>
            <a:solidFill>
              <a:srgbClr val="F599C1"/>
            </a:solidFill>
            <a:ln w="25400">
              <a:solidFill>
                <a:srgbClr val="00B050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2297" name="组合 39"/>
            <p:cNvGrpSpPr/>
            <p:nvPr/>
          </p:nvGrpSpPr>
          <p:grpSpPr bwMode="auto">
            <a:xfrm>
              <a:off x="11122" y="3246"/>
              <a:ext cx="3746" cy="2959"/>
              <a:chOff x="5029188" y="1352582"/>
              <a:chExt cx="1828752" cy="144458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029335" y="1353070"/>
                <a:ext cx="1828529" cy="960534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029335" y="2266004"/>
                <a:ext cx="1828529" cy="530918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2300" name="TextBox 3"/>
          <p:cNvSpPr txBox="1">
            <a:spLocks noChangeArrowheads="1"/>
          </p:cNvSpPr>
          <p:nvPr/>
        </p:nvSpPr>
        <p:spPr bwMode="auto">
          <a:xfrm>
            <a:off x="660399" y="1567663"/>
            <a:ext cx="10489381" cy="6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请在下面的展开图中，分别用</a:t>
            </a:r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“上”“下” “前”“后”“左”“右”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标明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个面。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8299451" y="4445000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11278" name="Rectangle 11"/>
          <p:cNvSpPr>
            <a:spLocks noChangeArrowheads="1"/>
          </p:cNvSpPr>
          <p:nvPr/>
        </p:nvSpPr>
        <p:spPr bwMode="auto">
          <a:xfrm>
            <a:off x="8299451" y="340836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8299451" y="252571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8323264" y="5200650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6829425" y="439261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9904414" y="4383088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278" grpId="0"/>
      <p:bldP spid="22" grpId="0"/>
      <p:bldP spid="23" grpId="0"/>
      <p:bldP spid="11281" grpId="0"/>
      <p:bldP spid="11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10060038" y="3712906"/>
            <a:ext cx="738188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999338" y="3712906"/>
            <a:ext cx="681038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699427" y="4711444"/>
            <a:ext cx="2378075" cy="639762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699427" y="3703381"/>
            <a:ext cx="2378075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7688314" y="3038220"/>
            <a:ext cx="2379663" cy="682625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680376" y="2046031"/>
            <a:ext cx="2379662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0" name="矩形 32"/>
          <p:cNvSpPr>
            <a:spLocks noChangeArrowheads="1"/>
          </p:cNvSpPr>
          <p:nvPr/>
        </p:nvSpPr>
        <p:spPr bwMode="auto">
          <a:xfrm>
            <a:off x="10064801" y="3717670"/>
            <a:ext cx="730250" cy="9921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1" name="矩形 34"/>
          <p:cNvSpPr>
            <a:spLocks noChangeArrowheads="1"/>
          </p:cNvSpPr>
          <p:nvPr/>
        </p:nvSpPr>
        <p:spPr bwMode="auto">
          <a:xfrm>
            <a:off x="6992988" y="3717670"/>
            <a:ext cx="693738" cy="9921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2" name="矩形 35"/>
          <p:cNvSpPr>
            <a:spLocks noChangeArrowheads="1"/>
          </p:cNvSpPr>
          <p:nvPr/>
        </p:nvSpPr>
        <p:spPr bwMode="auto">
          <a:xfrm>
            <a:off x="7686727" y="3717670"/>
            <a:ext cx="2378075" cy="9921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3" name="矩形 36"/>
          <p:cNvSpPr>
            <a:spLocks noChangeArrowheads="1"/>
          </p:cNvSpPr>
          <p:nvPr/>
        </p:nvSpPr>
        <p:spPr bwMode="auto">
          <a:xfrm>
            <a:off x="7691489" y="4719382"/>
            <a:ext cx="2379663" cy="631825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5" name="矩形 38"/>
          <p:cNvSpPr>
            <a:spLocks noChangeArrowheads="1"/>
          </p:cNvSpPr>
          <p:nvPr/>
        </p:nvSpPr>
        <p:spPr bwMode="auto">
          <a:xfrm>
            <a:off x="7686727" y="3036632"/>
            <a:ext cx="2378075" cy="684213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8567788" y="3897056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8567788" y="3101719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8574138" y="4711444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6991402" y="3817682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10066389" y="3817681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  <p:sp>
        <p:nvSpPr>
          <p:cNvPr id="3" name="矩形 31"/>
          <p:cNvSpPr>
            <a:spLocks noChangeArrowheads="1"/>
          </p:cNvSpPr>
          <p:nvPr/>
        </p:nvSpPr>
        <p:spPr bwMode="auto">
          <a:xfrm>
            <a:off x="7680376" y="2046031"/>
            <a:ext cx="2379662" cy="990600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1382" y="2213812"/>
            <a:ext cx="5232604" cy="33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）哪些面的面积相等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长方体展开图中，长方体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“上面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与“下面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“前面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与“后面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“左面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与“右面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的面积分别相等。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355" name="Rectangle 12"/>
          <p:cNvSpPr>
            <a:spLocks noChangeArrowheads="1"/>
          </p:cNvSpPr>
          <p:nvPr/>
        </p:nvSpPr>
        <p:spPr bwMode="auto">
          <a:xfrm>
            <a:off x="8567788" y="2207956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14356" name="文本框 2"/>
          <p:cNvSpPr txBox="1">
            <a:spLocks noChangeArrowheads="1"/>
          </p:cNvSpPr>
          <p:nvPr/>
        </p:nvSpPr>
        <p:spPr bwMode="auto">
          <a:xfrm>
            <a:off x="679132" y="1426167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观察长方体展开图，回答下面的问题。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1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">
                                            <p:txEl>
                                              <p:charRg st="1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ldLvl="0" animBg="1"/>
      <p:bldP spid="13321" grpId="0" bldLvl="0" animBg="1"/>
      <p:bldP spid="13322" grpId="0" bldLvl="0" animBg="1"/>
      <p:bldP spid="13323" grpId="0" bldLvl="0" animBg="1"/>
      <p:bldP spid="13325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0577" y="1958799"/>
            <a:ext cx="5305423" cy="28131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）每个面的长和宽与长方体的长、宽、高有什么关系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  <a:p>
            <a:pPr>
              <a:lnSpc>
                <a:spcPct val="150000"/>
              </a:lnSpc>
              <a:defRPr/>
            </a:pPr>
            <a:endParaRPr lang="zh-CN" altLang="en-US" sz="2400" b="1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每个面的长和宽分别是长方体的长、宽、高。</a:t>
            </a:r>
            <a:endParaRPr lang="en-US" altLang="zh-CN" sz="2400" b="1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6386" name="组合 25"/>
          <p:cNvGrpSpPr/>
          <p:nvPr/>
        </p:nvGrpSpPr>
        <p:grpSpPr bwMode="auto">
          <a:xfrm>
            <a:off x="6848527" y="1673225"/>
            <a:ext cx="3714862" cy="3377687"/>
            <a:chOff x="7098" y="763"/>
            <a:chExt cx="4499" cy="4091"/>
          </a:xfrm>
        </p:grpSpPr>
        <p:sp>
          <p:nvSpPr>
            <p:cNvPr id="14" name="矩形 13"/>
            <p:cNvSpPr/>
            <p:nvPr/>
          </p:nvSpPr>
          <p:spPr>
            <a:xfrm>
              <a:off x="10784" y="2803"/>
              <a:ext cx="813" cy="1259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02" y="2801"/>
              <a:ext cx="804" cy="1261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6389" name="组合 29"/>
            <p:cNvGrpSpPr/>
            <p:nvPr/>
          </p:nvGrpSpPr>
          <p:grpSpPr bwMode="auto">
            <a:xfrm>
              <a:off x="7098" y="763"/>
              <a:ext cx="4383" cy="4091"/>
              <a:chOff x="7098" y="763"/>
              <a:chExt cx="4383" cy="409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7905" y="2813"/>
                <a:ext cx="2880" cy="1242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6391" name="组合 33"/>
              <p:cNvGrpSpPr/>
              <p:nvPr/>
            </p:nvGrpSpPr>
            <p:grpSpPr bwMode="auto">
              <a:xfrm>
                <a:off x="7098" y="763"/>
                <a:ext cx="4383" cy="4092"/>
                <a:chOff x="7098" y="763"/>
                <a:chExt cx="4383" cy="4093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7905" y="4060"/>
                  <a:ext cx="2880" cy="796"/>
                </a:xfrm>
                <a:prstGeom prst="rect">
                  <a:avLst/>
                </a:prstGeom>
                <a:solidFill>
                  <a:srgbClr val="F599C1"/>
                </a:solidFill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solidFill>
                      <a:srgbClr val="7030A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grpSp>
              <p:nvGrpSpPr>
                <p:cNvPr id="16393" name="组合 39"/>
                <p:cNvGrpSpPr/>
                <p:nvPr/>
              </p:nvGrpSpPr>
              <p:grpSpPr bwMode="auto">
                <a:xfrm>
                  <a:off x="7898" y="763"/>
                  <a:ext cx="2880" cy="2044"/>
                  <a:chOff x="5026745" y="1353556"/>
                  <a:chExt cx="1828754" cy="1298526"/>
                </a:xfrm>
              </p:grpSpPr>
              <p:sp>
                <p:nvSpPr>
                  <p:cNvPr id="9" name="矩形 8"/>
                  <p:cNvSpPr/>
                  <p:nvPr/>
                </p:nvSpPr>
                <p:spPr>
                  <a:xfrm>
                    <a:off x="5026617" y="1353556"/>
                    <a:ext cx="1828781" cy="791916"/>
                  </a:xfrm>
                  <a:prstGeom prst="rect">
                    <a:avLst/>
                  </a:prstGeom>
                  <a:solidFill>
                    <a:srgbClr val="F599C1"/>
                  </a:solidFill>
                  <a:ln w="254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2340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5026617" y="2151582"/>
                    <a:ext cx="1828781" cy="498614"/>
                  </a:xfrm>
                  <a:prstGeom prst="rect">
                    <a:avLst/>
                  </a:prstGeom>
                  <a:solidFill>
                    <a:srgbClr val="F599C1"/>
                  </a:solidFill>
                  <a:ln w="254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2340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  <p:sp>
              <p:nvSpPr>
                <p:cNvPr id="43" name="Rectangle 10"/>
                <p:cNvSpPr/>
                <p:nvPr/>
              </p:nvSpPr>
              <p:spPr>
                <a:xfrm>
                  <a:off x="8880" y="3089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下</a:t>
                  </a:r>
                </a:p>
              </p:txBody>
            </p:sp>
            <p:sp>
              <p:nvSpPr>
                <p:cNvPr id="44" name="Rectangle 11"/>
                <p:cNvSpPr/>
                <p:nvPr/>
              </p:nvSpPr>
              <p:spPr>
                <a:xfrm>
                  <a:off x="8880" y="1988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后</a:t>
                  </a:r>
                </a:p>
              </p:txBody>
            </p:sp>
            <p:sp>
              <p:nvSpPr>
                <p:cNvPr id="45" name="Rectangle 12"/>
                <p:cNvSpPr/>
                <p:nvPr/>
              </p:nvSpPr>
              <p:spPr>
                <a:xfrm>
                  <a:off x="8880" y="928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上</a:t>
                  </a:r>
                </a:p>
              </p:txBody>
            </p:sp>
            <p:sp>
              <p:nvSpPr>
                <p:cNvPr id="46" name="Rectangle 13"/>
                <p:cNvSpPr/>
                <p:nvPr/>
              </p:nvSpPr>
              <p:spPr>
                <a:xfrm>
                  <a:off x="8909" y="4068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前</a:t>
                  </a:r>
                </a:p>
              </p:txBody>
            </p:sp>
            <p:sp>
              <p:nvSpPr>
                <p:cNvPr id="47" name="Rectangle 14"/>
                <p:cNvSpPr/>
                <p:nvPr/>
              </p:nvSpPr>
              <p:spPr>
                <a:xfrm>
                  <a:off x="7102" y="3021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左</a:t>
                  </a:r>
                </a:p>
              </p:txBody>
            </p:sp>
            <p:sp>
              <p:nvSpPr>
                <p:cNvPr id="48" name="Rectangle 15"/>
                <p:cNvSpPr/>
                <p:nvPr/>
              </p:nvSpPr>
              <p:spPr>
                <a:xfrm>
                  <a:off x="10822" y="3014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右</a:t>
                  </a:r>
                </a:p>
              </p:txBody>
            </p:sp>
            <p:sp>
              <p:nvSpPr>
                <p:cNvPr id="7" name="Rectangle 14"/>
                <p:cNvSpPr/>
                <p:nvPr/>
              </p:nvSpPr>
              <p:spPr>
                <a:xfrm>
                  <a:off x="7098" y="3021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左</a:t>
                  </a: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7102" y="3021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左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Microsoft Office PowerPoint</Application>
  <PresentationFormat>宽屏</PresentationFormat>
  <Paragraphs>249</Paragraphs>
  <Slides>33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FandolFang R</vt:lpstr>
      <vt:lpstr>OPPOSans B</vt:lpstr>
      <vt:lpstr>OPPOSans H</vt:lpstr>
      <vt:lpstr>OPPOSans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314</cp:revision>
  <dcterms:created xsi:type="dcterms:W3CDTF">2020-07-01T00:49:00Z</dcterms:created>
  <dcterms:modified xsi:type="dcterms:W3CDTF">2021-01-08T23:22:49Z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