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342" r:id="rId2"/>
    <p:sldId id="264" r:id="rId3"/>
    <p:sldId id="263" r:id="rId4"/>
    <p:sldId id="359" r:id="rId5"/>
    <p:sldId id="403" r:id="rId6"/>
    <p:sldId id="404" r:id="rId7"/>
    <p:sldId id="467" r:id="rId8"/>
    <p:sldId id="468" r:id="rId9"/>
    <p:sldId id="470" r:id="rId10"/>
    <p:sldId id="471" r:id="rId11"/>
    <p:sldId id="405" r:id="rId12"/>
    <p:sldId id="472" r:id="rId13"/>
    <p:sldId id="473" r:id="rId14"/>
    <p:sldId id="474" r:id="rId15"/>
    <p:sldId id="475" r:id="rId16"/>
    <p:sldId id="476" r:id="rId17"/>
    <p:sldId id="435" r:id="rId18"/>
    <p:sldId id="436" r:id="rId19"/>
    <p:sldId id="406" r:id="rId20"/>
    <p:sldId id="477" r:id="rId21"/>
    <p:sldId id="388" r:id="rId22"/>
    <p:sldId id="389" r:id="rId23"/>
    <p:sldId id="480" r:id="rId24"/>
    <p:sldId id="481" r:id="rId25"/>
    <p:sldId id="482" r:id="rId26"/>
    <p:sldId id="483" r:id="rId27"/>
    <p:sldId id="484" r:id="rId28"/>
    <p:sldId id="478" r:id="rId29"/>
    <p:sldId id="479" r:id="rId30"/>
    <p:sldId id="347" r:id="rId31"/>
    <p:sldId id="293" r:id="rId32"/>
    <p:sldId id="497" r:id="rId33"/>
    <p:sldId id="498" r:id="rId34"/>
    <p:sldId id="499" r:id="rId35"/>
    <p:sldId id="515" r:id="rId36"/>
    <p:sldId id="522" r:id="rId37"/>
    <p:sldId id="287" r:id="rId38"/>
    <p:sldId id="521" r:id="rId39"/>
  </p:sldIdLst>
  <p:sldSz cx="12192000" cy="6858000"/>
  <p:notesSz cx="6858000" cy="9144000"/>
  <p:custDataLst>
    <p:tags r:id="rId4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09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69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7CB25EB0-04BF-4415-A115-13BCFA342740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70BD59A5-E156-4BAD-AA5D-674FF9999907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DCE775DB-EA16-4604-988E-4CF472EBB240}" type="slidenum">
              <a:rPr lang="en-US" altLang="zh-CN" sz="1200">
                <a:latin typeface="FandolFang R" panose="00000500000000000000" pitchFamily="50" charset="-122"/>
                <a:ea typeface="FandolFang R" panose="00000500000000000000" pitchFamily="50" charset="-122"/>
              </a:rPr>
              <a:t>5</a:t>
            </a:fld>
            <a:endParaRPr lang="en-US" altLang="zh-CN" sz="1200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79413" y="684213"/>
            <a:ext cx="6096000" cy="3429000"/>
          </a:xfrm>
          <a:ln>
            <a:miter lim="800000"/>
          </a:ln>
        </p:spPr>
      </p:sp>
      <p:sp>
        <p:nvSpPr>
          <p:cNvPr id="1024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4341813"/>
            <a:ext cx="5486400" cy="4114800"/>
          </a:xfrm>
        </p:spPr>
        <p:txBody>
          <a:bodyPr/>
          <a:lstStyle/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A0906596-D8FA-4DA8-8B7E-97AB77343862}" type="slidenum">
              <a:rPr lang="en-US" altLang="zh-CN" sz="1200">
                <a:latin typeface="FandolFang R" panose="00000500000000000000" pitchFamily="50" charset="-122"/>
                <a:ea typeface="FandolFang R" panose="00000500000000000000" pitchFamily="50" charset="-122"/>
              </a:rPr>
              <a:t>20</a:t>
            </a:fld>
            <a:endParaRPr lang="en-US" altLang="zh-CN" sz="1200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79413" y="684213"/>
            <a:ext cx="6096000" cy="3429000"/>
          </a:xfrm>
          <a:ln>
            <a:miter lim="800000"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4341813"/>
            <a:ext cx="5486400" cy="4114800"/>
          </a:xfrm>
        </p:spPr>
        <p:txBody>
          <a:bodyPr/>
          <a:lstStyle/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4C8DF73A-908D-48A6-A55F-442CCF5F6B64}" type="slidenum">
              <a:rPr lang="en-US" altLang="zh-CN" sz="1200">
                <a:latin typeface="FandolFang R" panose="00000500000000000000" pitchFamily="50" charset="-122"/>
                <a:ea typeface="FandolFang R" panose="00000500000000000000" pitchFamily="50" charset="-122"/>
              </a:rPr>
              <a:t>23</a:t>
            </a:fld>
            <a:endParaRPr lang="en-US" altLang="zh-CN" sz="1200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79413" y="684213"/>
            <a:ext cx="6096000" cy="3429000"/>
          </a:xfrm>
          <a:ln>
            <a:miter lim="800000"/>
          </a:ln>
        </p:spPr>
      </p:sp>
      <p:sp>
        <p:nvSpPr>
          <p:cNvPr id="3891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4341813"/>
            <a:ext cx="5486400" cy="4114800"/>
          </a:xfrm>
        </p:spPr>
        <p:txBody>
          <a:bodyPr/>
          <a:lstStyle/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37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332615F3-DB1E-4514-A081-AF02674EB88D}" type="slidenum">
              <a:rPr lang="en-US" altLang="zh-CN" sz="1200">
                <a:latin typeface="FandolFang R" panose="00000500000000000000" pitchFamily="50" charset="-122"/>
                <a:ea typeface="FandolFang R" panose="00000500000000000000" pitchFamily="50" charset="-122"/>
              </a:rPr>
              <a:t>6</a:t>
            </a:fld>
            <a:endParaRPr lang="en-US" altLang="zh-CN" sz="1200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79413" y="684213"/>
            <a:ext cx="6096000" cy="3429000"/>
          </a:xfrm>
          <a:ln>
            <a:miter lim="800000"/>
          </a:ln>
        </p:spPr>
      </p:sp>
      <p:sp>
        <p:nvSpPr>
          <p:cNvPr id="1229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4341813"/>
            <a:ext cx="5486400" cy="4114800"/>
          </a:xfrm>
        </p:spPr>
        <p:txBody>
          <a:bodyPr/>
          <a:lstStyle/>
          <a:p>
            <a:endParaRPr lang="en-US" altLang="zh-CN"/>
          </a:p>
          <a:p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CD727AE0-E764-4592-9BA6-9E4957F846C9}" type="slidenum">
              <a:rPr lang="en-US" altLang="zh-CN" sz="1200">
                <a:latin typeface="FandolFang R" panose="00000500000000000000" pitchFamily="50" charset="-122"/>
                <a:ea typeface="FandolFang R" panose="00000500000000000000" pitchFamily="50" charset="-122"/>
              </a:rPr>
              <a:t>7</a:t>
            </a:fld>
            <a:endParaRPr lang="en-US" altLang="zh-CN" sz="1200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79413" y="684213"/>
            <a:ext cx="6096000" cy="3429000"/>
          </a:xfrm>
          <a:ln>
            <a:miter lim="800000"/>
          </a:ln>
        </p:spPr>
      </p:sp>
      <p:sp>
        <p:nvSpPr>
          <p:cNvPr id="1434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4341813"/>
            <a:ext cx="5486400" cy="4114800"/>
          </a:xfrm>
        </p:spPr>
        <p:txBody>
          <a:bodyPr/>
          <a:lstStyle/>
          <a:p>
            <a:endParaRPr lang="en-US" altLang="zh-CN"/>
          </a:p>
          <a:p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07364AA8-776F-4CCC-B783-B6458489A758}" type="slidenum">
              <a:rPr lang="en-US" altLang="zh-CN" sz="1200">
                <a:latin typeface="FandolFang R" panose="00000500000000000000" pitchFamily="50" charset="-122"/>
                <a:ea typeface="FandolFang R" panose="00000500000000000000" pitchFamily="50" charset="-122"/>
              </a:rPr>
              <a:t>8</a:t>
            </a:fld>
            <a:endParaRPr lang="en-US" altLang="zh-CN" sz="1200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79413" y="684213"/>
            <a:ext cx="6096000" cy="3429000"/>
          </a:xfrm>
          <a:ln>
            <a:miter lim="800000"/>
          </a:ln>
        </p:spPr>
      </p:sp>
      <p:sp>
        <p:nvSpPr>
          <p:cNvPr id="1638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4341813"/>
            <a:ext cx="5486400" cy="4114800"/>
          </a:xfrm>
        </p:spPr>
        <p:txBody>
          <a:bodyPr/>
          <a:lstStyle/>
          <a:p>
            <a:endParaRPr lang="en-US" altLang="zh-CN"/>
          </a:p>
          <a:p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62E8AC6A-62CB-4756-9F95-E85EAF8B0096}" type="slidenum">
              <a:rPr lang="en-US" altLang="zh-CN" sz="1200">
                <a:latin typeface="FandolFang R" panose="00000500000000000000" pitchFamily="50" charset="-122"/>
                <a:ea typeface="FandolFang R" panose="00000500000000000000" pitchFamily="50" charset="-122"/>
              </a:rPr>
              <a:t>9</a:t>
            </a:fld>
            <a:endParaRPr lang="en-US" altLang="zh-CN" sz="1200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79413" y="684213"/>
            <a:ext cx="6096000" cy="3429000"/>
          </a:xfrm>
          <a:ln>
            <a:miter lim="800000"/>
          </a:ln>
        </p:spPr>
      </p:sp>
      <p:sp>
        <p:nvSpPr>
          <p:cNvPr id="1843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4341813"/>
            <a:ext cx="5486400" cy="4114800"/>
          </a:xfrm>
        </p:spPr>
        <p:txBody>
          <a:bodyPr/>
          <a:lstStyle/>
          <a:p>
            <a:endParaRPr lang="en-US" altLang="zh-CN"/>
          </a:p>
          <a:p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B7E7F037-2531-4F7F-B92C-E600871881C2}" type="slidenum">
              <a:rPr lang="en-US" altLang="zh-CN" sz="1200">
                <a:latin typeface="FandolFang R" panose="00000500000000000000" pitchFamily="50" charset="-122"/>
                <a:ea typeface="FandolFang R" panose="00000500000000000000" pitchFamily="50" charset="-122"/>
              </a:rPr>
              <a:t>10</a:t>
            </a:fld>
            <a:endParaRPr lang="en-US" altLang="zh-CN" sz="1200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79413" y="684213"/>
            <a:ext cx="6096000" cy="3429000"/>
          </a:xfrm>
          <a:ln>
            <a:miter lim="800000"/>
          </a:ln>
        </p:spPr>
      </p:sp>
      <p:sp>
        <p:nvSpPr>
          <p:cNvPr id="2048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4341813"/>
            <a:ext cx="5486400" cy="4114800"/>
          </a:xfrm>
        </p:spPr>
        <p:txBody>
          <a:bodyPr/>
          <a:lstStyle/>
          <a:p>
            <a:endParaRPr lang="en-US" altLang="zh-CN"/>
          </a:p>
          <a:p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D815D2F8-924A-4B06-8955-74FCDF5A60BC}" type="slidenum">
              <a:rPr lang="en-US" altLang="zh-CN" sz="1200">
                <a:latin typeface="FandolFang R" panose="00000500000000000000" pitchFamily="50" charset="-122"/>
                <a:ea typeface="FandolFang R" panose="00000500000000000000" pitchFamily="50" charset="-122"/>
              </a:rPr>
              <a:t>11</a:t>
            </a:fld>
            <a:endParaRPr lang="en-US" altLang="zh-CN" sz="1200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79413" y="684213"/>
            <a:ext cx="6096000" cy="3429000"/>
          </a:xfrm>
          <a:ln>
            <a:miter lim="800000"/>
          </a:ln>
        </p:spPr>
      </p:sp>
      <p:sp>
        <p:nvSpPr>
          <p:cNvPr id="2253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4341813"/>
            <a:ext cx="5486400" cy="4114800"/>
          </a:xfrm>
        </p:spPr>
        <p:txBody>
          <a:bodyPr/>
          <a:lstStyle/>
          <a:p>
            <a:endParaRPr lang="en-US" altLang="zh-CN"/>
          </a:p>
          <a:p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8674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E910A03D-54B4-4569-A195-4F2B6432745C}" type="slidenum">
              <a:rPr lang="en-US" altLang="zh-CN" sz="1200">
                <a:latin typeface="FandolFang R" panose="00000500000000000000" pitchFamily="50" charset="-122"/>
                <a:ea typeface="FandolFang R" panose="00000500000000000000" pitchFamily="50" charset="-122"/>
              </a:rPr>
              <a:t>19</a:t>
            </a:fld>
            <a:endParaRPr lang="en-US" altLang="zh-CN" sz="1200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79413" y="684213"/>
            <a:ext cx="6096000" cy="3429000"/>
          </a:xfrm>
          <a:ln>
            <a:miter lim="800000"/>
          </a:ln>
        </p:spPr>
      </p:sp>
      <p:sp>
        <p:nvSpPr>
          <p:cNvPr id="3277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4341813"/>
            <a:ext cx="5486400" cy="4114800"/>
          </a:xfrm>
        </p:spPr>
        <p:txBody>
          <a:bodyPr/>
          <a:lstStyle/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92445-CB5B-45B3-AD92-421041CB8CF4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4681-BF03-4437-AC3C-B3AE33B418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课后作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 userDrawn="1"/>
        </p:nvCxnSpPr>
        <p:spPr>
          <a:xfrm flipH="1">
            <a:off x="5852160" y="6487997"/>
            <a:ext cx="6339840" cy="0"/>
          </a:xfrm>
          <a:prstGeom prst="line">
            <a:avLst/>
          </a:prstGeom>
          <a:ln w="19050">
            <a:headEnd type="none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0" y="6648962"/>
            <a:ext cx="6568440" cy="0"/>
          </a:xfrm>
          <a:prstGeom prst="line">
            <a:avLst/>
          </a:prstGeom>
          <a:ln w="19050">
            <a:solidFill>
              <a:schemeClr val="accent2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: 圆角 11"/>
          <p:cNvSpPr/>
          <p:nvPr/>
        </p:nvSpPr>
        <p:spPr>
          <a:xfrm>
            <a:off x="528136" y="574361"/>
            <a:ext cx="3388544" cy="492961"/>
          </a:xfrm>
          <a:prstGeom prst="roundRect">
            <a:avLst>
              <a:gd name="adj" fmla="val 0"/>
            </a:avLst>
          </a:prstGeom>
          <a:gradFill>
            <a:gsLst>
              <a:gs pos="4400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cxnSp>
        <p:nvCxnSpPr>
          <p:cNvPr id="16" name="直接连接符 15"/>
          <p:cNvCxnSpPr/>
          <p:nvPr userDrawn="1"/>
        </p:nvCxnSpPr>
        <p:spPr>
          <a:xfrm>
            <a:off x="529991" y="555832"/>
            <a:ext cx="1970508" cy="0"/>
          </a:xfrm>
          <a:prstGeom prst="line">
            <a:avLst/>
          </a:prstGeom>
          <a:ln w="12700">
            <a:gradFill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 userDrawn="1"/>
        </p:nvCxnSpPr>
        <p:spPr>
          <a:xfrm>
            <a:off x="529991" y="1084152"/>
            <a:ext cx="1970508" cy="0"/>
          </a:xfrm>
          <a:prstGeom prst="line">
            <a:avLst/>
          </a:prstGeom>
          <a:ln w="12700">
            <a:gradFill>
              <a:gsLst>
                <a:gs pos="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 userDrawn="1"/>
        </p:nvGrpSpPr>
        <p:grpSpPr>
          <a:xfrm>
            <a:off x="238650" y="601723"/>
            <a:ext cx="500490" cy="413377"/>
            <a:chOff x="196739" y="240735"/>
            <a:chExt cx="662797" cy="547434"/>
          </a:xfrm>
        </p:grpSpPr>
        <p:sp>
          <p:nvSpPr>
            <p:cNvPr id="13" name="立方体 12"/>
            <p:cNvSpPr/>
            <p:nvPr/>
          </p:nvSpPr>
          <p:spPr>
            <a:xfrm>
              <a:off x="196739" y="464757"/>
              <a:ext cx="662797" cy="323412"/>
            </a:xfrm>
            <a:prstGeom prst="cube">
              <a:avLst/>
            </a:prstGeom>
            <a:solidFill>
              <a:schemeClr val="accent2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OPPOSans R" panose="00020600040101010101" pitchFamily="18" charset="-122"/>
                <a:ea typeface="OPPOSans R" panose="00020600040101010101" pitchFamily="18" charset="-122"/>
              </a:endParaRPr>
            </a:p>
          </p:txBody>
        </p:sp>
        <p:sp>
          <p:nvSpPr>
            <p:cNvPr id="18" name="立方体 17"/>
            <p:cNvSpPr/>
            <p:nvPr userDrawn="1"/>
          </p:nvSpPr>
          <p:spPr>
            <a:xfrm>
              <a:off x="377701" y="240735"/>
              <a:ext cx="300872" cy="300872"/>
            </a:xfrm>
            <a:prstGeom prst="cube">
              <a:avLst/>
            </a:prstGeom>
            <a:solidFill>
              <a:schemeClr val="accent2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FandolFang R" panose="00000500000000000000" pitchFamily="50" charset="-122"/>
                <a:ea typeface="FandolFang R" panose="00000500000000000000" pitchFamily="50" charset="-122"/>
              </a:endParaRPr>
            </a:p>
          </p:txBody>
        </p:sp>
      </p:grpSp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课后作业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学习目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 userDrawn="1"/>
        </p:nvCxnSpPr>
        <p:spPr>
          <a:xfrm flipH="1">
            <a:off x="5852160" y="6487997"/>
            <a:ext cx="6339840" cy="0"/>
          </a:xfrm>
          <a:prstGeom prst="line">
            <a:avLst/>
          </a:prstGeom>
          <a:ln w="19050">
            <a:headEnd type="none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0" y="6648962"/>
            <a:ext cx="6568440" cy="0"/>
          </a:xfrm>
          <a:prstGeom prst="line">
            <a:avLst/>
          </a:prstGeom>
          <a:ln w="19050">
            <a:solidFill>
              <a:schemeClr val="accent2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: 圆角 11"/>
          <p:cNvSpPr/>
          <p:nvPr/>
        </p:nvSpPr>
        <p:spPr>
          <a:xfrm>
            <a:off x="528136" y="574361"/>
            <a:ext cx="3388544" cy="492961"/>
          </a:xfrm>
          <a:prstGeom prst="roundRect">
            <a:avLst>
              <a:gd name="adj" fmla="val 0"/>
            </a:avLst>
          </a:prstGeom>
          <a:gradFill>
            <a:gsLst>
              <a:gs pos="4400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cxnSp>
        <p:nvCxnSpPr>
          <p:cNvPr id="16" name="直接连接符 15"/>
          <p:cNvCxnSpPr/>
          <p:nvPr userDrawn="1"/>
        </p:nvCxnSpPr>
        <p:spPr>
          <a:xfrm>
            <a:off x="529991" y="555832"/>
            <a:ext cx="1970508" cy="0"/>
          </a:xfrm>
          <a:prstGeom prst="line">
            <a:avLst/>
          </a:prstGeom>
          <a:ln w="12700">
            <a:gradFill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 userDrawn="1"/>
        </p:nvCxnSpPr>
        <p:spPr>
          <a:xfrm>
            <a:off x="529991" y="1084152"/>
            <a:ext cx="1970508" cy="0"/>
          </a:xfrm>
          <a:prstGeom prst="line">
            <a:avLst/>
          </a:prstGeom>
          <a:ln w="12700">
            <a:gradFill>
              <a:gsLst>
                <a:gs pos="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 userDrawn="1"/>
        </p:nvGrpSpPr>
        <p:grpSpPr>
          <a:xfrm>
            <a:off x="238650" y="601723"/>
            <a:ext cx="500490" cy="413377"/>
            <a:chOff x="196739" y="240735"/>
            <a:chExt cx="662797" cy="547434"/>
          </a:xfrm>
        </p:grpSpPr>
        <p:sp>
          <p:nvSpPr>
            <p:cNvPr id="13" name="立方体 12"/>
            <p:cNvSpPr/>
            <p:nvPr/>
          </p:nvSpPr>
          <p:spPr>
            <a:xfrm>
              <a:off x="196739" y="464757"/>
              <a:ext cx="662797" cy="323412"/>
            </a:xfrm>
            <a:prstGeom prst="cube">
              <a:avLst/>
            </a:prstGeom>
            <a:solidFill>
              <a:schemeClr val="accent2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OPPOSans R" panose="00020600040101010101" pitchFamily="18" charset="-122"/>
                <a:ea typeface="OPPOSans R" panose="00020600040101010101" pitchFamily="18" charset="-122"/>
              </a:endParaRPr>
            </a:p>
          </p:txBody>
        </p:sp>
        <p:sp>
          <p:nvSpPr>
            <p:cNvPr id="18" name="立方体 17"/>
            <p:cNvSpPr/>
            <p:nvPr userDrawn="1"/>
          </p:nvSpPr>
          <p:spPr>
            <a:xfrm>
              <a:off x="377701" y="240735"/>
              <a:ext cx="300872" cy="300872"/>
            </a:xfrm>
            <a:prstGeom prst="cube">
              <a:avLst/>
            </a:prstGeom>
            <a:solidFill>
              <a:schemeClr val="accent2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FandolFang R" panose="00000500000000000000" pitchFamily="50" charset="-122"/>
                <a:ea typeface="FandolFang R" panose="00000500000000000000" pitchFamily="50" charset="-122"/>
              </a:endParaRPr>
            </a:p>
          </p:txBody>
        </p:sp>
      </p:grpSp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学习目标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复习导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 userDrawn="1"/>
        </p:nvCxnSpPr>
        <p:spPr>
          <a:xfrm flipH="1">
            <a:off x="5852160" y="6487997"/>
            <a:ext cx="6339840" cy="0"/>
          </a:xfrm>
          <a:prstGeom prst="line">
            <a:avLst/>
          </a:prstGeom>
          <a:ln w="19050">
            <a:headEnd type="none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0" y="6648962"/>
            <a:ext cx="6568440" cy="0"/>
          </a:xfrm>
          <a:prstGeom prst="line">
            <a:avLst/>
          </a:prstGeom>
          <a:ln w="19050">
            <a:solidFill>
              <a:schemeClr val="accent2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: 圆角 11"/>
          <p:cNvSpPr/>
          <p:nvPr/>
        </p:nvSpPr>
        <p:spPr>
          <a:xfrm>
            <a:off x="528136" y="574361"/>
            <a:ext cx="3388544" cy="492961"/>
          </a:xfrm>
          <a:prstGeom prst="roundRect">
            <a:avLst>
              <a:gd name="adj" fmla="val 0"/>
            </a:avLst>
          </a:prstGeom>
          <a:gradFill>
            <a:gsLst>
              <a:gs pos="4400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cxnSp>
        <p:nvCxnSpPr>
          <p:cNvPr id="16" name="直接连接符 15"/>
          <p:cNvCxnSpPr/>
          <p:nvPr userDrawn="1"/>
        </p:nvCxnSpPr>
        <p:spPr>
          <a:xfrm>
            <a:off x="529991" y="555832"/>
            <a:ext cx="1970508" cy="0"/>
          </a:xfrm>
          <a:prstGeom prst="line">
            <a:avLst/>
          </a:prstGeom>
          <a:ln w="12700">
            <a:gradFill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 userDrawn="1"/>
        </p:nvCxnSpPr>
        <p:spPr>
          <a:xfrm>
            <a:off x="529991" y="1084152"/>
            <a:ext cx="1970508" cy="0"/>
          </a:xfrm>
          <a:prstGeom prst="line">
            <a:avLst/>
          </a:prstGeom>
          <a:ln w="12700">
            <a:gradFill>
              <a:gsLst>
                <a:gs pos="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 userDrawn="1"/>
        </p:nvGrpSpPr>
        <p:grpSpPr>
          <a:xfrm>
            <a:off x="238650" y="601723"/>
            <a:ext cx="500490" cy="413377"/>
            <a:chOff x="196739" y="240735"/>
            <a:chExt cx="662797" cy="547434"/>
          </a:xfrm>
        </p:grpSpPr>
        <p:sp>
          <p:nvSpPr>
            <p:cNvPr id="13" name="立方体 12"/>
            <p:cNvSpPr/>
            <p:nvPr/>
          </p:nvSpPr>
          <p:spPr>
            <a:xfrm>
              <a:off x="196739" y="464757"/>
              <a:ext cx="662797" cy="323412"/>
            </a:xfrm>
            <a:prstGeom prst="cube">
              <a:avLst/>
            </a:prstGeom>
            <a:solidFill>
              <a:schemeClr val="accent2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OPPOSans R" panose="00020600040101010101" pitchFamily="18" charset="-122"/>
                <a:ea typeface="OPPOSans R" panose="00020600040101010101" pitchFamily="18" charset="-122"/>
              </a:endParaRPr>
            </a:p>
          </p:txBody>
        </p:sp>
        <p:sp>
          <p:nvSpPr>
            <p:cNvPr id="18" name="立方体 17"/>
            <p:cNvSpPr/>
            <p:nvPr userDrawn="1"/>
          </p:nvSpPr>
          <p:spPr>
            <a:xfrm>
              <a:off x="377701" y="240735"/>
              <a:ext cx="300872" cy="300872"/>
            </a:xfrm>
            <a:prstGeom prst="cube">
              <a:avLst/>
            </a:prstGeom>
            <a:solidFill>
              <a:schemeClr val="accent2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FandolFang R" panose="00000500000000000000" pitchFamily="50" charset="-122"/>
                <a:ea typeface="FandolFang R" panose="00000500000000000000" pitchFamily="50" charset="-122"/>
              </a:endParaRPr>
            </a:p>
          </p:txBody>
        </p:sp>
      </p:grpSp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复习导入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探索新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 userDrawn="1"/>
        </p:nvCxnSpPr>
        <p:spPr>
          <a:xfrm flipH="1">
            <a:off x="5852160" y="6487997"/>
            <a:ext cx="6339840" cy="0"/>
          </a:xfrm>
          <a:prstGeom prst="line">
            <a:avLst/>
          </a:prstGeom>
          <a:ln w="19050">
            <a:headEnd type="none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0" y="6648962"/>
            <a:ext cx="6568440" cy="0"/>
          </a:xfrm>
          <a:prstGeom prst="line">
            <a:avLst/>
          </a:prstGeom>
          <a:ln w="19050">
            <a:solidFill>
              <a:schemeClr val="accent2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: 圆角 11"/>
          <p:cNvSpPr/>
          <p:nvPr/>
        </p:nvSpPr>
        <p:spPr>
          <a:xfrm>
            <a:off x="528136" y="574361"/>
            <a:ext cx="3388544" cy="492961"/>
          </a:xfrm>
          <a:prstGeom prst="roundRect">
            <a:avLst>
              <a:gd name="adj" fmla="val 0"/>
            </a:avLst>
          </a:prstGeom>
          <a:gradFill>
            <a:gsLst>
              <a:gs pos="4400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cxnSp>
        <p:nvCxnSpPr>
          <p:cNvPr id="16" name="直接连接符 15"/>
          <p:cNvCxnSpPr/>
          <p:nvPr userDrawn="1"/>
        </p:nvCxnSpPr>
        <p:spPr>
          <a:xfrm>
            <a:off x="529991" y="555832"/>
            <a:ext cx="1970508" cy="0"/>
          </a:xfrm>
          <a:prstGeom prst="line">
            <a:avLst/>
          </a:prstGeom>
          <a:ln w="12700">
            <a:gradFill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 userDrawn="1"/>
        </p:nvCxnSpPr>
        <p:spPr>
          <a:xfrm>
            <a:off x="529991" y="1084152"/>
            <a:ext cx="1970508" cy="0"/>
          </a:xfrm>
          <a:prstGeom prst="line">
            <a:avLst/>
          </a:prstGeom>
          <a:ln w="12700">
            <a:gradFill>
              <a:gsLst>
                <a:gs pos="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 userDrawn="1"/>
        </p:nvGrpSpPr>
        <p:grpSpPr>
          <a:xfrm>
            <a:off x="238650" y="601723"/>
            <a:ext cx="500490" cy="413377"/>
            <a:chOff x="196739" y="240735"/>
            <a:chExt cx="662797" cy="547434"/>
          </a:xfrm>
        </p:grpSpPr>
        <p:sp>
          <p:nvSpPr>
            <p:cNvPr id="13" name="立方体 12"/>
            <p:cNvSpPr/>
            <p:nvPr/>
          </p:nvSpPr>
          <p:spPr>
            <a:xfrm>
              <a:off x="196739" y="464757"/>
              <a:ext cx="662797" cy="323412"/>
            </a:xfrm>
            <a:prstGeom prst="cube">
              <a:avLst/>
            </a:prstGeom>
            <a:solidFill>
              <a:schemeClr val="accent2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OPPOSans R" panose="00020600040101010101" pitchFamily="18" charset="-122"/>
                <a:ea typeface="OPPOSans R" panose="00020600040101010101" pitchFamily="18" charset="-122"/>
              </a:endParaRPr>
            </a:p>
          </p:txBody>
        </p:sp>
        <p:sp>
          <p:nvSpPr>
            <p:cNvPr id="18" name="立方体 17"/>
            <p:cNvSpPr/>
            <p:nvPr userDrawn="1"/>
          </p:nvSpPr>
          <p:spPr>
            <a:xfrm>
              <a:off x="377701" y="240735"/>
              <a:ext cx="300872" cy="300872"/>
            </a:xfrm>
            <a:prstGeom prst="cube">
              <a:avLst/>
            </a:prstGeom>
            <a:solidFill>
              <a:schemeClr val="accent2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FandolFang R" panose="00000500000000000000" pitchFamily="50" charset="-122"/>
                <a:ea typeface="FandolFang R" panose="00000500000000000000" pitchFamily="50" charset="-122"/>
              </a:endParaRPr>
            </a:p>
          </p:txBody>
        </p:sp>
      </p:grpSp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探索新知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知识提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 userDrawn="1"/>
        </p:nvCxnSpPr>
        <p:spPr>
          <a:xfrm flipH="1">
            <a:off x="5852160" y="6487997"/>
            <a:ext cx="6339840" cy="0"/>
          </a:xfrm>
          <a:prstGeom prst="line">
            <a:avLst/>
          </a:prstGeom>
          <a:ln w="19050">
            <a:headEnd type="none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0" y="6648962"/>
            <a:ext cx="6568440" cy="0"/>
          </a:xfrm>
          <a:prstGeom prst="line">
            <a:avLst/>
          </a:prstGeom>
          <a:ln w="19050">
            <a:solidFill>
              <a:schemeClr val="accent2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: 圆角 11"/>
          <p:cNvSpPr/>
          <p:nvPr/>
        </p:nvSpPr>
        <p:spPr>
          <a:xfrm>
            <a:off x="528136" y="574361"/>
            <a:ext cx="3388544" cy="492961"/>
          </a:xfrm>
          <a:prstGeom prst="roundRect">
            <a:avLst>
              <a:gd name="adj" fmla="val 0"/>
            </a:avLst>
          </a:prstGeom>
          <a:gradFill>
            <a:gsLst>
              <a:gs pos="4400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cxnSp>
        <p:nvCxnSpPr>
          <p:cNvPr id="16" name="直接连接符 15"/>
          <p:cNvCxnSpPr/>
          <p:nvPr userDrawn="1"/>
        </p:nvCxnSpPr>
        <p:spPr>
          <a:xfrm>
            <a:off x="529991" y="555832"/>
            <a:ext cx="1970508" cy="0"/>
          </a:xfrm>
          <a:prstGeom prst="line">
            <a:avLst/>
          </a:prstGeom>
          <a:ln w="12700">
            <a:gradFill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 userDrawn="1"/>
        </p:nvCxnSpPr>
        <p:spPr>
          <a:xfrm>
            <a:off x="529991" y="1084152"/>
            <a:ext cx="1970508" cy="0"/>
          </a:xfrm>
          <a:prstGeom prst="line">
            <a:avLst/>
          </a:prstGeom>
          <a:ln w="12700">
            <a:gradFill>
              <a:gsLst>
                <a:gs pos="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 userDrawn="1"/>
        </p:nvGrpSpPr>
        <p:grpSpPr>
          <a:xfrm>
            <a:off x="238650" y="601723"/>
            <a:ext cx="500490" cy="413377"/>
            <a:chOff x="196739" y="240735"/>
            <a:chExt cx="662797" cy="547434"/>
          </a:xfrm>
        </p:grpSpPr>
        <p:sp>
          <p:nvSpPr>
            <p:cNvPr id="13" name="立方体 12"/>
            <p:cNvSpPr/>
            <p:nvPr/>
          </p:nvSpPr>
          <p:spPr>
            <a:xfrm>
              <a:off x="196739" y="464757"/>
              <a:ext cx="662797" cy="323412"/>
            </a:xfrm>
            <a:prstGeom prst="cube">
              <a:avLst/>
            </a:prstGeom>
            <a:solidFill>
              <a:schemeClr val="accent2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OPPOSans R" panose="00020600040101010101" pitchFamily="18" charset="-122"/>
                <a:ea typeface="OPPOSans R" panose="00020600040101010101" pitchFamily="18" charset="-122"/>
              </a:endParaRPr>
            </a:p>
          </p:txBody>
        </p:sp>
        <p:sp>
          <p:nvSpPr>
            <p:cNvPr id="18" name="立方体 17"/>
            <p:cNvSpPr/>
            <p:nvPr userDrawn="1"/>
          </p:nvSpPr>
          <p:spPr>
            <a:xfrm>
              <a:off x="377701" y="240735"/>
              <a:ext cx="300872" cy="300872"/>
            </a:xfrm>
            <a:prstGeom prst="cube">
              <a:avLst/>
            </a:prstGeom>
            <a:solidFill>
              <a:schemeClr val="accent2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FandolFang R" panose="00000500000000000000" pitchFamily="50" charset="-122"/>
                <a:ea typeface="FandolFang R" panose="00000500000000000000" pitchFamily="50" charset="-122"/>
              </a:endParaRPr>
            </a:p>
          </p:txBody>
        </p:sp>
      </p:grpSp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知识提炼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小试牛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 userDrawn="1"/>
        </p:nvCxnSpPr>
        <p:spPr>
          <a:xfrm flipH="1">
            <a:off x="5852160" y="6487997"/>
            <a:ext cx="6339840" cy="0"/>
          </a:xfrm>
          <a:prstGeom prst="line">
            <a:avLst/>
          </a:prstGeom>
          <a:ln w="19050">
            <a:headEnd type="none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0" y="6648962"/>
            <a:ext cx="6568440" cy="0"/>
          </a:xfrm>
          <a:prstGeom prst="line">
            <a:avLst/>
          </a:prstGeom>
          <a:ln w="19050">
            <a:solidFill>
              <a:schemeClr val="accent2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: 圆角 11"/>
          <p:cNvSpPr/>
          <p:nvPr/>
        </p:nvSpPr>
        <p:spPr>
          <a:xfrm>
            <a:off x="528136" y="574361"/>
            <a:ext cx="3388544" cy="492961"/>
          </a:xfrm>
          <a:prstGeom prst="roundRect">
            <a:avLst>
              <a:gd name="adj" fmla="val 0"/>
            </a:avLst>
          </a:prstGeom>
          <a:gradFill>
            <a:gsLst>
              <a:gs pos="4400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cxnSp>
        <p:nvCxnSpPr>
          <p:cNvPr id="16" name="直接连接符 15"/>
          <p:cNvCxnSpPr/>
          <p:nvPr userDrawn="1"/>
        </p:nvCxnSpPr>
        <p:spPr>
          <a:xfrm>
            <a:off x="529991" y="555832"/>
            <a:ext cx="1970508" cy="0"/>
          </a:xfrm>
          <a:prstGeom prst="line">
            <a:avLst/>
          </a:prstGeom>
          <a:ln w="12700">
            <a:gradFill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 userDrawn="1"/>
        </p:nvCxnSpPr>
        <p:spPr>
          <a:xfrm>
            <a:off x="529991" y="1084152"/>
            <a:ext cx="1970508" cy="0"/>
          </a:xfrm>
          <a:prstGeom prst="line">
            <a:avLst/>
          </a:prstGeom>
          <a:ln w="12700">
            <a:gradFill>
              <a:gsLst>
                <a:gs pos="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 userDrawn="1"/>
        </p:nvGrpSpPr>
        <p:grpSpPr>
          <a:xfrm>
            <a:off x="238650" y="601723"/>
            <a:ext cx="500490" cy="413377"/>
            <a:chOff x="196739" y="240735"/>
            <a:chExt cx="662797" cy="547434"/>
          </a:xfrm>
        </p:grpSpPr>
        <p:sp>
          <p:nvSpPr>
            <p:cNvPr id="13" name="立方体 12"/>
            <p:cNvSpPr/>
            <p:nvPr/>
          </p:nvSpPr>
          <p:spPr>
            <a:xfrm>
              <a:off x="196739" y="464757"/>
              <a:ext cx="662797" cy="323412"/>
            </a:xfrm>
            <a:prstGeom prst="cube">
              <a:avLst/>
            </a:prstGeom>
            <a:solidFill>
              <a:schemeClr val="accent2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OPPOSans R" panose="00020600040101010101" pitchFamily="18" charset="-122"/>
                <a:ea typeface="OPPOSans R" panose="00020600040101010101" pitchFamily="18" charset="-122"/>
              </a:endParaRPr>
            </a:p>
          </p:txBody>
        </p:sp>
        <p:sp>
          <p:nvSpPr>
            <p:cNvPr id="18" name="立方体 17"/>
            <p:cNvSpPr/>
            <p:nvPr userDrawn="1"/>
          </p:nvSpPr>
          <p:spPr>
            <a:xfrm>
              <a:off x="377701" y="240735"/>
              <a:ext cx="300872" cy="300872"/>
            </a:xfrm>
            <a:prstGeom prst="cube">
              <a:avLst/>
            </a:prstGeom>
            <a:solidFill>
              <a:schemeClr val="accent2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FandolFang R" panose="00000500000000000000" pitchFamily="50" charset="-122"/>
                <a:ea typeface="FandolFang R" panose="00000500000000000000" pitchFamily="50" charset="-122"/>
              </a:endParaRPr>
            </a:p>
          </p:txBody>
        </p:sp>
      </p:grpSp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小试牛刀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易错提醒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 userDrawn="1"/>
        </p:nvCxnSpPr>
        <p:spPr>
          <a:xfrm flipH="1">
            <a:off x="5852160" y="6487997"/>
            <a:ext cx="6339840" cy="0"/>
          </a:xfrm>
          <a:prstGeom prst="line">
            <a:avLst/>
          </a:prstGeom>
          <a:ln w="19050">
            <a:headEnd type="none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0" y="6648962"/>
            <a:ext cx="6568440" cy="0"/>
          </a:xfrm>
          <a:prstGeom prst="line">
            <a:avLst/>
          </a:prstGeom>
          <a:ln w="19050">
            <a:solidFill>
              <a:schemeClr val="accent2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: 圆角 11"/>
          <p:cNvSpPr/>
          <p:nvPr/>
        </p:nvSpPr>
        <p:spPr>
          <a:xfrm>
            <a:off x="528136" y="574361"/>
            <a:ext cx="3388544" cy="492961"/>
          </a:xfrm>
          <a:prstGeom prst="roundRect">
            <a:avLst>
              <a:gd name="adj" fmla="val 0"/>
            </a:avLst>
          </a:prstGeom>
          <a:gradFill>
            <a:gsLst>
              <a:gs pos="4400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cxnSp>
        <p:nvCxnSpPr>
          <p:cNvPr id="16" name="直接连接符 15"/>
          <p:cNvCxnSpPr/>
          <p:nvPr userDrawn="1"/>
        </p:nvCxnSpPr>
        <p:spPr>
          <a:xfrm>
            <a:off x="529991" y="555832"/>
            <a:ext cx="1970508" cy="0"/>
          </a:xfrm>
          <a:prstGeom prst="line">
            <a:avLst/>
          </a:prstGeom>
          <a:ln w="12700">
            <a:gradFill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 userDrawn="1"/>
        </p:nvCxnSpPr>
        <p:spPr>
          <a:xfrm>
            <a:off x="529991" y="1084152"/>
            <a:ext cx="1970508" cy="0"/>
          </a:xfrm>
          <a:prstGeom prst="line">
            <a:avLst/>
          </a:prstGeom>
          <a:ln w="12700">
            <a:gradFill>
              <a:gsLst>
                <a:gs pos="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 userDrawn="1"/>
        </p:nvGrpSpPr>
        <p:grpSpPr>
          <a:xfrm>
            <a:off x="238650" y="601723"/>
            <a:ext cx="500490" cy="413377"/>
            <a:chOff x="196739" y="240735"/>
            <a:chExt cx="662797" cy="547434"/>
          </a:xfrm>
        </p:grpSpPr>
        <p:sp>
          <p:nvSpPr>
            <p:cNvPr id="13" name="立方体 12"/>
            <p:cNvSpPr/>
            <p:nvPr/>
          </p:nvSpPr>
          <p:spPr>
            <a:xfrm>
              <a:off x="196739" y="464757"/>
              <a:ext cx="662797" cy="323412"/>
            </a:xfrm>
            <a:prstGeom prst="cube">
              <a:avLst/>
            </a:prstGeom>
            <a:solidFill>
              <a:schemeClr val="accent2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OPPOSans R" panose="00020600040101010101" pitchFamily="18" charset="-122"/>
                <a:ea typeface="OPPOSans R" panose="00020600040101010101" pitchFamily="18" charset="-122"/>
              </a:endParaRPr>
            </a:p>
          </p:txBody>
        </p:sp>
        <p:sp>
          <p:nvSpPr>
            <p:cNvPr id="18" name="立方体 17"/>
            <p:cNvSpPr/>
            <p:nvPr userDrawn="1"/>
          </p:nvSpPr>
          <p:spPr>
            <a:xfrm>
              <a:off x="377701" y="240735"/>
              <a:ext cx="300872" cy="300872"/>
            </a:xfrm>
            <a:prstGeom prst="cube">
              <a:avLst/>
            </a:prstGeom>
            <a:solidFill>
              <a:schemeClr val="accent2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FandolFang R" panose="00000500000000000000" pitchFamily="50" charset="-122"/>
                <a:ea typeface="FandolFang R" panose="00000500000000000000" pitchFamily="50" charset="-122"/>
              </a:endParaRPr>
            </a:p>
          </p:txBody>
        </p:sp>
      </p:grpSp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易错提醒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巩固练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 userDrawn="1"/>
        </p:nvCxnSpPr>
        <p:spPr>
          <a:xfrm flipH="1">
            <a:off x="5852160" y="6487997"/>
            <a:ext cx="6339840" cy="0"/>
          </a:xfrm>
          <a:prstGeom prst="line">
            <a:avLst/>
          </a:prstGeom>
          <a:ln w="19050">
            <a:headEnd type="none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0" y="6648962"/>
            <a:ext cx="6568440" cy="0"/>
          </a:xfrm>
          <a:prstGeom prst="line">
            <a:avLst/>
          </a:prstGeom>
          <a:ln w="19050">
            <a:solidFill>
              <a:schemeClr val="accent2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: 圆角 11"/>
          <p:cNvSpPr/>
          <p:nvPr/>
        </p:nvSpPr>
        <p:spPr>
          <a:xfrm>
            <a:off x="528136" y="574361"/>
            <a:ext cx="3388544" cy="492961"/>
          </a:xfrm>
          <a:prstGeom prst="roundRect">
            <a:avLst>
              <a:gd name="adj" fmla="val 0"/>
            </a:avLst>
          </a:prstGeom>
          <a:gradFill>
            <a:gsLst>
              <a:gs pos="4400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cxnSp>
        <p:nvCxnSpPr>
          <p:cNvPr id="16" name="直接连接符 15"/>
          <p:cNvCxnSpPr/>
          <p:nvPr userDrawn="1"/>
        </p:nvCxnSpPr>
        <p:spPr>
          <a:xfrm>
            <a:off x="529991" y="555832"/>
            <a:ext cx="1970508" cy="0"/>
          </a:xfrm>
          <a:prstGeom prst="line">
            <a:avLst/>
          </a:prstGeom>
          <a:ln w="12700">
            <a:gradFill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 userDrawn="1"/>
        </p:nvCxnSpPr>
        <p:spPr>
          <a:xfrm>
            <a:off x="529991" y="1084152"/>
            <a:ext cx="1970508" cy="0"/>
          </a:xfrm>
          <a:prstGeom prst="line">
            <a:avLst/>
          </a:prstGeom>
          <a:ln w="12700">
            <a:gradFill>
              <a:gsLst>
                <a:gs pos="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 userDrawn="1"/>
        </p:nvGrpSpPr>
        <p:grpSpPr>
          <a:xfrm>
            <a:off x="238650" y="601723"/>
            <a:ext cx="500490" cy="413377"/>
            <a:chOff x="196739" y="240735"/>
            <a:chExt cx="662797" cy="547434"/>
          </a:xfrm>
        </p:grpSpPr>
        <p:sp>
          <p:nvSpPr>
            <p:cNvPr id="13" name="立方体 12"/>
            <p:cNvSpPr/>
            <p:nvPr/>
          </p:nvSpPr>
          <p:spPr>
            <a:xfrm>
              <a:off x="196739" y="464757"/>
              <a:ext cx="662797" cy="323412"/>
            </a:xfrm>
            <a:prstGeom prst="cube">
              <a:avLst/>
            </a:prstGeom>
            <a:solidFill>
              <a:schemeClr val="accent2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OPPOSans R" panose="00020600040101010101" pitchFamily="18" charset="-122"/>
                <a:ea typeface="OPPOSans R" panose="00020600040101010101" pitchFamily="18" charset="-122"/>
              </a:endParaRPr>
            </a:p>
          </p:txBody>
        </p:sp>
        <p:sp>
          <p:nvSpPr>
            <p:cNvPr id="18" name="立方体 17"/>
            <p:cNvSpPr/>
            <p:nvPr userDrawn="1"/>
          </p:nvSpPr>
          <p:spPr>
            <a:xfrm>
              <a:off x="377701" y="240735"/>
              <a:ext cx="300872" cy="300872"/>
            </a:xfrm>
            <a:prstGeom prst="cube">
              <a:avLst/>
            </a:prstGeom>
            <a:solidFill>
              <a:schemeClr val="accent2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FandolFang R" panose="00000500000000000000" pitchFamily="50" charset="-122"/>
                <a:ea typeface="FandolFang R" panose="00000500000000000000" pitchFamily="50" charset="-122"/>
              </a:endParaRPr>
            </a:p>
          </p:txBody>
        </p:sp>
      </p:grpSp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巩固练习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课堂小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 userDrawn="1"/>
        </p:nvCxnSpPr>
        <p:spPr>
          <a:xfrm flipH="1">
            <a:off x="5852160" y="6487997"/>
            <a:ext cx="6339840" cy="0"/>
          </a:xfrm>
          <a:prstGeom prst="line">
            <a:avLst/>
          </a:prstGeom>
          <a:ln w="19050">
            <a:headEnd type="none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0" y="6648962"/>
            <a:ext cx="6568440" cy="0"/>
          </a:xfrm>
          <a:prstGeom prst="line">
            <a:avLst/>
          </a:prstGeom>
          <a:ln w="19050">
            <a:solidFill>
              <a:schemeClr val="accent2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: 圆角 11"/>
          <p:cNvSpPr/>
          <p:nvPr/>
        </p:nvSpPr>
        <p:spPr>
          <a:xfrm>
            <a:off x="528136" y="574361"/>
            <a:ext cx="3388544" cy="492961"/>
          </a:xfrm>
          <a:prstGeom prst="roundRect">
            <a:avLst>
              <a:gd name="adj" fmla="val 0"/>
            </a:avLst>
          </a:prstGeom>
          <a:gradFill>
            <a:gsLst>
              <a:gs pos="4400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cxnSp>
        <p:nvCxnSpPr>
          <p:cNvPr id="16" name="直接连接符 15"/>
          <p:cNvCxnSpPr/>
          <p:nvPr userDrawn="1"/>
        </p:nvCxnSpPr>
        <p:spPr>
          <a:xfrm>
            <a:off x="529991" y="555832"/>
            <a:ext cx="1970508" cy="0"/>
          </a:xfrm>
          <a:prstGeom prst="line">
            <a:avLst/>
          </a:prstGeom>
          <a:ln w="12700">
            <a:gradFill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 userDrawn="1"/>
        </p:nvCxnSpPr>
        <p:spPr>
          <a:xfrm>
            <a:off x="529991" y="1084152"/>
            <a:ext cx="1970508" cy="0"/>
          </a:xfrm>
          <a:prstGeom prst="line">
            <a:avLst/>
          </a:prstGeom>
          <a:ln w="12700">
            <a:gradFill>
              <a:gsLst>
                <a:gs pos="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 userDrawn="1"/>
        </p:nvGrpSpPr>
        <p:grpSpPr>
          <a:xfrm>
            <a:off x="238650" y="601723"/>
            <a:ext cx="500490" cy="413377"/>
            <a:chOff x="196739" y="240735"/>
            <a:chExt cx="662797" cy="547434"/>
          </a:xfrm>
        </p:grpSpPr>
        <p:sp>
          <p:nvSpPr>
            <p:cNvPr id="13" name="立方体 12"/>
            <p:cNvSpPr/>
            <p:nvPr/>
          </p:nvSpPr>
          <p:spPr>
            <a:xfrm>
              <a:off x="196739" y="464757"/>
              <a:ext cx="662797" cy="323412"/>
            </a:xfrm>
            <a:prstGeom prst="cube">
              <a:avLst/>
            </a:prstGeom>
            <a:solidFill>
              <a:schemeClr val="accent2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OPPOSans R" panose="00020600040101010101" pitchFamily="18" charset="-122"/>
                <a:ea typeface="OPPOSans R" panose="00020600040101010101" pitchFamily="18" charset="-122"/>
              </a:endParaRPr>
            </a:p>
          </p:txBody>
        </p:sp>
        <p:sp>
          <p:nvSpPr>
            <p:cNvPr id="18" name="立方体 17"/>
            <p:cNvSpPr/>
            <p:nvPr userDrawn="1"/>
          </p:nvSpPr>
          <p:spPr>
            <a:xfrm>
              <a:off x="377701" y="240735"/>
              <a:ext cx="300872" cy="300872"/>
            </a:xfrm>
            <a:prstGeom prst="cube">
              <a:avLst/>
            </a:prstGeom>
            <a:solidFill>
              <a:schemeClr val="accent2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FandolFang R" panose="00000500000000000000" pitchFamily="50" charset="-122"/>
                <a:ea typeface="FandolFang R" panose="00000500000000000000" pitchFamily="50" charset="-122"/>
              </a:endParaRPr>
            </a:p>
          </p:txBody>
        </p:sp>
      </p:grpSp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课堂小结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5EA92445-CB5B-45B3-AD92-421041CB8CF4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C5E24681-BF03-4437-AC3C-B3AE33B41819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8" cy="812799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2113167"/>
            <a:ext cx="12191998" cy="3848017"/>
          </a:xfrm>
          <a:prstGeom prst="rect">
            <a:avLst/>
          </a:prstGeom>
          <a:gradFill>
            <a:gsLst>
              <a:gs pos="0">
                <a:schemeClr val="accent1">
                  <a:alpha val="81000"/>
                </a:schemeClr>
              </a:gs>
              <a:gs pos="66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067878" y="3570213"/>
            <a:ext cx="9219882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en-US" altLang="zh-CN" sz="44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17000"/>
                    </a:srgbClr>
                  </a:outerShdw>
                </a:effectLst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3.4 </a:t>
            </a:r>
            <a:r>
              <a:rPr lang="zh-CN" altLang="en-US" sz="44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17000"/>
                    </a:srgbClr>
                  </a:outerShdw>
                </a:effectLst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长方体和正方体的体积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490278" y="2320285"/>
            <a:ext cx="521144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28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POSans R" panose="00020600040101010101" pitchFamily="18" charset="-122"/>
                <a:ea typeface="OPPOSans R" panose="00020600040101010101" pitchFamily="18" charset="-122"/>
                <a:cs typeface="黑体" panose="02010609060101010101" charset="-122"/>
                <a:sym typeface="OPPOSans R" panose="00020600040101010101" pitchFamily="18" charset="-122"/>
              </a:rPr>
              <a:t>五年级下册数学（人教版）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872710" y="4587341"/>
            <a:ext cx="7415050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dist" fontAlgn="auto">
              <a:defRPr/>
            </a:pPr>
            <a:r>
              <a:rPr lang="en-US" altLang="zh-CN" noProof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黑体" panose="02010609060101010101" charset="-122"/>
                <a:sym typeface="OPPOSans R" panose="00020600040101010101" pitchFamily="18" charset="-122"/>
              </a:rPr>
              <a:t>THE SURFACE AREA OF CUBOIDS AND CUBES</a:t>
            </a:r>
            <a:endParaRPr lang="zh-CN" altLang="en-US" noProof="1">
              <a:solidFill>
                <a:schemeClr val="bg1"/>
              </a:solidFill>
              <a:latin typeface="OPPOSans R" panose="00020600040101010101" pitchFamily="18" charset="-122"/>
              <a:ea typeface="OPPOSans R" panose="00020600040101010101" pitchFamily="18" charset="-122"/>
              <a:cs typeface="黑体" panose="02010609060101010101" charset="-122"/>
              <a:sym typeface="OPPOSans R" panose="00020600040101010101" pitchFamily="18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3068377" y="5325817"/>
            <a:ext cx="6055247" cy="369332"/>
            <a:chOff x="4816687" y="4817185"/>
            <a:chExt cx="6055247" cy="369332"/>
          </a:xfrm>
        </p:grpSpPr>
        <p:sp>
          <p:nvSpPr>
            <p:cNvPr id="21" name="文本框 20"/>
            <p:cNvSpPr txBox="1"/>
            <p:nvPr/>
          </p:nvSpPr>
          <p:spPr>
            <a:xfrm>
              <a:off x="6782958" y="4817185"/>
              <a:ext cx="2122706" cy="369332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 w="9525">
              <a:noFill/>
            </a:ln>
          </p:spPr>
          <p:txBody>
            <a:bodyPr wrap="square">
              <a:spAutoFit/>
            </a:bodyPr>
            <a:lstStyle/>
            <a:p>
              <a:pPr fontAlgn="auto">
                <a:defRPr/>
              </a:pPr>
              <a:r>
                <a:rPr lang="zh-CN" altLang="en-US" noProof="1">
                  <a:solidFill>
                    <a:schemeClr val="bg1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黑体" panose="02010609060101010101" charset="-122"/>
                  <a:sym typeface="OPPOSans R" panose="00020600040101010101" pitchFamily="18" charset="-122"/>
                </a:rPr>
                <a:t>授课人：</a:t>
              </a:r>
              <a:r>
                <a:rPr lang="en-US" altLang="zh-CN" noProof="1">
                  <a:solidFill>
                    <a:schemeClr val="bg1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黑体" panose="02010609060101010101" charset="-122"/>
                  <a:sym typeface="OPPOSans R" panose="00020600040101010101" pitchFamily="18" charset="-122"/>
                </a:rPr>
                <a:t>XXX</a:t>
              </a:r>
              <a:r>
                <a:rPr lang="zh-CN" altLang="en-US" noProof="1">
                  <a:solidFill>
                    <a:schemeClr val="bg1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黑体" panose="02010609060101010101" charset="-122"/>
                  <a:sym typeface="OPPOSans R" panose="00020600040101010101" pitchFamily="18" charset="-122"/>
                </a:rPr>
                <a:t>老师</a:t>
              </a:r>
            </a:p>
          </p:txBody>
        </p:sp>
        <p:cxnSp>
          <p:nvCxnSpPr>
            <p:cNvPr id="22" name="直接连接符 21"/>
            <p:cNvCxnSpPr/>
            <p:nvPr/>
          </p:nvCxnSpPr>
          <p:spPr>
            <a:xfrm>
              <a:off x="9276080" y="5001851"/>
              <a:ext cx="159585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4816687" y="5001851"/>
              <a:ext cx="159585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直接连接符 26"/>
          <p:cNvCxnSpPr/>
          <p:nvPr/>
        </p:nvCxnSpPr>
        <p:spPr>
          <a:xfrm>
            <a:off x="4048760" y="2980070"/>
            <a:ext cx="4094480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立方体 7"/>
          <p:cNvSpPr/>
          <p:nvPr/>
        </p:nvSpPr>
        <p:spPr>
          <a:xfrm>
            <a:off x="679845" y="3481143"/>
            <a:ext cx="1165709" cy="1165709"/>
          </a:xfrm>
          <a:prstGeom prst="cube">
            <a:avLst/>
          </a:prstGeom>
          <a:solidFill>
            <a:schemeClr val="accent2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格 7"/>
          <p:cNvGraphicFramePr/>
          <p:nvPr/>
        </p:nvGraphicFramePr>
        <p:xfrm>
          <a:off x="1193800" y="1847747"/>
          <a:ext cx="9729787" cy="2468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4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48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48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329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823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长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宽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高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小正方体的数量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长方体的体积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12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1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1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12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12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6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1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2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12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12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31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4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1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3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12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12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31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3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2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2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12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12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9495" name="文本框 2"/>
          <p:cNvSpPr txBox="1">
            <a:spLocks noChangeArrowheads="1"/>
          </p:cNvSpPr>
          <p:nvPr/>
        </p:nvSpPr>
        <p:spPr bwMode="auto">
          <a:xfrm>
            <a:off x="1193800" y="4704018"/>
            <a:ext cx="72342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观察表格，你发现了什么？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3"/>
          <p:cNvSpPr>
            <a:spLocks noChangeArrowheads="1"/>
          </p:cNvSpPr>
          <p:nvPr/>
        </p:nvSpPr>
        <p:spPr bwMode="auto">
          <a:xfrm>
            <a:off x="869951" y="1801076"/>
            <a:ext cx="3875077" cy="51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通过上面的实验我们得出：</a:t>
            </a:r>
          </a:p>
        </p:txBody>
      </p:sp>
      <p:sp>
        <p:nvSpPr>
          <p:cNvPr id="9" name="AutoShape 27"/>
          <p:cNvSpPr>
            <a:spLocks noChangeArrowheads="1"/>
          </p:cNvSpPr>
          <p:nvPr/>
        </p:nvSpPr>
        <p:spPr bwMode="auto">
          <a:xfrm>
            <a:off x="2669228" y="4054175"/>
            <a:ext cx="6604767" cy="5971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长方体的体积正好等于长</a:t>
            </a:r>
            <a:r>
              <a:rPr lang="en-US" altLang="zh-CN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×</a:t>
            </a:r>
            <a:r>
              <a:rPr lang="zh-CN" altLang="en-US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宽</a:t>
            </a:r>
            <a:r>
              <a:rPr lang="en-US" altLang="zh-CN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×</a:t>
            </a:r>
            <a:r>
              <a:rPr lang="zh-CN" altLang="en-US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高的积。</a:t>
            </a:r>
          </a:p>
        </p:txBody>
      </p:sp>
      <p:sp>
        <p:nvSpPr>
          <p:cNvPr id="10" name="AutoShape 27"/>
          <p:cNvSpPr>
            <a:spLocks noChangeArrowheads="1"/>
          </p:cNvSpPr>
          <p:nvPr/>
        </p:nvSpPr>
        <p:spPr bwMode="auto">
          <a:xfrm>
            <a:off x="2669228" y="2697214"/>
            <a:ext cx="6604768" cy="5971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长方体所含体积单位的数量就是长方体的体积。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6499124" y="3937371"/>
            <a:ext cx="2895600" cy="51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2400" b="1" i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V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＝</a:t>
            </a:r>
            <a:r>
              <a:rPr lang="en-US" altLang="zh-CN" sz="2400" b="1" i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 b h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</a:p>
        </p:txBody>
      </p:sp>
      <p:pic>
        <p:nvPicPr>
          <p:cNvPr id="23554" name="Picture 3" descr="15副本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247" y="3267895"/>
            <a:ext cx="3254631" cy="2246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6"/>
          <p:cNvSpPr txBox="1">
            <a:spLocks noChangeArrowheads="1"/>
          </p:cNvSpPr>
          <p:nvPr/>
        </p:nvSpPr>
        <p:spPr bwMode="auto">
          <a:xfrm>
            <a:off x="1052513" y="1446316"/>
            <a:ext cx="10088562" cy="1474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>
              <a:lnSpc>
                <a:spcPct val="200000"/>
              </a:lnSpc>
              <a:buClr>
                <a:schemeClr val="tx1"/>
              </a:buClr>
            </a:pP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如果用字母 </a:t>
            </a:r>
            <a:r>
              <a:rPr lang="en-US" altLang="zh-CN" sz="2400" b="1" i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V</a:t>
            </a: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表示长方体的体积，用 </a:t>
            </a:r>
            <a:r>
              <a:rPr lang="en-US" altLang="zh-CN" sz="2400" b="1" i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</a:t>
            </a:r>
            <a:r>
              <a:rPr lang="zh-CN" altLang="en-US" sz="2400" b="1" i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 </a:t>
            </a:r>
            <a:r>
              <a:rPr lang="en-US" altLang="zh-CN" sz="2400" b="1" i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b</a:t>
            </a:r>
            <a:r>
              <a:rPr lang="zh-CN" altLang="en-US" sz="2400" b="1" i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400" b="1" i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h</a:t>
            </a: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分别表示长方体的长、宽、高，那么长方体的体积计算公式可以写成：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组合 9"/>
          <p:cNvGrpSpPr/>
          <p:nvPr/>
        </p:nvGrpSpPr>
        <p:grpSpPr bwMode="auto">
          <a:xfrm>
            <a:off x="3053717" y="1726923"/>
            <a:ext cx="6949738" cy="2399348"/>
            <a:chOff x="300802" y="2352934"/>
            <a:chExt cx="6949838" cy="2398813"/>
          </a:xfrm>
        </p:grpSpPr>
        <p:sp>
          <p:nvSpPr>
            <p:cNvPr id="24578" name="Rectangle 8"/>
            <p:cNvSpPr>
              <a:spLocks noChangeArrowheads="1"/>
            </p:cNvSpPr>
            <p:nvPr/>
          </p:nvSpPr>
          <p:spPr bwMode="auto">
            <a:xfrm>
              <a:off x="4355116" y="3153260"/>
              <a:ext cx="2895524" cy="51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lnSpc>
                  <a:spcPct val="120000"/>
                </a:lnSpc>
                <a:spcBef>
                  <a:spcPct val="20000"/>
                </a:spcBef>
              </a:pPr>
              <a:r>
                <a:rPr lang="en-US" altLang="zh-CN" sz="2400" b="1" i="1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V</a:t>
              </a:r>
              <a:r>
                <a:rPr lang="zh-CN" altLang="en-US" sz="2400" b="1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＝</a:t>
              </a:r>
              <a:r>
                <a:rPr lang="en-US" altLang="zh-CN" sz="2400" b="1" i="1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a b h</a:t>
              </a:r>
              <a:r>
                <a:rPr lang="en-US" altLang="zh-CN" sz="2400" b="1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 </a:t>
              </a:r>
            </a:p>
          </p:txBody>
        </p:sp>
        <p:pic>
          <p:nvPicPr>
            <p:cNvPr id="24579" name="Picture 3" descr="15副本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802" y="2352934"/>
              <a:ext cx="3475086" cy="2398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组合 13"/>
          <p:cNvGrpSpPr/>
          <p:nvPr/>
        </p:nvGrpSpPr>
        <p:grpSpPr bwMode="auto">
          <a:xfrm>
            <a:off x="1779889" y="4330573"/>
            <a:ext cx="8469371" cy="1905126"/>
            <a:chOff x="655553" y="3200314"/>
            <a:chExt cx="8469326" cy="1905662"/>
          </a:xfrm>
        </p:grpSpPr>
        <p:sp>
          <p:nvSpPr>
            <p:cNvPr id="24581" name="AutoShape 27"/>
            <p:cNvSpPr>
              <a:spLocks noChangeArrowheads="1"/>
            </p:cNvSpPr>
            <p:nvPr/>
          </p:nvSpPr>
          <p:spPr bwMode="auto">
            <a:xfrm>
              <a:off x="2322795" y="3200314"/>
              <a:ext cx="6802084" cy="957275"/>
            </a:xfrm>
            <a:prstGeom prst="wedgeRoundRectCallout">
              <a:avLst>
                <a:gd name="adj1" fmla="val -56815"/>
                <a:gd name="adj2" fmla="val -13236"/>
                <a:gd name="adj3" fmla="val 16667"/>
              </a:avLst>
            </a:prstGeom>
            <a:solidFill>
              <a:srgbClr val="FFFFFF"/>
            </a:solidFill>
            <a:ln w="25400">
              <a:solidFill>
                <a:srgbClr val="00B0F0"/>
              </a:solidFill>
              <a:miter lim="800000"/>
            </a:ln>
          </p:spPr>
          <p:txBody>
            <a:bodyPr/>
            <a:lstStyle/>
            <a:p>
              <a:r>
                <a:rPr lang="zh-CN" altLang="en-US" sz="2400" b="1">
                  <a:solidFill>
                    <a:srgbClr val="0099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根据长方体和正方体的关系，你能想出正方体的体积怎样计算吗？</a:t>
              </a:r>
            </a:p>
          </p:txBody>
        </p:sp>
        <p:pic>
          <p:nvPicPr>
            <p:cNvPr id="24582" name="Picture 1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55553" y="3526772"/>
              <a:ext cx="1273821" cy="1579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2"/>
          <p:cNvSpPr txBox="1">
            <a:spLocks noChangeArrowheads="1"/>
          </p:cNvSpPr>
          <p:nvPr/>
        </p:nvSpPr>
        <p:spPr bwMode="auto">
          <a:xfrm>
            <a:off x="660400" y="1228622"/>
            <a:ext cx="10404475" cy="1474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200000"/>
              </a:lnSpc>
              <a:buClr>
                <a:schemeClr val="tx1"/>
              </a:buClr>
            </a:pP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正方体是长、宽、高相等的长方体，所以正方体的体积也能用长方体的体积表示。正方体的长、宽、高均是棱长，所以正方体的体积是：</a:t>
            </a:r>
          </a:p>
        </p:txBody>
      </p:sp>
      <p:sp>
        <p:nvSpPr>
          <p:cNvPr id="8" name="Rectangle 43"/>
          <p:cNvSpPr>
            <a:spLocks noChangeArrowheads="1"/>
          </p:cNvSpPr>
          <p:nvPr/>
        </p:nvSpPr>
        <p:spPr bwMode="auto">
          <a:xfrm>
            <a:off x="3957638" y="3077994"/>
            <a:ext cx="4619625" cy="51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正方体的体积＝</a:t>
            </a:r>
          </a:p>
        </p:txBody>
      </p:sp>
      <p:sp>
        <p:nvSpPr>
          <p:cNvPr id="9" name="Rectangle 44"/>
          <p:cNvSpPr>
            <a:spLocks noChangeArrowheads="1"/>
          </p:cNvSpPr>
          <p:nvPr/>
        </p:nvSpPr>
        <p:spPr bwMode="auto">
          <a:xfrm>
            <a:off x="6267450" y="3077993"/>
            <a:ext cx="5251450" cy="51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棱长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×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棱长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×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棱长</a:t>
            </a:r>
          </a:p>
        </p:txBody>
      </p:sp>
      <p:sp>
        <p:nvSpPr>
          <p:cNvPr id="11" name="立方体 10"/>
          <p:cNvSpPr/>
          <p:nvPr/>
        </p:nvSpPr>
        <p:spPr>
          <a:xfrm>
            <a:off x="5343294" y="4123967"/>
            <a:ext cx="1505411" cy="1505411"/>
          </a:xfrm>
          <a:prstGeom prst="cub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endParaRPr lang="zh-CN" altLang="en-US" sz="4000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660400" y="1496258"/>
            <a:ext cx="10113963" cy="115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buClr>
                <a:schemeClr val="tx1"/>
              </a:buClr>
            </a:pP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如果用字母 </a:t>
            </a:r>
            <a:r>
              <a:rPr lang="en-US" altLang="zh-CN" sz="2400" b="1" i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V</a:t>
            </a: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表示正方体的体积，用 </a:t>
            </a:r>
            <a:r>
              <a:rPr lang="en-US" altLang="zh-CN" sz="2400" b="1" i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 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表示它的棱长，那么正方体的体积计算公式可以写成：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822108" y="2519587"/>
            <a:ext cx="3932238" cy="51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2400" b="1" i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V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＝</a:t>
            </a:r>
            <a:r>
              <a:rPr lang="en-US" altLang="zh-CN" sz="2400" b="1" i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 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· </a:t>
            </a:r>
            <a:r>
              <a:rPr lang="en-US" altLang="zh-CN" sz="2400" b="1" i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·</a:t>
            </a:r>
            <a:r>
              <a:rPr lang="en-US" altLang="zh-CN" sz="2400" b="1" i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a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</a:t>
            </a:r>
          </a:p>
        </p:txBody>
      </p:sp>
      <p:pic>
        <p:nvPicPr>
          <p:cNvPr id="10" name="Picture 5" descr="16副本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652" y="3235621"/>
            <a:ext cx="2652682" cy="2840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966081" y="2188394"/>
            <a:ext cx="4171950" cy="51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2400" b="1" i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V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＝</a:t>
            </a:r>
            <a:r>
              <a:rPr lang="en-US" altLang="zh-CN" sz="2400" b="1" i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 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· </a:t>
            </a:r>
            <a:r>
              <a:rPr lang="en-US" altLang="zh-CN" sz="2400" b="1" i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·</a:t>
            </a:r>
            <a:r>
              <a:rPr lang="en-US" altLang="zh-CN" sz="2400" b="1" i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a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</a:t>
            </a:r>
          </a:p>
        </p:txBody>
      </p:sp>
      <p:pic>
        <p:nvPicPr>
          <p:cNvPr id="10" name="Picture 5" descr="16副本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052" y="1420954"/>
            <a:ext cx="1955594" cy="2093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2038350" y="4949315"/>
            <a:ext cx="8115300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正方体的体积公式一般写成</a:t>
            </a:r>
            <a:r>
              <a:rPr lang="en-US" altLang="zh-CN" sz="2400" b="1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:</a:t>
            </a:r>
            <a:r>
              <a:rPr lang="en-US" altLang="zh-CN" sz="2400" b="1" dirty="0">
                <a:solidFill>
                  <a:srgbClr val="0000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  <a:r>
              <a:rPr lang="en-US" altLang="zh-CN" sz="2400" b="1" i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V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＝</a:t>
            </a:r>
            <a:r>
              <a:rPr lang="en-US" altLang="zh-CN" sz="2400" b="1" i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</a:t>
            </a:r>
            <a:r>
              <a:rPr lang="en-US" altLang="zh-CN" sz="2400" b="1" baseline="300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</a:p>
        </p:txBody>
      </p:sp>
      <p:sp>
        <p:nvSpPr>
          <p:cNvPr id="27654" name="AutoShape 27"/>
          <p:cNvSpPr>
            <a:spLocks noChangeArrowheads="1"/>
          </p:cNvSpPr>
          <p:nvPr/>
        </p:nvSpPr>
        <p:spPr bwMode="auto">
          <a:xfrm>
            <a:off x="1917749" y="3761046"/>
            <a:ext cx="8356502" cy="683136"/>
          </a:xfrm>
          <a:prstGeom prst="wedgeRoundRectCallout">
            <a:avLst>
              <a:gd name="adj1" fmla="val -53550"/>
              <a:gd name="adj2" fmla="val -10329"/>
              <a:gd name="adj3" fmla="val 16667"/>
            </a:avLst>
          </a:prstGeom>
          <a:solidFill>
            <a:srgbClr val="FFFFFF"/>
          </a:solidFill>
          <a:ln w="22225">
            <a:solidFill>
              <a:srgbClr val="00B0F0"/>
            </a:solidFill>
            <a:miter lim="800000"/>
          </a:ln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zh-CN" sz="2400" b="1" i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</a:t>
            </a:r>
            <a:r>
              <a:rPr lang="en-US" altLang="zh-CN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·</a:t>
            </a:r>
            <a:r>
              <a:rPr lang="en-US" altLang="zh-CN" sz="2400" b="1" i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</a:t>
            </a:r>
            <a:r>
              <a:rPr lang="en-US" altLang="zh-CN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·</a:t>
            </a:r>
            <a:r>
              <a:rPr lang="en-US" altLang="zh-CN" sz="2400" b="1" i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</a:t>
            </a:r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也可以写作“</a:t>
            </a:r>
            <a:r>
              <a:rPr lang="en-US" altLang="zh-CN" sz="2400" b="1" i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</a:t>
            </a:r>
            <a:r>
              <a:rPr lang="en-US" altLang="zh-CN" sz="2400" b="1" baseline="300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en-US" altLang="zh-CN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”</a:t>
            </a:r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，读作“</a:t>
            </a:r>
            <a:r>
              <a:rPr lang="en-US" altLang="zh-CN" sz="2400" b="1" i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</a:t>
            </a:r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的立方”，表示</a:t>
            </a:r>
            <a:r>
              <a:rPr lang="en-US" altLang="zh-CN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个</a:t>
            </a:r>
            <a:r>
              <a:rPr lang="en-US" altLang="zh-CN" sz="2400" b="1" i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</a:t>
            </a:r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相乘。</a:t>
            </a:r>
            <a:endParaRPr lang="zh-CN" altLang="zh-CN" sz="2400" b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文本框 114"/>
          <p:cNvSpPr txBox="1">
            <a:spLocks noChangeArrowheads="1"/>
          </p:cNvSpPr>
          <p:nvPr/>
        </p:nvSpPr>
        <p:spPr bwMode="auto">
          <a:xfrm>
            <a:off x="1117600" y="2097601"/>
            <a:ext cx="9956800" cy="22591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40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</a:defRPr>
            </a:lvl1pPr>
          </a:lstStyle>
          <a:p>
            <a:pPr algn="ctr"/>
            <a:r>
              <a:rPr lang="zh-CN" altLang="zh-CN">
                <a:sym typeface="OPPOSans R" panose="00020600040101010101" pitchFamily="18" charset="-122"/>
              </a:rPr>
              <a:t>长方体的体积＝长×宽×高，</a:t>
            </a:r>
          </a:p>
          <a:p>
            <a:pPr algn="ctr"/>
            <a:r>
              <a:rPr lang="zh-CN" altLang="zh-CN">
                <a:sym typeface="OPPOSans R" panose="00020600040101010101" pitchFamily="18" charset="-122"/>
              </a:rPr>
              <a:t>用字母表示：V＝a b h。</a:t>
            </a:r>
          </a:p>
          <a:p>
            <a:pPr algn="ctr"/>
            <a:r>
              <a:rPr lang="zh-CN" altLang="zh-CN">
                <a:sym typeface="OPPOSans R" panose="00020600040101010101" pitchFamily="18" charset="-122"/>
              </a:rPr>
              <a:t>正方体的体积＝棱长×棱长×棱长，</a:t>
            </a:r>
          </a:p>
          <a:p>
            <a:pPr algn="ctr"/>
            <a:r>
              <a:rPr lang="zh-CN" altLang="zh-CN">
                <a:sym typeface="OPPOSans R" panose="00020600040101010101" pitchFamily="18" charset="-122"/>
              </a:rPr>
              <a:t>用字母表示：V＝a3。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文本框 1"/>
          <p:cNvSpPr txBox="1">
            <a:spLocks noChangeArrowheads="1"/>
          </p:cNvSpPr>
          <p:nvPr/>
        </p:nvSpPr>
        <p:spPr bwMode="auto">
          <a:xfrm>
            <a:off x="7412782" y="1737375"/>
            <a:ext cx="3009157" cy="48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zh-CN" altLang="en-US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（选自教材</a:t>
            </a:r>
            <a:r>
              <a:rPr lang="en-US" altLang="zh-CN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P31</a:t>
            </a:r>
            <a:r>
              <a:rPr lang="zh-CN" altLang="en-US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  <a:r>
              <a:rPr lang="en-US" altLang="zh-CN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T1</a:t>
            </a:r>
            <a:r>
              <a:rPr lang="zh-CN" altLang="en-US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</a:t>
            </a:r>
            <a:endParaRPr lang="zh-CN" altLang="en-US" sz="2400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30725" name="TextBox 29"/>
          <p:cNvSpPr txBox="1">
            <a:spLocks noChangeArrowheads="1"/>
          </p:cNvSpPr>
          <p:nvPr/>
        </p:nvSpPr>
        <p:spPr bwMode="auto">
          <a:xfrm>
            <a:off x="919164" y="1720622"/>
            <a:ext cx="9982200" cy="51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一块长方体肥皂的尺寸如下图，它的体积是多少？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427289" y="2778125"/>
            <a:ext cx="3482975" cy="51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i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V</a:t>
            </a: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＝</a:t>
            </a:r>
            <a:r>
              <a:rPr lang="en-US" altLang="zh-CN" sz="2400" i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 b h</a:t>
            </a:r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571751" y="3535363"/>
            <a:ext cx="3457575" cy="51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＝</a:t>
            </a:r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15×7×8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2571750" y="4291013"/>
            <a:ext cx="3455988" cy="51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i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</a:t>
            </a: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＝</a:t>
            </a:r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840</a:t>
            </a: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cm</a:t>
            </a:r>
            <a:r>
              <a:rPr lang="en-US" altLang="zh-CN" sz="2400" baseline="300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</a:t>
            </a:r>
            <a:endParaRPr lang="en-US" altLang="zh-CN" sz="2400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49400" y="5301038"/>
            <a:ext cx="6121400" cy="51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i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答：它的体积是 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840 cm</a:t>
            </a:r>
            <a:r>
              <a:rPr lang="en-US" altLang="zh-CN" sz="2400" baseline="300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</a:t>
            </a:r>
            <a:endParaRPr lang="en-US" altLang="zh-CN" sz="2400" dirty="0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pic>
        <p:nvPicPr>
          <p:cNvPr id="30730" name="Picture 13" descr="RTX截图未命名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220" y="2999877"/>
            <a:ext cx="3427412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矩形 33"/>
          <p:cNvSpPr>
            <a:spLocks noChangeArrowheads="1"/>
          </p:cNvSpPr>
          <p:nvPr/>
        </p:nvSpPr>
        <p:spPr bwMode="auto">
          <a:xfrm>
            <a:off x="2199406" y="2265159"/>
            <a:ext cx="5173663" cy="59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计算下面图形的体积。</a:t>
            </a:r>
          </a:p>
        </p:txBody>
      </p:sp>
      <p:pic>
        <p:nvPicPr>
          <p:cNvPr id="31746" name="图片 2" descr="标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89" y="1346360"/>
            <a:ext cx="2155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文本框 5"/>
          <p:cNvSpPr txBox="1">
            <a:spLocks noChangeArrowheads="1"/>
          </p:cNvSpPr>
          <p:nvPr/>
        </p:nvSpPr>
        <p:spPr bwMode="auto">
          <a:xfrm>
            <a:off x="947664" y="1319374"/>
            <a:ext cx="19764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知识点 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</a:p>
        </p:txBody>
      </p:sp>
      <p:sp>
        <p:nvSpPr>
          <p:cNvPr id="31748" name="文本框 7"/>
          <p:cNvSpPr txBox="1">
            <a:spLocks noChangeArrowheads="1"/>
          </p:cNvSpPr>
          <p:nvPr/>
        </p:nvSpPr>
        <p:spPr bwMode="auto">
          <a:xfrm>
            <a:off x="3174925" y="1338423"/>
            <a:ext cx="83962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长方体和正方体的体积计算公式的应用</a:t>
            </a:r>
          </a:p>
        </p:txBody>
      </p:sp>
      <p:grpSp>
        <p:nvGrpSpPr>
          <p:cNvPr id="31749" name="组合 27"/>
          <p:cNvGrpSpPr/>
          <p:nvPr/>
        </p:nvGrpSpPr>
        <p:grpSpPr bwMode="auto">
          <a:xfrm>
            <a:off x="1211981" y="2306730"/>
            <a:ext cx="987425" cy="754062"/>
            <a:chOff x="1277" y="3118"/>
            <a:chExt cx="1555" cy="1187"/>
          </a:xfrm>
        </p:grpSpPr>
        <p:pic>
          <p:nvPicPr>
            <p:cNvPr id="31750" name="Picture 46" descr="U1ppt题号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7" y="3118"/>
              <a:ext cx="1555" cy="1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1" name="文本框 6"/>
            <p:cNvSpPr txBox="1">
              <a:spLocks noChangeArrowheads="1"/>
            </p:cNvSpPr>
            <p:nvPr/>
          </p:nvSpPr>
          <p:spPr bwMode="auto">
            <a:xfrm>
              <a:off x="1732" y="3262"/>
              <a:ext cx="610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defTabSz="6858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defTabSz="6858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400" b="1">
                  <a:solidFill>
                    <a:srgbClr val="0168B7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</a:t>
              </a:r>
            </a:p>
          </p:txBody>
        </p:sp>
      </p:grpSp>
      <p:grpSp>
        <p:nvGrpSpPr>
          <p:cNvPr id="31752" name="组合 5"/>
          <p:cNvGrpSpPr/>
          <p:nvPr/>
        </p:nvGrpSpPr>
        <p:grpSpPr bwMode="auto">
          <a:xfrm>
            <a:off x="1988729" y="3397667"/>
            <a:ext cx="3851275" cy="2321653"/>
            <a:chOff x="3432" y="4290"/>
            <a:chExt cx="6064" cy="3658"/>
          </a:xfrm>
        </p:grpSpPr>
        <p:pic>
          <p:nvPicPr>
            <p:cNvPr id="31753" name="Picture 3" descr="C:\Users\Administrator\Desktop\图片20.png图片2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02" t="3520" r="4837" b="16472"/>
            <a:stretch>
              <a:fillRect/>
            </a:stretch>
          </p:blipFill>
          <p:spPr bwMode="auto">
            <a:xfrm>
              <a:off x="3432" y="4290"/>
              <a:ext cx="5216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4" name="矩形 33"/>
            <p:cNvSpPr>
              <a:spLocks noChangeArrowheads="1"/>
            </p:cNvSpPr>
            <p:nvPr/>
          </p:nvSpPr>
          <p:spPr bwMode="auto">
            <a:xfrm>
              <a:off x="4346" y="7221"/>
              <a:ext cx="2651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7 cm</a:t>
              </a:r>
            </a:p>
          </p:txBody>
        </p:sp>
        <p:sp>
          <p:nvSpPr>
            <p:cNvPr id="31755" name="矩形 33"/>
            <p:cNvSpPr>
              <a:spLocks noChangeArrowheads="1"/>
            </p:cNvSpPr>
            <p:nvPr/>
          </p:nvSpPr>
          <p:spPr bwMode="auto">
            <a:xfrm rot="19080000">
              <a:off x="7678" y="6753"/>
              <a:ext cx="1818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3 cm</a:t>
              </a:r>
            </a:p>
          </p:txBody>
        </p:sp>
        <p:sp>
          <p:nvSpPr>
            <p:cNvPr id="31756" name="矩形 33"/>
            <p:cNvSpPr>
              <a:spLocks noChangeArrowheads="1"/>
            </p:cNvSpPr>
            <p:nvPr/>
          </p:nvSpPr>
          <p:spPr bwMode="auto">
            <a:xfrm rot="16200000">
              <a:off x="6390" y="5785"/>
              <a:ext cx="1818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4 cm</a:t>
              </a:r>
            </a:p>
          </p:txBody>
        </p:sp>
      </p:grpSp>
      <p:sp>
        <p:nvSpPr>
          <p:cNvPr id="21511" name="Rectangle 8"/>
          <p:cNvSpPr>
            <a:spLocks noChangeArrowheads="1"/>
          </p:cNvSpPr>
          <p:nvPr/>
        </p:nvSpPr>
        <p:spPr bwMode="auto">
          <a:xfrm>
            <a:off x="6979057" y="3312011"/>
            <a:ext cx="2895600" cy="51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2400" b="1" i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V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＝</a:t>
            </a:r>
            <a:r>
              <a:rPr lang="en-US" altLang="zh-CN" sz="2400" b="1" i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 b h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7197365" y="4042261"/>
            <a:ext cx="3924300" cy="51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7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×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×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 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218002" y="4772511"/>
            <a:ext cx="3924300" cy="51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84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cm</a:t>
            </a:r>
            <a:r>
              <a:rPr lang="en-US" altLang="zh-CN" sz="2400" b="1" baseline="300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/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文本框 1"/>
          <p:cNvSpPr txBox="1">
            <a:spLocks noChangeArrowheads="1"/>
          </p:cNvSpPr>
          <p:nvPr/>
        </p:nvSpPr>
        <p:spPr bwMode="auto">
          <a:xfrm>
            <a:off x="872280" y="1672099"/>
            <a:ext cx="10646619" cy="2951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1.  经历推导长方体、正方体的体积公式的过程，掌握长方体、正方体的体积计算的方法，并能正确地计算。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（重点）</a:t>
            </a:r>
            <a:endParaRPr lang="zh-CN" altLang="en-US" sz="2400" b="1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>
              <a:lnSpc>
                <a:spcPct val="200000"/>
              </a:lnSpc>
            </a:pPr>
            <a:endParaRPr lang="zh-CN" altLang="en-US" sz="2400" b="1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2.  理解长方体、正方体的体积计算公式的推导过程。    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(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难点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矩形 33"/>
          <p:cNvSpPr>
            <a:spLocks noChangeArrowheads="1"/>
          </p:cNvSpPr>
          <p:nvPr/>
        </p:nvSpPr>
        <p:spPr bwMode="auto">
          <a:xfrm>
            <a:off x="1054100" y="1689676"/>
            <a:ext cx="5175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计算下面图形的体积。</a:t>
            </a:r>
          </a:p>
        </p:txBody>
      </p:sp>
      <p:grpSp>
        <p:nvGrpSpPr>
          <p:cNvPr id="33794" name="组合 5"/>
          <p:cNvGrpSpPr/>
          <p:nvPr/>
        </p:nvGrpSpPr>
        <p:grpSpPr bwMode="auto">
          <a:xfrm>
            <a:off x="2312989" y="2641600"/>
            <a:ext cx="2689225" cy="2631102"/>
            <a:chOff x="4145" y="4246"/>
            <a:chExt cx="4234" cy="4143"/>
          </a:xfrm>
        </p:grpSpPr>
        <p:pic>
          <p:nvPicPr>
            <p:cNvPr id="33795" name="Picture 3" descr="F:\0.菜单\人教人物图片\图片21.png图片2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227" t="-3729" r="-1169" b="-1717"/>
            <a:stretch>
              <a:fillRect/>
            </a:stretch>
          </p:blipFill>
          <p:spPr bwMode="auto">
            <a:xfrm>
              <a:off x="4145" y="4246"/>
              <a:ext cx="3427" cy="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796" name="矩形 33"/>
            <p:cNvSpPr>
              <a:spLocks noChangeArrowheads="1"/>
            </p:cNvSpPr>
            <p:nvPr/>
          </p:nvSpPr>
          <p:spPr bwMode="auto">
            <a:xfrm>
              <a:off x="4398" y="7662"/>
              <a:ext cx="2651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6 cm</a:t>
              </a:r>
            </a:p>
          </p:txBody>
        </p:sp>
        <p:sp>
          <p:nvSpPr>
            <p:cNvPr id="33797" name="矩形 33"/>
            <p:cNvSpPr>
              <a:spLocks noChangeArrowheads="1"/>
            </p:cNvSpPr>
            <p:nvPr/>
          </p:nvSpPr>
          <p:spPr bwMode="auto">
            <a:xfrm rot="19080000">
              <a:off x="6561" y="7319"/>
              <a:ext cx="1818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6 cm</a:t>
              </a:r>
            </a:p>
          </p:txBody>
        </p:sp>
        <p:sp>
          <p:nvSpPr>
            <p:cNvPr id="33798" name="矩形 33"/>
            <p:cNvSpPr>
              <a:spLocks noChangeArrowheads="1"/>
            </p:cNvSpPr>
            <p:nvPr/>
          </p:nvSpPr>
          <p:spPr bwMode="auto">
            <a:xfrm rot="16200000">
              <a:off x="5264" y="6091"/>
              <a:ext cx="1818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6 cm</a:t>
              </a:r>
            </a:p>
          </p:txBody>
        </p:sp>
      </p:grpSp>
      <p:sp>
        <p:nvSpPr>
          <p:cNvPr id="21511" name="Rectangle 8"/>
          <p:cNvSpPr>
            <a:spLocks noChangeArrowheads="1"/>
          </p:cNvSpPr>
          <p:nvPr/>
        </p:nvSpPr>
        <p:spPr bwMode="auto">
          <a:xfrm>
            <a:off x="7082708" y="2589798"/>
            <a:ext cx="2895600" cy="51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2400" b="1" i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V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＝</a:t>
            </a:r>
            <a:r>
              <a:rPr lang="en-US" altLang="zh-CN" sz="2400" b="1" i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</a:t>
            </a:r>
            <a:r>
              <a:rPr lang="en-US" altLang="zh-CN" sz="2400" b="1" baseline="300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7082708" y="3442285"/>
            <a:ext cx="3924300" cy="51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6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×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6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×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6 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076358" y="4294772"/>
            <a:ext cx="3924300" cy="51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216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dm</a:t>
            </a:r>
            <a:r>
              <a:rPr lang="en-US" altLang="zh-CN" sz="2400" b="1" baseline="300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/>
      <p:bldP spid="7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文本框 114"/>
          <p:cNvSpPr txBox="1">
            <a:spLocks noChangeArrowheads="1"/>
          </p:cNvSpPr>
          <p:nvPr/>
        </p:nvSpPr>
        <p:spPr bwMode="auto">
          <a:xfrm>
            <a:off x="1117600" y="2319696"/>
            <a:ext cx="9956800" cy="1474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40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</a:defRPr>
            </a:lvl1pPr>
          </a:lstStyle>
          <a:p>
            <a:pPr>
              <a:lnSpc>
                <a:spcPct val="200000"/>
              </a:lnSpc>
            </a:pPr>
            <a:r>
              <a:rPr lang="zh-CN" altLang="zh-CN" dirty="0">
                <a:sym typeface="OPPOSans R" panose="00020600040101010101" pitchFamily="18" charset="-122"/>
              </a:rPr>
              <a:t>已知长方体的长、宽、高或正方体的棱长，求体积时，可以根据体积公式直接代入计算。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文本框 1"/>
          <p:cNvSpPr txBox="1">
            <a:spLocks noChangeArrowheads="1"/>
          </p:cNvSpPr>
          <p:nvPr/>
        </p:nvSpPr>
        <p:spPr bwMode="auto">
          <a:xfrm>
            <a:off x="1338264" y="1566864"/>
            <a:ext cx="9577387" cy="2212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有一块棱长为 2dm 的正方体铁块，现把它熔铸成一块长方体铁块，这个长方体的底面是一个长 4cm、宽 2cm 的长方形，这个长方体铁块高多少分米？</a:t>
            </a:r>
          </a:p>
        </p:txBody>
      </p:sp>
      <p:sp>
        <p:nvSpPr>
          <p:cNvPr id="21511" name="Rectangle 8"/>
          <p:cNvSpPr>
            <a:spLocks noChangeArrowheads="1"/>
          </p:cNvSpPr>
          <p:nvPr/>
        </p:nvSpPr>
        <p:spPr bwMode="auto">
          <a:xfrm>
            <a:off x="7275617" y="946134"/>
            <a:ext cx="1897880" cy="513191"/>
          </a:xfrm>
          <a:prstGeom prst="wedgeRoundRectCallout">
            <a:avLst>
              <a:gd name="adj1" fmla="val -34352"/>
              <a:gd name="adj2" fmla="val 97537"/>
              <a:gd name="adj3" fmla="val 16667"/>
            </a:avLst>
          </a:prstGeom>
          <a:noFill/>
          <a:ln w="25400">
            <a:solidFill>
              <a:srgbClr val="00B0F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体积不变。</a:t>
            </a:r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084571" y="3779842"/>
            <a:ext cx="9255125" cy="1855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2 dm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＝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20 cm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20</a:t>
            </a:r>
            <a:r>
              <a:rPr lang="en-US" altLang="zh-CN" sz="2400" baseline="300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÷（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×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）＝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1000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cm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）＝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100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dm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答：这个长方体铁块高 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100 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分米。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1494503" y="2277653"/>
            <a:ext cx="884519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1494503" y="3095982"/>
            <a:ext cx="541757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 bldLvl="0" animBg="1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任意多边形 19"/>
          <p:cNvSpPr/>
          <p:nvPr/>
        </p:nvSpPr>
        <p:spPr>
          <a:xfrm>
            <a:off x="7331075" y="4021307"/>
            <a:ext cx="1766888" cy="406400"/>
          </a:xfrm>
          <a:custGeom>
            <a:avLst/>
            <a:gdLst>
              <a:gd name="connisteX0" fmla="*/ 0 w 1767205"/>
              <a:gd name="connsiteY0" fmla="*/ 407035 h 407035"/>
              <a:gd name="connisteX1" fmla="*/ 412115 w 1767205"/>
              <a:gd name="connsiteY1" fmla="*/ 0 h 407035"/>
              <a:gd name="connisteX2" fmla="*/ 1767205 w 1767205"/>
              <a:gd name="connsiteY2" fmla="*/ 4445 h 407035"/>
              <a:gd name="connisteX3" fmla="*/ 1364615 w 1767205"/>
              <a:gd name="connsiteY3" fmla="*/ 407035 h 407035"/>
              <a:gd name="connisteX4" fmla="*/ 0 w 1767205"/>
              <a:gd name="connsiteY4" fmla="*/ 407035 h 40703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1767205" h="407035">
                <a:moveTo>
                  <a:pt x="0" y="407035"/>
                </a:moveTo>
                <a:lnTo>
                  <a:pt x="412115" y="0"/>
                </a:lnTo>
                <a:lnTo>
                  <a:pt x="1767205" y="4445"/>
                </a:lnTo>
                <a:lnTo>
                  <a:pt x="1364615" y="407035"/>
                </a:lnTo>
                <a:lnTo>
                  <a:pt x="0" y="407035"/>
                </a:lnTo>
                <a:close/>
              </a:path>
            </a:pathLst>
          </a:custGeom>
          <a:solidFill>
            <a:srgbClr val="F599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1" name="任意多边形 20"/>
          <p:cNvSpPr/>
          <p:nvPr/>
        </p:nvSpPr>
        <p:spPr>
          <a:xfrm>
            <a:off x="2382838" y="3907007"/>
            <a:ext cx="2876550" cy="514350"/>
          </a:xfrm>
          <a:custGeom>
            <a:avLst/>
            <a:gdLst>
              <a:gd name="connisteX0" fmla="*/ 0 w 2876550"/>
              <a:gd name="connsiteY0" fmla="*/ 514350 h 514350"/>
              <a:gd name="connisteX1" fmla="*/ 517525 w 2876550"/>
              <a:gd name="connsiteY1" fmla="*/ 0 h 514350"/>
              <a:gd name="connisteX2" fmla="*/ 2876550 w 2876550"/>
              <a:gd name="connsiteY2" fmla="*/ 0 h 514350"/>
              <a:gd name="connisteX3" fmla="*/ 2362200 w 2876550"/>
              <a:gd name="connsiteY3" fmla="*/ 511175 h 514350"/>
              <a:gd name="connisteX4" fmla="*/ 0 w 2876550"/>
              <a:gd name="connsiteY4" fmla="*/ 514350 h 5143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2876550" h="514350">
                <a:moveTo>
                  <a:pt x="0" y="514350"/>
                </a:moveTo>
                <a:lnTo>
                  <a:pt x="517525" y="0"/>
                </a:lnTo>
                <a:lnTo>
                  <a:pt x="2876550" y="0"/>
                </a:lnTo>
                <a:lnTo>
                  <a:pt x="2362200" y="511175"/>
                </a:lnTo>
                <a:lnTo>
                  <a:pt x="0" y="514350"/>
                </a:lnTo>
                <a:close/>
              </a:path>
            </a:pathLst>
          </a:custGeom>
          <a:solidFill>
            <a:srgbClr val="F599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pic>
        <p:nvPicPr>
          <p:cNvPr id="37891" name="图片 2" descr="标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21" y="1281113"/>
            <a:ext cx="2155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文本框 5"/>
          <p:cNvSpPr txBox="1">
            <a:spLocks noChangeArrowheads="1"/>
          </p:cNvSpPr>
          <p:nvPr/>
        </p:nvSpPr>
        <p:spPr bwMode="auto">
          <a:xfrm>
            <a:off x="902496" y="1254127"/>
            <a:ext cx="19764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知识点 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</a:p>
        </p:txBody>
      </p:sp>
      <p:sp>
        <p:nvSpPr>
          <p:cNvPr id="37893" name="文本框 7"/>
          <p:cNvSpPr txBox="1">
            <a:spLocks noChangeArrowheads="1"/>
          </p:cNvSpPr>
          <p:nvPr/>
        </p:nvSpPr>
        <p:spPr bwMode="auto">
          <a:xfrm>
            <a:off x="3129757" y="1273176"/>
            <a:ext cx="83962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长方体和正方体统一的体积计算公式</a:t>
            </a:r>
          </a:p>
        </p:txBody>
      </p:sp>
      <p:sp>
        <p:nvSpPr>
          <p:cNvPr id="37894" name="AutoShape 34"/>
          <p:cNvSpPr>
            <a:spLocks noChangeArrowheads="1"/>
          </p:cNvSpPr>
          <p:nvPr/>
        </p:nvSpPr>
        <p:spPr bwMode="auto">
          <a:xfrm>
            <a:off x="2374900" y="3068808"/>
            <a:ext cx="2890838" cy="1354137"/>
          </a:xfrm>
          <a:prstGeom prst="cube">
            <a:avLst>
              <a:gd name="adj" fmla="val 38421"/>
            </a:avLst>
          </a:prstGeom>
          <a:noFill/>
          <a:ln w="19050">
            <a:solidFill>
              <a:schemeClr val="tx1"/>
            </a:solidFill>
            <a:miter lim="800000"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zh-CN" altLang="en-US" sz="2400" b="1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37895" name="AutoShape 35"/>
          <p:cNvSpPr>
            <a:spLocks noChangeArrowheads="1"/>
          </p:cNvSpPr>
          <p:nvPr/>
        </p:nvSpPr>
        <p:spPr bwMode="auto">
          <a:xfrm>
            <a:off x="7332663" y="2805282"/>
            <a:ext cx="1770062" cy="1624012"/>
          </a:xfrm>
          <a:prstGeom prst="cube">
            <a:avLst>
              <a:gd name="adj" fmla="val 25000"/>
            </a:avLst>
          </a:prstGeom>
          <a:noFill/>
          <a:ln w="19050">
            <a:solidFill>
              <a:schemeClr val="tx1"/>
            </a:solidFill>
            <a:miter lim="800000"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zh-CN" altLang="en-US" sz="2400" b="1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grpSp>
        <p:nvGrpSpPr>
          <p:cNvPr id="37896" name="组合 12"/>
          <p:cNvGrpSpPr/>
          <p:nvPr/>
        </p:nvGrpSpPr>
        <p:grpSpPr bwMode="auto">
          <a:xfrm>
            <a:off x="2370139" y="3064044"/>
            <a:ext cx="2898775" cy="1365250"/>
            <a:chOff x="3257" y="3967"/>
            <a:chExt cx="4565" cy="2149"/>
          </a:xfrm>
        </p:grpSpPr>
        <p:cxnSp>
          <p:nvCxnSpPr>
            <p:cNvPr id="10" name="直接连接符 9"/>
            <p:cNvCxnSpPr/>
            <p:nvPr/>
          </p:nvCxnSpPr>
          <p:spPr>
            <a:xfrm flipH="1">
              <a:off x="4092" y="3967"/>
              <a:ext cx="0" cy="1319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H="1">
              <a:off x="4079" y="5286"/>
              <a:ext cx="3743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>
              <a:off x="3257" y="5266"/>
              <a:ext cx="850" cy="85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900" name="组合 13"/>
          <p:cNvGrpSpPr/>
          <p:nvPr/>
        </p:nvGrpSpPr>
        <p:grpSpPr bwMode="auto">
          <a:xfrm>
            <a:off x="7327901" y="2797344"/>
            <a:ext cx="1757363" cy="1633538"/>
            <a:chOff x="3250" y="3528"/>
            <a:chExt cx="2767" cy="2573"/>
          </a:xfrm>
        </p:grpSpPr>
        <p:cxnSp>
          <p:nvCxnSpPr>
            <p:cNvPr id="15" name="直接连接符 14"/>
            <p:cNvCxnSpPr/>
            <p:nvPr/>
          </p:nvCxnSpPr>
          <p:spPr>
            <a:xfrm flipH="1">
              <a:off x="3912" y="3528"/>
              <a:ext cx="0" cy="1928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H="1">
              <a:off x="3920" y="5461"/>
              <a:ext cx="2097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>
              <a:off x="3250" y="5421"/>
              <a:ext cx="680" cy="68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904" name="Rectangle 2"/>
          <p:cNvSpPr>
            <a:spLocks noChangeArrowheads="1"/>
          </p:cNvSpPr>
          <p:nvPr/>
        </p:nvSpPr>
        <p:spPr bwMode="auto">
          <a:xfrm>
            <a:off x="1244242" y="2024645"/>
            <a:ext cx="8228012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长方体或正方体底面的面积叫做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底面积</a:t>
            </a:r>
            <a:r>
              <a:rPr lang="zh-CN" altLang="en-US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</a:t>
            </a:r>
          </a:p>
        </p:txBody>
      </p:sp>
      <p:sp>
        <p:nvSpPr>
          <p:cNvPr id="37905" name="文本框 21"/>
          <p:cNvSpPr txBox="1">
            <a:spLocks noChangeArrowheads="1"/>
          </p:cNvSpPr>
          <p:nvPr/>
        </p:nvSpPr>
        <p:spPr bwMode="auto">
          <a:xfrm>
            <a:off x="3333751" y="3870495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底面</a:t>
            </a:r>
          </a:p>
        </p:txBody>
      </p:sp>
      <p:sp>
        <p:nvSpPr>
          <p:cNvPr id="37906" name="文本框 22"/>
          <p:cNvSpPr txBox="1">
            <a:spLocks noChangeArrowheads="1"/>
          </p:cNvSpPr>
          <p:nvPr/>
        </p:nvSpPr>
        <p:spPr bwMode="auto">
          <a:xfrm>
            <a:off x="7712076" y="3951457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底面</a:t>
            </a:r>
          </a:p>
        </p:txBody>
      </p:sp>
      <p:sp>
        <p:nvSpPr>
          <p:cNvPr id="37909" name="AutoShape 27"/>
          <p:cNvSpPr>
            <a:spLocks noChangeArrowheads="1"/>
          </p:cNvSpPr>
          <p:nvPr/>
        </p:nvSpPr>
        <p:spPr bwMode="auto">
          <a:xfrm>
            <a:off x="3574257" y="5071935"/>
            <a:ext cx="5043487" cy="620584"/>
          </a:xfrm>
          <a:prstGeom prst="wedgeRoundRectCallout">
            <a:avLst>
              <a:gd name="adj1" fmla="val -54116"/>
              <a:gd name="adj2" fmla="val -10956"/>
              <a:gd name="adj3" fmla="val 16667"/>
            </a:avLst>
          </a:prstGeom>
          <a:solidFill>
            <a:srgbClr val="FFFFFF"/>
          </a:solidFill>
          <a:ln w="22225">
            <a:solidFill>
              <a:srgbClr val="3399FF"/>
            </a:solidFill>
            <a:miter lim="800000"/>
          </a:ln>
        </p:spPr>
        <p:txBody>
          <a:bodyPr/>
          <a:lstStyle/>
          <a:p>
            <a:r>
              <a:rPr lang="zh-CN" altLang="en-US" sz="2400" b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长方体和正方体的底面积怎样求呢</a:t>
            </a:r>
            <a:r>
              <a:rPr lang="en-US" altLang="zh-CN" sz="2400" b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?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任意多边形 13"/>
          <p:cNvSpPr>
            <a:spLocks noChangeArrowheads="1"/>
          </p:cNvSpPr>
          <p:nvPr/>
        </p:nvSpPr>
        <p:spPr bwMode="auto">
          <a:xfrm>
            <a:off x="3642903" y="3471066"/>
            <a:ext cx="4729162" cy="679450"/>
          </a:xfrm>
          <a:custGeom>
            <a:avLst/>
            <a:gdLst>
              <a:gd name="T0" fmla="*/ 0 w 2541"/>
              <a:gd name="T1" fmla="*/ 363 h 363"/>
              <a:gd name="T2" fmla="*/ 2178 w 2541"/>
              <a:gd name="T3" fmla="*/ 363 h 363"/>
              <a:gd name="T4" fmla="*/ 2541 w 2541"/>
              <a:gd name="T5" fmla="*/ 0 h 363"/>
              <a:gd name="T6" fmla="*/ 409 w 2541"/>
              <a:gd name="T7" fmla="*/ 0 h 363"/>
              <a:gd name="T8" fmla="*/ 0 w 2541"/>
              <a:gd name="T9" fmla="*/ 363 h 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1" h="363">
                <a:moveTo>
                  <a:pt x="0" y="363"/>
                </a:moveTo>
                <a:lnTo>
                  <a:pt x="2178" y="363"/>
                </a:lnTo>
                <a:lnTo>
                  <a:pt x="2541" y="0"/>
                </a:lnTo>
                <a:lnTo>
                  <a:pt x="409" y="0"/>
                </a:lnTo>
                <a:lnTo>
                  <a:pt x="0" y="363"/>
                </a:lnTo>
                <a:close/>
              </a:path>
            </a:pathLst>
          </a:custGeom>
          <a:solidFill>
            <a:srgbClr val="F8DCA6"/>
          </a:solidFill>
          <a:ln w="9525">
            <a:solidFill>
              <a:srgbClr val="F8DCA6"/>
            </a:solidFill>
            <a:round/>
          </a:ln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39938" name="立方体 1"/>
          <p:cNvSpPr>
            <a:spLocks noChangeArrowheads="1"/>
          </p:cNvSpPr>
          <p:nvPr/>
        </p:nvSpPr>
        <p:spPr bwMode="auto">
          <a:xfrm>
            <a:off x="3636554" y="1373979"/>
            <a:ext cx="4727575" cy="2805113"/>
          </a:xfrm>
          <a:prstGeom prst="cube">
            <a:avLst>
              <a:gd name="adj" fmla="val 25000"/>
            </a:avLst>
          </a:prstGeom>
          <a:noFill/>
          <a:ln w="25400">
            <a:solidFill>
              <a:srgbClr val="00B0F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4000" b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4" name="文本框 2"/>
          <p:cNvSpPr txBox="1">
            <a:spLocks noChangeArrowheads="1"/>
          </p:cNvSpPr>
          <p:nvPr/>
        </p:nvSpPr>
        <p:spPr bwMode="auto">
          <a:xfrm>
            <a:off x="4419909" y="4375296"/>
            <a:ext cx="6664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长方体的体积＝长</a:t>
            </a: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×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宽</a:t>
            </a: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×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高</a:t>
            </a:r>
          </a:p>
        </p:txBody>
      </p:sp>
      <p:sp>
        <p:nvSpPr>
          <p:cNvPr id="3" name="文本框 3"/>
          <p:cNvSpPr txBox="1">
            <a:spLocks noChangeArrowheads="1"/>
          </p:cNvSpPr>
          <p:nvPr/>
        </p:nvSpPr>
        <p:spPr bwMode="auto">
          <a:xfrm>
            <a:off x="7454901" y="5563390"/>
            <a:ext cx="2366963" cy="46166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en-US" altLang="zh-CN" sz="2400" b="1" i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V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＝ </a:t>
            </a:r>
            <a:r>
              <a:rPr lang="en-US" altLang="zh-CN" sz="2400" b="1" i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s h</a:t>
            </a:r>
          </a:p>
        </p:txBody>
      </p:sp>
      <p:sp>
        <p:nvSpPr>
          <p:cNvPr id="12" name="直接连接符 11"/>
          <p:cNvSpPr>
            <a:spLocks noChangeShapeType="1"/>
          </p:cNvSpPr>
          <p:nvPr/>
        </p:nvSpPr>
        <p:spPr bwMode="auto">
          <a:xfrm>
            <a:off x="5372101" y="5106190"/>
            <a:ext cx="152876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3" name="文本框 8"/>
          <p:cNvSpPr txBox="1">
            <a:spLocks noChangeArrowheads="1"/>
          </p:cNvSpPr>
          <p:nvPr/>
        </p:nvSpPr>
        <p:spPr bwMode="auto">
          <a:xfrm>
            <a:off x="5581556" y="5561804"/>
            <a:ext cx="1105088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2400" b="1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底面积</a:t>
            </a:r>
          </a:p>
        </p:txBody>
      </p:sp>
      <p:sp>
        <p:nvSpPr>
          <p:cNvPr id="14" name="直接连接符 13"/>
          <p:cNvSpPr>
            <a:spLocks noChangeShapeType="1"/>
          </p:cNvSpPr>
          <p:nvPr/>
        </p:nvSpPr>
        <p:spPr bwMode="auto">
          <a:xfrm>
            <a:off x="6134100" y="5106190"/>
            <a:ext cx="0" cy="2873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39944" name="直接连接符 10"/>
          <p:cNvSpPr>
            <a:spLocks noChangeShapeType="1"/>
          </p:cNvSpPr>
          <p:nvPr/>
        </p:nvSpPr>
        <p:spPr bwMode="auto">
          <a:xfrm>
            <a:off x="4347753" y="1393029"/>
            <a:ext cx="0" cy="2124075"/>
          </a:xfrm>
          <a:prstGeom prst="line">
            <a:avLst/>
          </a:prstGeom>
          <a:noFill/>
          <a:ln w="25400">
            <a:solidFill>
              <a:srgbClr val="00B0F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39945" name="直接连接符 11"/>
          <p:cNvSpPr>
            <a:spLocks noChangeShapeType="1"/>
          </p:cNvSpPr>
          <p:nvPr/>
        </p:nvSpPr>
        <p:spPr bwMode="auto">
          <a:xfrm flipV="1">
            <a:off x="3636553" y="3471066"/>
            <a:ext cx="711200" cy="711200"/>
          </a:xfrm>
          <a:prstGeom prst="line">
            <a:avLst/>
          </a:prstGeom>
          <a:noFill/>
          <a:ln w="25400">
            <a:solidFill>
              <a:srgbClr val="00B0F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39946" name="直接连接符 12"/>
          <p:cNvSpPr>
            <a:spLocks noChangeShapeType="1"/>
          </p:cNvSpPr>
          <p:nvPr/>
        </p:nvSpPr>
        <p:spPr bwMode="auto">
          <a:xfrm flipH="1">
            <a:off x="4347753" y="3467892"/>
            <a:ext cx="4024312" cy="3175"/>
          </a:xfrm>
          <a:prstGeom prst="line">
            <a:avLst/>
          </a:prstGeom>
          <a:noFill/>
          <a:ln w="25400">
            <a:solidFill>
              <a:srgbClr val="00B0F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9" name="文本框 4"/>
          <p:cNvSpPr txBox="1">
            <a:spLocks noChangeArrowheads="1"/>
          </p:cNvSpPr>
          <p:nvPr/>
        </p:nvSpPr>
        <p:spPr bwMode="auto">
          <a:xfrm>
            <a:off x="7230654" y="2421728"/>
            <a:ext cx="541337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en-US" altLang="zh-CN" sz="2400" b="1" i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h</a:t>
            </a:r>
          </a:p>
        </p:txBody>
      </p:sp>
      <p:sp>
        <p:nvSpPr>
          <p:cNvPr id="20" name="文本框 5"/>
          <p:cNvSpPr txBox="1">
            <a:spLocks noChangeArrowheads="1"/>
          </p:cNvSpPr>
          <p:nvPr/>
        </p:nvSpPr>
        <p:spPr bwMode="auto">
          <a:xfrm>
            <a:off x="5732053" y="3496467"/>
            <a:ext cx="508000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en-US" altLang="zh-CN" sz="2400" b="1" i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</a:t>
            </a:r>
          </a:p>
        </p:txBody>
      </p:sp>
      <p:sp>
        <p:nvSpPr>
          <p:cNvPr id="21" name="文本框 6"/>
          <p:cNvSpPr txBox="1">
            <a:spLocks noChangeArrowheads="1"/>
          </p:cNvSpPr>
          <p:nvPr/>
        </p:nvSpPr>
        <p:spPr bwMode="auto">
          <a:xfrm>
            <a:off x="7949790" y="3583778"/>
            <a:ext cx="508000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en-US" altLang="zh-CN" sz="2400" b="1" i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ldLvl="0" animBg="1"/>
      <p:bldP spid="13" grpId="0"/>
      <p:bldP spid="19" grpId="0"/>
      <p:bldP spid="20" grpId="0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立方体 727042"/>
          <p:cNvSpPr>
            <a:spLocks noChangeArrowheads="1"/>
          </p:cNvSpPr>
          <p:nvPr/>
        </p:nvSpPr>
        <p:spPr bwMode="auto">
          <a:xfrm>
            <a:off x="4666730" y="1375716"/>
            <a:ext cx="2376487" cy="2376488"/>
          </a:xfrm>
          <a:prstGeom prst="cube">
            <a:avLst>
              <a:gd name="adj" fmla="val 25000"/>
            </a:avLst>
          </a:prstGeom>
          <a:noFill/>
          <a:ln w="25400">
            <a:solidFill>
              <a:srgbClr val="00B0F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4000" b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4" name="文本框 727043"/>
          <p:cNvSpPr txBox="1">
            <a:spLocks noChangeArrowheads="1"/>
          </p:cNvSpPr>
          <p:nvPr/>
        </p:nvSpPr>
        <p:spPr bwMode="auto">
          <a:xfrm>
            <a:off x="3717290" y="4238657"/>
            <a:ext cx="89487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正方体的体积＝棱长</a:t>
            </a: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×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棱长</a:t>
            </a: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×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棱长</a:t>
            </a:r>
          </a:p>
        </p:txBody>
      </p:sp>
      <p:sp>
        <p:nvSpPr>
          <p:cNvPr id="5" name="文本框 727044"/>
          <p:cNvSpPr txBox="1">
            <a:spLocks noChangeArrowheads="1"/>
          </p:cNvSpPr>
          <p:nvPr/>
        </p:nvSpPr>
        <p:spPr bwMode="auto">
          <a:xfrm>
            <a:off x="7213600" y="5229226"/>
            <a:ext cx="2497138" cy="46166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en-US" altLang="zh-CN" sz="2400" b="1" i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V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＝ </a:t>
            </a:r>
            <a:r>
              <a:rPr lang="en-US" altLang="zh-CN" sz="2400" b="1" i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S h</a:t>
            </a:r>
          </a:p>
        </p:txBody>
      </p:sp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4857751" y="4808538"/>
            <a:ext cx="264636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8" name="文本框 727047"/>
          <p:cNvSpPr txBox="1">
            <a:spLocks noChangeArrowheads="1"/>
          </p:cNvSpPr>
          <p:nvPr/>
        </p:nvSpPr>
        <p:spPr bwMode="auto">
          <a:xfrm>
            <a:off x="5592668" y="5236212"/>
            <a:ext cx="1105088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2400" b="1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底面积</a:t>
            </a:r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6167438" y="4813300"/>
            <a:ext cx="0" cy="2873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40967" name="直接连接符 727049"/>
          <p:cNvSpPr>
            <a:spLocks noChangeShapeType="1"/>
          </p:cNvSpPr>
          <p:nvPr/>
        </p:nvSpPr>
        <p:spPr bwMode="auto">
          <a:xfrm>
            <a:off x="5257279" y="1375717"/>
            <a:ext cx="0" cy="1800225"/>
          </a:xfrm>
          <a:prstGeom prst="line">
            <a:avLst/>
          </a:prstGeom>
          <a:noFill/>
          <a:ln w="25400">
            <a:solidFill>
              <a:srgbClr val="00B0F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40968" name="直接连接符 727050"/>
          <p:cNvSpPr>
            <a:spLocks noChangeShapeType="1"/>
          </p:cNvSpPr>
          <p:nvPr/>
        </p:nvSpPr>
        <p:spPr bwMode="auto">
          <a:xfrm flipV="1">
            <a:off x="4666730" y="3161654"/>
            <a:ext cx="606425" cy="590550"/>
          </a:xfrm>
          <a:prstGeom prst="line">
            <a:avLst/>
          </a:prstGeom>
          <a:noFill/>
          <a:ln w="25400">
            <a:solidFill>
              <a:srgbClr val="00B0F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40969" name="直接连接符 727051"/>
          <p:cNvSpPr>
            <a:spLocks noChangeShapeType="1"/>
          </p:cNvSpPr>
          <p:nvPr/>
        </p:nvSpPr>
        <p:spPr bwMode="auto">
          <a:xfrm flipH="1">
            <a:off x="5249341" y="3161655"/>
            <a:ext cx="1798638" cy="1587"/>
          </a:xfrm>
          <a:prstGeom prst="line">
            <a:avLst/>
          </a:prstGeom>
          <a:noFill/>
          <a:ln w="25400">
            <a:solidFill>
              <a:srgbClr val="00B0F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6" name="文本框 727045"/>
          <p:cNvSpPr txBox="1">
            <a:spLocks noChangeArrowheads="1"/>
          </p:cNvSpPr>
          <p:nvPr/>
        </p:nvSpPr>
        <p:spPr bwMode="auto">
          <a:xfrm>
            <a:off x="5479282" y="3737327"/>
            <a:ext cx="372516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 sz="2400" b="1" i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</a:t>
            </a:r>
          </a:p>
        </p:txBody>
      </p:sp>
      <p:sp>
        <p:nvSpPr>
          <p:cNvPr id="13" name="文本框 727052"/>
          <p:cNvSpPr txBox="1">
            <a:spLocks noChangeArrowheads="1"/>
          </p:cNvSpPr>
          <p:nvPr/>
        </p:nvSpPr>
        <p:spPr bwMode="auto">
          <a:xfrm>
            <a:off x="6841084" y="3277205"/>
            <a:ext cx="372516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 sz="2400" b="1" i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</a:t>
            </a:r>
          </a:p>
        </p:txBody>
      </p:sp>
      <p:sp>
        <p:nvSpPr>
          <p:cNvPr id="14" name="文本框 727053"/>
          <p:cNvSpPr txBox="1">
            <a:spLocks noChangeArrowheads="1"/>
          </p:cNvSpPr>
          <p:nvPr/>
        </p:nvSpPr>
        <p:spPr bwMode="auto">
          <a:xfrm>
            <a:off x="5958954" y="2350442"/>
            <a:ext cx="372516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 sz="2400" b="1" i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</a:t>
            </a:r>
          </a:p>
        </p:txBody>
      </p:sp>
      <p:sp>
        <p:nvSpPr>
          <p:cNvPr id="2" name="任意多边形 1"/>
          <p:cNvSpPr/>
          <p:nvPr/>
        </p:nvSpPr>
        <p:spPr>
          <a:xfrm>
            <a:off x="4676255" y="3166416"/>
            <a:ext cx="2351087" cy="579438"/>
          </a:xfrm>
          <a:custGeom>
            <a:avLst/>
            <a:gdLst>
              <a:gd name="connisteX0" fmla="*/ 0 w 2352040"/>
              <a:gd name="connsiteY0" fmla="*/ 579755 h 579755"/>
              <a:gd name="connisteX1" fmla="*/ 589915 w 2352040"/>
              <a:gd name="connsiteY1" fmla="*/ 5715 h 579755"/>
              <a:gd name="connisteX2" fmla="*/ 2352040 w 2352040"/>
              <a:gd name="connsiteY2" fmla="*/ 0 h 579755"/>
              <a:gd name="connisteX3" fmla="*/ 1778000 w 2352040"/>
              <a:gd name="connsiteY3" fmla="*/ 579755 h 579755"/>
              <a:gd name="connisteX4" fmla="*/ 0 w 2352040"/>
              <a:gd name="connsiteY4" fmla="*/ 579755 h 57975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2352040" h="579755">
                <a:moveTo>
                  <a:pt x="0" y="579755"/>
                </a:moveTo>
                <a:lnTo>
                  <a:pt x="589915" y="5715"/>
                </a:lnTo>
                <a:lnTo>
                  <a:pt x="2352040" y="0"/>
                </a:lnTo>
                <a:lnTo>
                  <a:pt x="1778000" y="579755"/>
                </a:lnTo>
                <a:lnTo>
                  <a:pt x="0" y="579755"/>
                </a:lnTo>
                <a:close/>
              </a:path>
            </a:pathLst>
          </a:custGeom>
          <a:solidFill>
            <a:srgbClr val="F8DC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8" grpId="0"/>
      <p:bldP spid="6" grpId="0"/>
      <p:bldP spid="13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任意多边形 19"/>
          <p:cNvSpPr/>
          <p:nvPr/>
        </p:nvSpPr>
        <p:spPr>
          <a:xfrm>
            <a:off x="7649497" y="2590651"/>
            <a:ext cx="1766888" cy="406400"/>
          </a:xfrm>
          <a:custGeom>
            <a:avLst/>
            <a:gdLst>
              <a:gd name="connisteX0" fmla="*/ 0 w 1767205"/>
              <a:gd name="connsiteY0" fmla="*/ 407035 h 407035"/>
              <a:gd name="connisteX1" fmla="*/ 412115 w 1767205"/>
              <a:gd name="connsiteY1" fmla="*/ 0 h 407035"/>
              <a:gd name="connisteX2" fmla="*/ 1767205 w 1767205"/>
              <a:gd name="connsiteY2" fmla="*/ 4445 h 407035"/>
              <a:gd name="connisteX3" fmla="*/ 1364615 w 1767205"/>
              <a:gd name="connsiteY3" fmla="*/ 407035 h 407035"/>
              <a:gd name="connisteX4" fmla="*/ 0 w 1767205"/>
              <a:gd name="connsiteY4" fmla="*/ 407035 h 40703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1767205" h="407035">
                <a:moveTo>
                  <a:pt x="0" y="407035"/>
                </a:moveTo>
                <a:lnTo>
                  <a:pt x="412115" y="0"/>
                </a:lnTo>
                <a:lnTo>
                  <a:pt x="1767205" y="4445"/>
                </a:lnTo>
                <a:lnTo>
                  <a:pt x="1364615" y="407035"/>
                </a:lnTo>
                <a:lnTo>
                  <a:pt x="0" y="407035"/>
                </a:lnTo>
                <a:close/>
              </a:path>
            </a:pathLst>
          </a:custGeom>
          <a:solidFill>
            <a:srgbClr val="F599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1" name="任意多边形 20"/>
          <p:cNvSpPr/>
          <p:nvPr/>
        </p:nvSpPr>
        <p:spPr>
          <a:xfrm>
            <a:off x="2701260" y="2476351"/>
            <a:ext cx="2876550" cy="514350"/>
          </a:xfrm>
          <a:custGeom>
            <a:avLst/>
            <a:gdLst>
              <a:gd name="connisteX0" fmla="*/ 0 w 2876550"/>
              <a:gd name="connsiteY0" fmla="*/ 514350 h 514350"/>
              <a:gd name="connisteX1" fmla="*/ 517525 w 2876550"/>
              <a:gd name="connsiteY1" fmla="*/ 0 h 514350"/>
              <a:gd name="connisteX2" fmla="*/ 2876550 w 2876550"/>
              <a:gd name="connsiteY2" fmla="*/ 0 h 514350"/>
              <a:gd name="connisteX3" fmla="*/ 2362200 w 2876550"/>
              <a:gd name="connsiteY3" fmla="*/ 511175 h 514350"/>
              <a:gd name="connisteX4" fmla="*/ 0 w 2876550"/>
              <a:gd name="connsiteY4" fmla="*/ 514350 h 5143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2876550" h="514350">
                <a:moveTo>
                  <a:pt x="0" y="514350"/>
                </a:moveTo>
                <a:lnTo>
                  <a:pt x="517525" y="0"/>
                </a:lnTo>
                <a:lnTo>
                  <a:pt x="2876550" y="0"/>
                </a:lnTo>
                <a:lnTo>
                  <a:pt x="2362200" y="511175"/>
                </a:lnTo>
                <a:lnTo>
                  <a:pt x="0" y="514350"/>
                </a:lnTo>
                <a:close/>
              </a:path>
            </a:pathLst>
          </a:custGeom>
          <a:solidFill>
            <a:srgbClr val="F599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41987" name="AutoShape 34"/>
          <p:cNvSpPr>
            <a:spLocks noChangeArrowheads="1"/>
          </p:cNvSpPr>
          <p:nvPr/>
        </p:nvSpPr>
        <p:spPr bwMode="auto">
          <a:xfrm>
            <a:off x="2693322" y="1638151"/>
            <a:ext cx="2890838" cy="1352550"/>
          </a:xfrm>
          <a:prstGeom prst="cube">
            <a:avLst>
              <a:gd name="adj" fmla="val 38421"/>
            </a:avLst>
          </a:prstGeom>
          <a:noFill/>
          <a:ln w="19050">
            <a:solidFill>
              <a:schemeClr val="tx1"/>
            </a:solidFill>
            <a:miter lim="800000"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zh-CN" altLang="en-US" sz="2400" b="1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41988" name="AutoShape 35"/>
          <p:cNvSpPr>
            <a:spLocks noChangeArrowheads="1"/>
          </p:cNvSpPr>
          <p:nvPr/>
        </p:nvSpPr>
        <p:spPr bwMode="auto">
          <a:xfrm>
            <a:off x="7651085" y="1374627"/>
            <a:ext cx="1770062" cy="1624013"/>
          </a:xfrm>
          <a:prstGeom prst="cube">
            <a:avLst>
              <a:gd name="adj" fmla="val 25000"/>
            </a:avLst>
          </a:prstGeom>
          <a:noFill/>
          <a:ln w="19050">
            <a:solidFill>
              <a:schemeClr val="tx1"/>
            </a:solidFill>
            <a:miter lim="800000"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zh-CN" altLang="en-US" sz="2400" b="1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grpSp>
        <p:nvGrpSpPr>
          <p:cNvPr id="41989" name="组合 12"/>
          <p:cNvGrpSpPr/>
          <p:nvPr/>
        </p:nvGrpSpPr>
        <p:grpSpPr bwMode="auto">
          <a:xfrm>
            <a:off x="2688561" y="1633389"/>
            <a:ext cx="2898775" cy="1365250"/>
            <a:chOff x="3257" y="3967"/>
            <a:chExt cx="4565" cy="2149"/>
          </a:xfrm>
        </p:grpSpPr>
        <p:cxnSp>
          <p:nvCxnSpPr>
            <p:cNvPr id="10" name="直接连接符 9"/>
            <p:cNvCxnSpPr/>
            <p:nvPr/>
          </p:nvCxnSpPr>
          <p:spPr>
            <a:xfrm flipH="1">
              <a:off x="4092" y="3967"/>
              <a:ext cx="0" cy="1319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H="1">
              <a:off x="4079" y="5286"/>
              <a:ext cx="3743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>
              <a:off x="3257" y="5266"/>
              <a:ext cx="850" cy="85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993" name="组合 13"/>
          <p:cNvGrpSpPr/>
          <p:nvPr/>
        </p:nvGrpSpPr>
        <p:grpSpPr bwMode="auto">
          <a:xfrm>
            <a:off x="7646323" y="1366690"/>
            <a:ext cx="1757363" cy="1633537"/>
            <a:chOff x="3250" y="3528"/>
            <a:chExt cx="2767" cy="2573"/>
          </a:xfrm>
        </p:grpSpPr>
        <p:cxnSp>
          <p:nvCxnSpPr>
            <p:cNvPr id="15" name="直接连接符 14"/>
            <p:cNvCxnSpPr/>
            <p:nvPr/>
          </p:nvCxnSpPr>
          <p:spPr>
            <a:xfrm flipH="1">
              <a:off x="3912" y="3528"/>
              <a:ext cx="0" cy="1928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H="1">
              <a:off x="3920" y="5461"/>
              <a:ext cx="2097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>
              <a:off x="3250" y="5421"/>
              <a:ext cx="680" cy="68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997" name="文本框 21"/>
          <p:cNvSpPr txBox="1">
            <a:spLocks noChangeArrowheads="1"/>
          </p:cNvSpPr>
          <p:nvPr/>
        </p:nvSpPr>
        <p:spPr bwMode="auto">
          <a:xfrm>
            <a:off x="3652173" y="2438252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底面</a:t>
            </a:r>
          </a:p>
        </p:txBody>
      </p:sp>
      <p:sp>
        <p:nvSpPr>
          <p:cNvPr id="41998" name="文本框 22"/>
          <p:cNvSpPr txBox="1">
            <a:spLocks noChangeArrowheads="1"/>
          </p:cNvSpPr>
          <p:nvPr/>
        </p:nvSpPr>
        <p:spPr bwMode="auto">
          <a:xfrm>
            <a:off x="8030498" y="2520801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底面</a:t>
            </a:r>
          </a:p>
        </p:txBody>
      </p:sp>
      <p:sp>
        <p:nvSpPr>
          <p:cNvPr id="4" name="文本框 2"/>
          <p:cNvSpPr txBox="1">
            <a:spLocks noChangeArrowheads="1"/>
          </p:cNvSpPr>
          <p:nvPr/>
        </p:nvSpPr>
        <p:spPr bwMode="auto">
          <a:xfrm>
            <a:off x="4087812" y="3203564"/>
            <a:ext cx="6664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长方体的体积＝长</a:t>
            </a: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×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宽</a:t>
            </a: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×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高</a:t>
            </a:r>
          </a:p>
        </p:txBody>
      </p:sp>
      <p:sp>
        <p:nvSpPr>
          <p:cNvPr id="2" name="直接连接符 1"/>
          <p:cNvSpPr>
            <a:spLocks noChangeShapeType="1"/>
          </p:cNvSpPr>
          <p:nvPr/>
        </p:nvSpPr>
        <p:spPr bwMode="auto">
          <a:xfrm>
            <a:off x="5373783" y="3678002"/>
            <a:ext cx="152876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3" name="文本框 8"/>
          <p:cNvSpPr txBox="1">
            <a:spLocks noChangeArrowheads="1"/>
          </p:cNvSpPr>
          <p:nvPr/>
        </p:nvSpPr>
        <p:spPr bwMode="auto">
          <a:xfrm>
            <a:off x="5557744" y="3975033"/>
            <a:ext cx="1105088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2400" b="1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底面积</a:t>
            </a:r>
          </a:p>
        </p:txBody>
      </p:sp>
      <p:sp>
        <p:nvSpPr>
          <p:cNvPr id="5" name="直接连接符 4"/>
          <p:cNvSpPr>
            <a:spLocks noChangeShapeType="1"/>
          </p:cNvSpPr>
          <p:nvPr/>
        </p:nvSpPr>
        <p:spPr bwMode="auto">
          <a:xfrm>
            <a:off x="6135782" y="3676416"/>
            <a:ext cx="0" cy="2873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6" name="文本框 727043"/>
          <p:cNvSpPr txBox="1">
            <a:spLocks noChangeArrowheads="1"/>
          </p:cNvSpPr>
          <p:nvPr/>
        </p:nvSpPr>
        <p:spPr bwMode="auto">
          <a:xfrm>
            <a:off x="4140200" y="4647369"/>
            <a:ext cx="89487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正方体的体积＝棱长</a:t>
            </a: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×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棱长</a:t>
            </a: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×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棱长</a:t>
            </a:r>
          </a:p>
        </p:txBody>
      </p:sp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4772025" y="5252978"/>
            <a:ext cx="264795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8" name="文本框 727047"/>
          <p:cNvSpPr txBox="1">
            <a:spLocks noChangeArrowheads="1"/>
          </p:cNvSpPr>
          <p:nvPr/>
        </p:nvSpPr>
        <p:spPr bwMode="auto">
          <a:xfrm>
            <a:off x="5557744" y="5626385"/>
            <a:ext cx="1105088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2400" b="1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底面积</a:t>
            </a:r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6081713" y="5257742"/>
            <a:ext cx="0" cy="2873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6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986709" y="1703695"/>
            <a:ext cx="9910763" cy="295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所以，长方体和正方体的体积也可以这样来计算：</a:t>
            </a:r>
          </a:p>
          <a:p>
            <a:pPr algn="ctr">
              <a:lnSpc>
                <a:spcPct val="20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长方体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(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或正方体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)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的体积＝底面积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×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高</a:t>
            </a:r>
            <a:endParaRPr lang="zh-CN" altLang="en-US" sz="2400" b="1" dirty="0">
              <a:solidFill>
                <a:srgbClr val="FF3399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 algn="ctr">
              <a:lnSpc>
                <a:spcPct val="200000"/>
              </a:lnSpc>
            </a:pP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如果用字母 </a:t>
            </a:r>
            <a:r>
              <a:rPr lang="en-US" altLang="zh-CN" sz="2400" b="1" i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S 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表示底面积，上面的公式可以写成</a:t>
            </a: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:</a:t>
            </a:r>
          </a:p>
          <a:p>
            <a:pPr algn="ctr">
              <a:lnSpc>
                <a:spcPct val="200000"/>
              </a:lnSpc>
            </a:pPr>
            <a:r>
              <a:rPr lang="en-US" altLang="zh-CN" sz="2400" b="1" i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V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＝</a:t>
            </a:r>
            <a:r>
              <a:rPr lang="en-US" altLang="zh-CN" sz="2400" b="1" i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S 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58" end="7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charRg st="58" end="7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73" end="7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charRg st="73" end="7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73" end="7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charRg st="73" end="7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文本框 114"/>
          <p:cNvSpPr txBox="1">
            <a:spLocks noChangeArrowheads="1"/>
          </p:cNvSpPr>
          <p:nvPr/>
        </p:nvSpPr>
        <p:spPr bwMode="auto">
          <a:xfrm>
            <a:off x="1117600" y="2486844"/>
            <a:ext cx="9956800" cy="5971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40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</a:defRPr>
            </a:lvl1pPr>
          </a:lstStyle>
          <a:p>
            <a:r>
              <a:rPr lang="en-US" altLang="zh-CN" dirty="0">
                <a:sym typeface="OPPOSans R" panose="00020600040101010101" pitchFamily="18" charset="-122"/>
              </a:rPr>
              <a:t>        </a:t>
            </a:r>
            <a:r>
              <a:rPr lang="zh-CN" altLang="zh-CN" dirty="0">
                <a:sym typeface="OPPOSans R" panose="00020600040101010101" pitchFamily="18" charset="-122"/>
              </a:rPr>
              <a:t>长方体（或正方体）的体积＝底面积×高，用字母表示：V ＝ S h。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Box 29"/>
          <p:cNvSpPr txBox="1">
            <a:spLocks noChangeArrowheads="1"/>
          </p:cNvSpPr>
          <p:nvPr/>
        </p:nvSpPr>
        <p:spPr bwMode="auto">
          <a:xfrm>
            <a:off x="878707" y="1872988"/>
            <a:ext cx="10895781" cy="51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一根长方体木料，长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5 m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，横截面的面积是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0.06 m</a:t>
            </a:r>
            <a:r>
              <a:rPr lang="en-US" altLang="zh-CN" sz="2400" baseline="30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。这个木料的体积是多少？</a:t>
            </a:r>
          </a:p>
        </p:txBody>
      </p:sp>
      <p:sp>
        <p:nvSpPr>
          <p:cNvPr id="45061" name="文本框 1"/>
          <p:cNvSpPr txBox="1">
            <a:spLocks noChangeArrowheads="1"/>
          </p:cNvSpPr>
          <p:nvPr/>
        </p:nvSpPr>
        <p:spPr bwMode="auto">
          <a:xfrm>
            <a:off x="8344873" y="2387039"/>
            <a:ext cx="3071675" cy="48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zh-CN" altLang="en-US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（选自教材</a:t>
            </a:r>
            <a:r>
              <a:rPr lang="en-US" altLang="zh-CN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P31  T2</a:t>
            </a:r>
            <a:r>
              <a:rPr lang="zh-CN" altLang="en-US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</a:t>
            </a:r>
            <a:endParaRPr lang="zh-CN" altLang="en-US" sz="2400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055124" y="3078100"/>
            <a:ext cx="6283325" cy="147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0.06×5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＝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0.3(m</a:t>
            </a:r>
            <a:r>
              <a:rPr lang="en-US" altLang="zh-CN" sz="2400" baseline="300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)</a:t>
            </a:r>
          </a:p>
          <a:p>
            <a:pPr>
              <a:lnSpc>
                <a:spcPct val="20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答：这个木料的体积是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0.3m</a:t>
            </a:r>
            <a:r>
              <a:rPr lang="en-US" altLang="zh-CN" sz="2400" baseline="300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</a:t>
            </a:r>
          </a:p>
        </p:txBody>
      </p:sp>
      <p:pic>
        <p:nvPicPr>
          <p:cNvPr id="45063" name="Picture 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148" y="3078100"/>
            <a:ext cx="4509934" cy="1577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 bwMode="auto">
          <a:xfrm>
            <a:off x="660400" y="1433433"/>
            <a:ext cx="9368497" cy="2192354"/>
            <a:chOff x="1125" y="1969"/>
            <a:chExt cx="14752" cy="3452"/>
          </a:xfrm>
        </p:grpSpPr>
        <p:sp>
          <p:nvSpPr>
            <p:cNvPr id="7171" name="圆角矩形标注 34"/>
            <p:cNvSpPr>
              <a:spLocks noChangeArrowheads="1"/>
            </p:cNvSpPr>
            <p:nvPr/>
          </p:nvSpPr>
          <p:spPr bwMode="auto">
            <a:xfrm>
              <a:off x="4578" y="1969"/>
              <a:ext cx="11299" cy="1994"/>
            </a:xfrm>
            <a:prstGeom prst="wedgeRoundRectCallout">
              <a:avLst>
                <a:gd name="adj1" fmla="val -56727"/>
                <a:gd name="adj2" fmla="val -23690"/>
                <a:gd name="adj3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>
                  <a:solidFill>
                    <a:schemeClr val="bg1"/>
                  </a:solidFill>
                  <a:latin typeface="OPPOSans B" panose="00020600040101010101" pitchFamily="18" charset="-122"/>
                  <a:ea typeface="OPPOSans B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想一想，什么叫体积？计量物体体积常用的单位有哪些？</a:t>
              </a:r>
            </a:p>
          </p:txBody>
        </p:sp>
        <p:pic>
          <p:nvPicPr>
            <p:cNvPr id="7172" name="图片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25" y="2495"/>
              <a:ext cx="2361" cy="2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组合 8"/>
          <p:cNvGrpSpPr/>
          <p:nvPr/>
        </p:nvGrpSpPr>
        <p:grpSpPr bwMode="auto">
          <a:xfrm>
            <a:off x="2853397" y="2966958"/>
            <a:ext cx="8518852" cy="2120900"/>
            <a:chOff x="4777" y="1906"/>
            <a:chExt cx="13416" cy="3340"/>
          </a:xfrm>
        </p:grpSpPr>
        <p:sp>
          <p:nvSpPr>
            <p:cNvPr id="7174" name="圆角矩形标注 34"/>
            <p:cNvSpPr>
              <a:spLocks noChangeArrowheads="1"/>
            </p:cNvSpPr>
            <p:nvPr/>
          </p:nvSpPr>
          <p:spPr bwMode="auto">
            <a:xfrm>
              <a:off x="4777" y="1906"/>
              <a:ext cx="11299" cy="2182"/>
            </a:xfrm>
            <a:prstGeom prst="wedgeRoundRectCallout">
              <a:avLst>
                <a:gd name="adj1" fmla="val 55718"/>
                <a:gd name="adj2" fmla="val -15356"/>
                <a:gd name="adj3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zh-CN" sz="2400">
                  <a:solidFill>
                    <a:schemeClr val="bg1"/>
                  </a:solidFill>
                  <a:latin typeface="OPPOSans B" panose="00020600040101010101" pitchFamily="18" charset="-122"/>
                  <a:ea typeface="OPPOSans B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物体所占空间的大小叫做物体的体积。</a:t>
              </a:r>
            </a:p>
          </p:txBody>
        </p:sp>
        <p:pic>
          <p:nvPicPr>
            <p:cNvPr id="7175" name="图片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6236" y="2427"/>
              <a:ext cx="1957" cy="2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组合 11"/>
          <p:cNvGrpSpPr/>
          <p:nvPr/>
        </p:nvGrpSpPr>
        <p:grpSpPr bwMode="auto">
          <a:xfrm>
            <a:off x="921727" y="4492463"/>
            <a:ext cx="9107170" cy="1982788"/>
            <a:chOff x="1535" y="1699"/>
            <a:chExt cx="14342" cy="3121"/>
          </a:xfrm>
        </p:grpSpPr>
        <p:sp>
          <p:nvSpPr>
            <p:cNvPr id="7177" name="圆角矩形标注 34"/>
            <p:cNvSpPr>
              <a:spLocks noChangeArrowheads="1"/>
            </p:cNvSpPr>
            <p:nvPr/>
          </p:nvSpPr>
          <p:spPr bwMode="auto">
            <a:xfrm>
              <a:off x="4578" y="1969"/>
              <a:ext cx="11299" cy="2897"/>
            </a:xfrm>
            <a:prstGeom prst="wedgeRoundRectCallout">
              <a:avLst>
                <a:gd name="adj1" fmla="val -56727"/>
                <a:gd name="adj2" fmla="val -23690"/>
                <a:gd name="adj3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zh-CN" sz="2400">
                  <a:solidFill>
                    <a:schemeClr val="bg1"/>
                  </a:solidFill>
                  <a:latin typeface="OPPOSans B" panose="00020600040101010101" pitchFamily="18" charset="-122"/>
                  <a:ea typeface="OPPOSans B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常用的体积单位有立方厘米、立方分米和立方米，可以分别写成 cm3、dm3 和 m3。</a:t>
              </a:r>
            </a:p>
          </p:txBody>
        </p:sp>
        <p:pic>
          <p:nvPicPr>
            <p:cNvPr id="7178" name="图片 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5" y="1699"/>
              <a:ext cx="2463" cy="3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 bwMode="auto">
          <a:xfrm>
            <a:off x="745888" y="4058808"/>
            <a:ext cx="10542587" cy="1400180"/>
            <a:chOff x="1229" y="6561"/>
            <a:chExt cx="16602" cy="2204"/>
          </a:xfrm>
        </p:grpSpPr>
        <p:pic>
          <p:nvPicPr>
            <p:cNvPr id="46083" name="图片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8" y="6563"/>
              <a:ext cx="2238" cy="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084" name="文本框 5"/>
            <p:cNvSpPr txBox="1">
              <a:spLocks noChangeArrowheads="1"/>
            </p:cNvSpPr>
            <p:nvPr/>
          </p:nvSpPr>
          <p:spPr bwMode="auto">
            <a:xfrm>
              <a:off x="1229" y="6561"/>
              <a:ext cx="16602" cy="2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                 </a:t>
              </a:r>
            </a:p>
            <a:p>
              <a:pPr>
                <a:lnSpc>
                  <a:spcPct val="120000"/>
                </a:lnSpc>
              </a:pPr>
              <a:r>
                <a:rPr lang="zh-CN" altLang="en-US" sz="24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       </a:t>
              </a:r>
              <a:r>
                <a:rPr lang="zh-CN" altLang="zh-CN" sz="24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错误解答错在弄混了 0.8</a:t>
              </a:r>
              <a:r>
                <a:rPr lang="zh-CN" altLang="zh-CN" sz="2400" baseline="300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3</a:t>
              </a:r>
              <a:r>
                <a:rPr lang="zh-CN" altLang="zh-CN" sz="24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 和 0.8×3 的含义。计算时要注意题中单位是否统一。</a:t>
              </a:r>
            </a:p>
          </p:txBody>
        </p:sp>
      </p:grp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163639" y="2674950"/>
            <a:ext cx="7818437" cy="9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0.8</a:t>
            </a:r>
            <a:r>
              <a:rPr lang="en-US" altLang="zh-CN" sz="2400" baseline="300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＝0.8×3＝2.4（dm</a:t>
            </a:r>
            <a:r>
              <a:rPr lang="en-US" altLang="zh-CN" sz="2400" baseline="300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</a:t>
            </a:r>
          </a:p>
          <a:p>
            <a:pPr>
              <a:lnSpc>
                <a:spcPct val="120000"/>
              </a:lnSpc>
            </a:pPr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答：这个木箱的体积是 2.4 dm</a:t>
            </a:r>
            <a:r>
              <a:rPr lang="en-US" altLang="zh-CN" sz="2400" baseline="300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163639" y="2674950"/>
            <a:ext cx="10593387" cy="9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0.8 m＝8 dm       8</a:t>
            </a:r>
            <a:r>
              <a:rPr lang="zh-CN" altLang="en-US" sz="2400" baseline="300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＝8×8×8＝512（dm</a:t>
            </a:r>
            <a:r>
              <a:rPr lang="zh-CN" altLang="en-US" sz="2400" baseline="300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</a:t>
            </a:r>
          </a:p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答：这个木箱的体积是 512 dm</a:t>
            </a:r>
            <a:r>
              <a:rPr lang="zh-CN" altLang="en-US" sz="2400" baseline="300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</a:t>
            </a:r>
          </a:p>
        </p:txBody>
      </p:sp>
      <p:sp>
        <p:nvSpPr>
          <p:cNvPr id="46087" name="文本框 3"/>
          <p:cNvSpPr txBox="1">
            <a:spLocks noChangeArrowheads="1"/>
          </p:cNvSpPr>
          <p:nvPr/>
        </p:nvSpPr>
        <p:spPr bwMode="auto">
          <a:xfrm>
            <a:off x="660400" y="1557352"/>
            <a:ext cx="10298113" cy="54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例 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一个正方体的木箱，棱长是 0.8m。这个木箱的体积是多少立方分米？                          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8187660" y="2718949"/>
            <a:ext cx="2486025" cy="461665"/>
          </a:xfrm>
          <a:prstGeom prst="rect">
            <a:avLst/>
          </a:prstGeom>
          <a:noFill/>
          <a:ln w="952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解答错误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3" grpId="0" bldLvl="0" animBg="1"/>
      <p:bldP spid="3" grpId="1" bldLvl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2"/>
          <p:cNvSpPr txBox="1">
            <a:spLocks noChangeArrowheads="1"/>
          </p:cNvSpPr>
          <p:nvPr/>
        </p:nvSpPr>
        <p:spPr bwMode="auto">
          <a:xfrm>
            <a:off x="718779" y="1540421"/>
            <a:ext cx="10445750" cy="1021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1. 建筑工地要挖一个长50m、宽30m、深50cm的长方体土坑，一共要挖出多少方的土？</a:t>
            </a:r>
            <a:r>
              <a:rPr lang="zh-CN" altLang="en-US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（选自教材</a:t>
            </a:r>
            <a:r>
              <a:rPr lang="en-US" altLang="zh-CN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P33</a:t>
            </a:r>
            <a:r>
              <a:rPr lang="zh-CN" altLang="en-US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</a:t>
            </a:r>
            <a:r>
              <a:rPr lang="en-US" altLang="zh-CN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T8</a:t>
            </a:r>
            <a:r>
              <a:rPr lang="zh-CN" altLang="en-US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236714" y="2873356"/>
            <a:ext cx="6775450" cy="2212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50 cm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0.5 m</a:t>
            </a:r>
          </a:p>
          <a:p>
            <a:pPr>
              <a:lnSpc>
                <a:spcPct val="20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50×30×0.5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750(m³)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750(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方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)</a:t>
            </a:r>
          </a:p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答：一共要挖出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750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方的土。</a:t>
            </a:r>
          </a:p>
        </p:txBody>
      </p:sp>
      <p:sp>
        <p:nvSpPr>
          <p:cNvPr id="47109" name="文本框 1"/>
          <p:cNvSpPr>
            <a:spLocks noChangeArrowheads="1"/>
          </p:cNvSpPr>
          <p:nvPr/>
        </p:nvSpPr>
        <p:spPr bwMode="auto">
          <a:xfrm>
            <a:off x="6973018" y="3233022"/>
            <a:ext cx="3982268" cy="91940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rgbClr val="00B0F0"/>
            </a:solidFill>
            <a:round/>
          </a:ln>
        </p:spPr>
        <p:txBody>
          <a:bodyPr wrap="square">
            <a:spAutoFit/>
          </a:bodyPr>
          <a:lstStyle/>
          <a:p>
            <a:r>
              <a:rPr lang="zh-CN" altLang="en-US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在工程上，</a:t>
            </a:r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 m</a:t>
            </a:r>
            <a:r>
              <a:rPr lang="en-US" altLang="zh-CN" sz="2400" baseline="300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的土、沙、石等均简称</a:t>
            </a:r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“1 </a:t>
            </a:r>
            <a:r>
              <a:rPr lang="zh-CN" altLang="en-US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方</a:t>
            </a:r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”</a:t>
            </a:r>
            <a:r>
              <a:rPr lang="zh-CN" altLang="en-US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22"/>
          <p:cNvSpPr txBox="1">
            <a:spLocks noChangeArrowheads="1"/>
          </p:cNvSpPr>
          <p:nvPr/>
        </p:nvSpPr>
        <p:spPr bwMode="auto">
          <a:xfrm>
            <a:off x="660399" y="1477656"/>
            <a:ext cx="11364453" cy="569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4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2. 一块棱长30cm的正方体冰块，它的体积是多少立方厘米？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  <a:r>
              <a:rPr lang="zh-CN" altLang="en-US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（选自教材</a:t>
            </a:r>
            <a:r>
              <a:rPr lang="en-US" altLang="zh-CN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P33</a:t>
            </a:r>
            <a:r>
              <a:rPr lang="zh-CN" altLang="en-US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</a:t>
            </a:r>
            <a:r>
              <a:rPr lang="en-US" altLang="zh-CN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T9</a:t>
            </a:r>
            <a:r>
              <a:rPr lang="zh-CN" altLang="en-US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785580" y="2811514"/>
            <a:ext cx="6773863" cy="1474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30×30×30＝27000(cm³)</a:t>
            </a:r>
          </a:p>
          <a:p>
            <a:pPr>
              <a:lnSpc>
                <a:spcPct val="200000"/>
              </a:lnSpc>
            </a:pPr>
            <a:r>
              <a:rPr lang="zh-CN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答：它的体积是27000 cm³。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22"/>
          <p:cNvSpPr txBox="1">
            <a:spLocks noChangeArrowheads="1"/>
          </p:cNvSpPr>
          <p:nvPr/>
        </p:nvSpPr>
        <p:spPr bwMode="auto">
          <a:xfrm>
            <a:off x="785966" y="1421326"/>
            <a:ext cx="10445750" cy="1474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3. </a:t>
            </a:r>
            <a:r>
              <a:rPr lang="en-US" altLang="zh-CN" sz="2400" dirty="0" err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某公司预订了</a:t>
            </a: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400 </a:t>
            </a:r>
            <a:r>
              <a:rPr lang="en-US" altLang="zh-CN" sz="2400" dirty="0" err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根枕木，每根枕木长</a:t>
            </a: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4m，横截面的面积为 1.5dm</a:t>
            </a:r>
            <a:r>
              <a:rPr lang="en-US" altLang="zh-CN" sz="2400" baseline="30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</a:t>
            </a:r>
          </a:p>
          <a:p>
            <a:pPr>
              <a:lnSpc>
                <a:spcPct val="200000"/>
              </a:lnSpc>
            </a:pPr>
            <a:r>
              <a:rPr lang="en-US" altLang="zh-CN" sz="2400" dirty="0" err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这些枕木一共需要多大的空间存放</a:t>
            </a: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？（</a:t>
            </a:r>
            <a:r>
              <a:rPr lang="en-US" altLang="zh-CN" sz="2400" dirty="0" err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注意单位统一</a:t>
            </a: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813642" y="2895640"/>
            <a:ext cx="9137650" cy="2212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 m 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＝ 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40 dm</a:t>
            </a:r>
          </a:p>
          <a:p>
            <a:pPr>
              <a:lnSpc>
                <a:spcPct val="20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1.5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×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40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×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400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＝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24000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dm</a:t>
            </a:r>
            <a:r>
              <a:rPr lang="en-US" altLang="zh-CN" sz="2400" baseline="300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）＝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24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m</a:t>
            </a:r>
            <a:r>
              <a:rPr lang="en-US" altLang="zh-CN" sz="2400" baseline="300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</a:t>
            </a:r>
            <a:endParaRPr lang="en-US" altLang="zh-CN" sz="2400" baseline="30000" dirty="0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>
              <a:lnSpc>
                <a:spcPct val="200000"/>
              </a:lnSpc>
            </a:pPr>
            <a:r>
              <a:rPr lang="zh-CN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答：这些枕木一共需要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24 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立方米</a:t>
            </a:r>
            <a:r>
              <a:rPr lang="zh-CN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存放。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22"/>
          <p:cNvSpPr txBox="1">
            <a:spLocks noChangeArrowheads="1"/>
          </p:cNvSpPr>
          <p:nvPr/>
        </p:nvSpPr>
        <p:spPr bwMode="auto">
          <a:xfrm>
            <a:off x="736804" y="1478798"/>
            <a:ext cx="10445750" cy="1705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4.将一块棱长 10 cm </a:t>
            </a:r>
            <a:r>
              <a:rPr lang="en-US" altLang="zh-CN" sz="2400" dirty="0" err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的正方体钢坯锻造成一个底面积是</a:t>
            </a: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25 cm</a:t>
            </a:r>
            <a:r>
              <a:rPr lang="en-US" altLang="zh-CN" sz="2400" baseline="30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的长方体钢</a:t>
            </a:r>
            <a:endParaRPr lang="en-US" altLang="zh-CN" sz="2400" dirty="0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err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材。锻造成的钢材高多少厘米</a:t>
            </a: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？（</a:t>
            </a:r>
            <a:r>
              <a:rPr lang="en-US" altLang="zh-CN" sz="2400" dirty="0" err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钢坯由正方体变为长方体，只是形状发生</a:t>
            </a:r>
            <a:endParaRPr lang="en-US" altLang="zh-CN" sz="2400" dirty="0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err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了变化，体积不变</a:t>
            </a: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3277370" y="3429000"/>
            <a:ext cx="6569075" cy="1474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10×10×10÷25＝40（cm）</a:t>
            </a:r>
          </a:p>
          <a:p>
            <a:pPr>
              <a:lnSpc>
                <a:spcPct val="200000"/>
              </a:lnSpc>
            </a:pPr>
            <a:r>
              <a:rPr lang="zh-CN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答：锻造成的钢材高 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40 </a:t>
            </a:r>
            <a:r>
              <a:rPr lang="zh-CN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厘米。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535223" y="1539063"/>
            <a:ext cx="5165517" cy="658194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zh-CN" sz="28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这节课你们都学会了哪些知识？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666750" y="2502627"/>
            <a:ext cx="10858500" cy="22591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1.</a:t>
            </a:r>
            <a:r>
              <a:rPr lang="zh-CN" altLang="en-US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长方体的体积＝长</a:t>
            </a:r>
            <a:r>
              <a:rPr lang="en-US" altLang="zh-CN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×</a:t>
            </a:r>
            <a:r>
              <a:rPr lang="zh-CN" altLang="en-US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宽</a:t>
            </a:r>
            <a:r>
              <a:rPr lang="en-US" altLang="zh-CN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×</a:t>
            </a:r>
            <a:r>
              <a:rPr lang="zh-CN" altLang="en-US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高，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   用字母表示：</a:t>
            </a:r>
            <a:r>
              <a:rPr lang="en-US" altLang="zh-CN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V</a:t>
            </a:r>
            <a:r>
              <a:rPr lang="zh-CN" altLang="en-US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＝</a:t>
            </a:r>
            <a:r>
              <a:rPr lang="en-US" altLang="zh-CN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a b h</a:t>
            </a:r>
            <a:r>
              <a:rPr lang="zh-CN" altLang="en-US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   正方体的体积＝棱长</a:t>
            </a:r>
            <a:r>
              <a:rPr lang="en-US" altLang="zh-CN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×</a:t>
            </a:r>
            <a:r>
              <a:rPr lang="zh-CN" altLang="en-US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棱长</a:t>
            </a:r>
            <a:r>
              <a:rPr lang="en-US" altLang="zh-CN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×</a:t>
            </a:r>
            <a:r>
              <a:rPr lang="zh-CN" altLang="en-US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棱长，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   用字母表示：</a:t>
            </a:r>
            <a:r>
              <a:rPr lang="en-US" altLang="zh-CN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V</a:t>
            </a:r>
            <a:r>
              <a:rPr lang="zh-CN" altLang="en-US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＝</a:t>
            </a:r>
            <a:r>
              <a:rPr lang="en-US" altLang="zh-CN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a</a:t>
            </a:r>
            <a:r>
              <a:rPr lang="en-US" altLang="zh-CN" sz="2400" baseline="300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3</a:t>
            </a:r>
            <a:r>
              <a:rPr lang="zh-CN" altLang="en-US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535223" y="1539063"/>
            <a:ext cx="5165517" cy="658194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zh-CN" sz="28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这节课你们都学会了哪些知识？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666750" y="2502627"/>
            <a:ext cx="10858500" cy="11511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2. </a:t>
            </a:r>
            <a:r>
              <a:rPr lang="zh-CN" altLang="en-US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已知长方体的长、宽、高或正方体的棱长，求 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   体积时，可以根据体积公式直接代入计算。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666750" y="4085169"/>
            <a:ext cx="10858500" cy="11511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3. </a:t>
            </a:r>
            <a:r>
              <a:rPr lang="zh-CN" altLang="en-US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长方体（或正方体）的体积＝底面积</a:t>
            </a:r>
            <a:r>
              <a:rPr lang="en-US" altLang="zh-CN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×</a:t>
            </a:r>
            <a:r>
              <a:rPr lang="zh-CN" altLang="en-US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高，用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   字母表示：</a:t>
            </a:r>
            <a:r>
              <a:rPr lang="en-US" altLang="zh-CN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V </a:t>
            </a:r>
            <a:r>
              <a:rPr lang="zh-CN" altLang="en-US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＝ </a:t>
            </a:r>
            <a:r>
              <a:rPr lang="en-US" altLang="zh-CN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S h</a:t>
            </a:r>
            <a:r>
              <a:rPr lang="zh-CN" altLang="en-US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6"/>
          <p:cNvGrpSpPr/>
          <p:nvPr/>
        </p:nvGrpSpPr>
        <p:grpSpPr bwMode="auto">
          <a:xfrm>
            <a:off x="1501776" y="1651793"/>
            <a:ext cx="9217025" cy="3960813"/>
            <a:chOff x="2107" y="2820"/>
            <a:chExt cx="14514" cy="6236"/>
          </a:xfrm>
        </p:grpSpPr>
        <p:sp>
          <p:nvSpPr>
            <p:cNvPr id="4" name="矩形 3"/>
            <p:cNvSpPr/>
            <p:nvPr/>
          </p:nvSpPr>
          <p:spPr>
            <a:xfrm>
              <a:off x="2107" y="2820"/>
              <a:ext cx="14514" cy="6236"/>
            </a:xfrm>
            <a:prstGeom prst="rect">
              <a:avLst/>
            </a:prstGeom>
            <a:solidFill>
              <a:schemeClr val="accent2"/>
            </a:solidFill>
            <a:ln>
              <a:solidFill>
                <a:srgbClr val="F8DC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2502" y="3091"/>
              <a:ext cx="13724" cy="569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2432051" y="2801530"/>
            <a:ext cx="69199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32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作业</a:t>
            </a:r>
            <a:r>
              <a:rPr lang="en-US" altLang="zh-CN" sz="32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zh-CN" sz="32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：完成教材相关练习</a:t>
            </a:r>
            <a:r>
              <a:rPr lang="zh-CN" altLang="en-US" sz="32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题</a:t>
            </a:r>
            <a:endParaRPr lang="en-US" altLang="zh-CN" sz="3200" b="1" dirty="0">
              <a:solidFill>
                <a:schemeClr val="bg1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2432051" y="4033430"/>
            <a:ext cx="75469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32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作业</a:t>
            </a:r>
            <a:r>
              <a:rPr lang="en-US" altLang="zh-CN" sz="32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zh-CN" sz="32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：完成对应的练习题</a:t>
            </a:r>
            <a:endParaRPr lang="en-US" altLang="zh-CN" sz="3200" b="1" dirty="0">
              <a:solidFill>
                <a:schemeClr val="bg1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2" descr="标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6" y="1650688"/>
            <a:ext cx="2155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文本框 5"/>
          <p:cNvSpPr txBox="1">
            <a:spLocks noChangeArrowheads="1"/>
          </p:cNvSpPr>
          <p:nvPr/>
        </p:nvSpPr>
        <p:spPr bwMode="auto">
          <a:xfrm>
            <a:off x="1168400" y="1623702"/>
            <a:ext cx="1976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知识点 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</a:p>
        </p:txBody>
      </p:sp>
      <p:sp>
        <p:nvSpPr>
          <p:cNvPr id="8196" name="文本框 7"/>
          <p:cNvSpPr txBox="1">
            <a:spLocks noChangeArrowheads="1"/>
          </p:cNvSpPr>
          <p:nvPr/>
        </p:nvSpPr>
        <p:spPr bwMode="auto">
          <a:xfrm>
            <a:off x="3181350" y="1642752"/>
            <a:ext cx="8610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长方体和正方体的体积计算公式</a:t>
            </a:r>
          </a:p>
        </p:txBody>
      </p:sp>
      <p:sp>
        <p:nvSpPr>
          <p:cNvPr id="8197" name="Rectangle 43"/>
          <p:cNvSpPr>
            <a:spLocks noChangeArrowheads="1"/>
          </p:cNvSpPr>
          <p:nvPr/>
        </p:nvSpPr>
        <p:spPr bwMode="auto">
          <a:xfrm>
            <a:off x="1171575" y="2344152"/>
            <a:ext cx="4182853" cy="51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怎样求一个长方体的体积呢？</a:t>
            </a:r>
          </a:p>
        </p:txBody>
      </p:sp>
      <p:sp>
        <p:nvSpPr>
          <p:cNvPr id="20" name="AutoShape 27"/>
          <p:cNvSpPr>
            <a:spLocks noChangeArrowheads="1"/>
          </p:cNvSpPr>
          <p:nvPr/>
        </p:nvSpPr>
        <p:spPr bwMode="auto">
          <a:xfrm>
            <a:off x="7486650" y="3322178"/>
            <a:ext cx="2090738" cy="1273612"/>
          </a:xfrm>
          <a:prstGeom prst="wedgeRoundRectCallout">
            <a:avLst>
              <a:gd name="adj1" fmla="val -69015"/>
              <a:gd name="adj2" fmla="val -29799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先测量，再计算出体积。</a:t>
            </a:r>
          </a:p>
        </p:txBody>
      </p:sp>
      <p:sp>
        <p:nvSpPr>
          <p:cNvPr id="21" name="AutoShape 27"/>
          <p:cNvSpPr>
            <a:spLocks noChangeArrowheads="1"/>
          </p:cNvSpPr>
          <p:nvPr/>
        </p:nvSpPr>
        <p:spPr bwMode="auto">
          <a:xfrm>
            <a:off x="2451101" y="3096036"/>
            <a:ext cx="2271712" cy="1886545"/>
          </a:xfrm>
          <a:prstGeom prst="wedgeRoundRectCallout">
            <a:avLst>
              <a:gd name="adj1" fmla="val 63273"/>
              <a:gd name="adj2" fmla="val -26032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如果能切成大小相同的正方体就好了。</a:t>
            </a:r>
          </a:p>
        </p:txBody>
      </p:sp>
      <p:pic>
        <p:nvPicPr>
          <p:cNvPr id="10" name="Picture 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816" y="3527837"/>
            <a:ext cx="1577065" cy="1952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2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766763" y="1255564"/>
            <a:ext cx="10660062" cy="51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实验：</a:t>
            </a:r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用体积为</a:t>
            </a:r>
            <a:r>
              <a:rPr lang="en-US" altLang="zh-CN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1cm</a:t>
            </a:r>
            <a:r>
              <a:rPr lang="en-US" altLang="zh-CN" sz="2400" b="1" baseline="300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的小正方体摆成不同的长方体。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766764" y="1862139"/>
            <a:ext cx="4143375" cy="51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说说你是怎么摆的。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766764" y="2602190"/>
            <a:ext cx="11114087" cy="51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(1)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把小组内摆法不同的长方体的相关数据填入下表。</a:t>
            </a:r>
          </a:p>
        </p:txBody>
      </p:sp>
      <p:graphicFrame>
        <p:nvGraphicFramePr>
          <p:cNvPr id="8" name="表格 7"/>
          <p:cNvGraphicFramePr/>
          <p:nvPr>
            <p:custDataLst>
              <p:tags r:id="rId1"/>
            </p:custDataLst>
          </p:nvPr>
        </p:nvGraphicFramePr>
        <p:xfrm>
          <a:off x="1231106" y="3567725"/>
          <a:ext cx="9729787" cy="256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46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5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48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329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823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01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长</a:t>
                      </a:r>
                    </a:p>
                  </a:txBody>
                  <a:tcPr marL="91443" marR="91443" marT="45726" marB="4572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宽</a:t>
                      </a:r>
                    </a:p>
                  </a:txBody>
                  <a:tcPr marL="91443" marR="91443" marT="45726" marB="4572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高</a:t>
                      </a:r>
                    </a:p>
                  </a:txBody>
                  <a:tcPr marL="91443" marR="91443" marT="45726" marB="4572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小正方体的数量</a:t>
                      </a:r>
                    </a:p>
                  </a:txBody>
                  <a:tcPr marL="91443" marR="91443" marT="45726" marB="4572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长方体的体积</a:t>
                      </a:r>
                    </a:p>
                  </a:txBody>
                  <a:tcPr marL="91443" marR="91443" marT="45726" marB="45726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1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 marT="45726" marB="4572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 marT="45726" marB="4572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 marT="45726" marB="4572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 marT="45726" marB="4572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 marT="45726" marB="45726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1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 marT="45726" marB="4572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 marT="45726" marB="4572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 marT="45726" marB="4572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 marT="45726" marB="4572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 marT="45726" marB="45726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1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dirty="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 marT="45726" marB="4572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 marT="45726" marB="4572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 marT="45726" marB="4572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 marT="45726" marB="4572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dirty="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 marT="45726" marB="45726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242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格 7"/>
          <p:cNvGraphicFramePr/>
          <p:nvPr/>
        </p:nvGraphicFramePr>
        <p:xfrm>
          <a:off x="1028700" y="3211812"/>
          <a:ext cx="9729787" cy="2468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4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48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48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329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823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长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宽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高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小正方体的数量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长方体的体积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31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31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 dirty="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536" name="AutoShape 15"/>
          <p:cNvSpPr>
            <a:spLocks noChangeArrowheads="1"/>
          </p:cNvSpPr>
          <p:nvPr/>
        </p:nvSpPr>
        <p:spPr bwMode="auto">
          <a:xfrm>
            <a:off x="2046288" y="1759250"/>
            <a:ext cx="836612" cy="830262"/>
          </a:xfrm>
          <a:prstGeom prst="cube">
            <a:avLst>
              <a:gd name="adj" fmla="val 25000"/>
            </a:avLst>
          </a:prstGeom>
          <a:solidFill>
            <a:srgbClr val="FFC000"/>
          </a:solidFill>
          <a:ln w="12700">
            <a:solidFill>
              <a:srgbClr val="7030A0"/>
            </a:solidFill>
            <a:miter lim="800000"/>
          </a:ln>
        </p:spPr>
        <p:txBody>
          <a:bodyPr wrap="none" anchor="ctr"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3" name="AutoShape 15"/>
          <p:cNvSpPr>
            <a:spLocks noChangeArrowheads="1"/>
          </p:cNvSpPr>
          <p:nvPr/>
        </p:nvSpPr>
        <p:spPr bwMode="auto">
          <a:xfrm>
            <a:off x="2676526" y="1759250"/>
            <a:ext cx="835025" cy="830262"/>
          </a:xfrm>
          <a:prstGeom prst="cube">
            <a:avLst>
              <a:gd name="adj" fmla="val 25000"/>
            </a:avLst>
          </a:prstGeom>
          <a:solidFill>
            <a:srgbClr val="FFC000"/>
          </a:solidFill>
          <a:ln w="12700">
            <a:solidFill>
              <a:srgbClr val="7030A0"/>
            </a:solidFill>
            <a:miter lim="800000"/>
          </a:ln>
        </p:spPr>
        <p:txBody>
          <a:bodyPr wrap="none" anchor="ctr"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4" name="AutoShape 15"/>
          <p:cNvSpPr>
            <a:spLocks noChangeArrowheads="1"/>
          </p:cNvSpPr>
          <p:nvPr/>
        </p:nvSpPr>
        <p:spPr bwMode="auto">
          <a:xfrm>
            <a:off x="3305176" y="1759250"/>
            <a:ext cx="836613" cy="830262"/>
          </a:xfrm>
          <a:prstGeom prst="cube">
            <a:avLst>
              <a:gd name="adj" fmla="val 25000"/>
            </a:avLst>
          </a:prstGeom>
          <a:solidFill>
            <a:srgbClr val="FFC000"/>
          </a:solidFill>
          <a:ln w="12700">
            <a:solidFill>
              <a:srgbClr val="7030A0"/>
            </a:solidFill>
            <a:miter lim="800000"/>
          </a:ln>
        </p:spPr>
        <p:txBody>
          <a:bodyPr wrap="none" anchor="ctr"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5" name="AutoShape 15"/>
          <p:cNvSpPr>
            <a:spLocks noChangeArrowheads="1"/>
          </p:cNvSpPr>
          <p:nvPr/>
        </p:nvSpPr>
        <p:spPr bwMode="auto">
          <a:xfrm>
            <a:off x="3935413" y="1759250"/>
            <a:ext cx="836612" cy="830262"/>
          </a:xfrm>
          <a:prstGeom prst="cube">
            <a:avLst>
              <a:gd name="adj" fmla="val 25000"/>
            </a:avLst>
          </a:prstGeom>
          <a:solidFill>
            <a:srgbClr val="FFC000"/>
          </a:solidFill>
          <a:ln w="12700">
            <a:solidFill>
              <a:srgbClr val="7030A0"/>
            </a:solidFill>
            <a:miter lim="800000"/>
          </a:ln>
        </p:spPr>
        <p:txBody>
          <a:bodyPr wrap="none" anchor="ctr"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6" name="AutoShape 15"/>
          <p:cNvSpPr>
            <a:spLocks noChangeArrowheads="1"/>
          </p:cNvSpPr>
          <p:nvPr/>
        </p:nvSpPr>
        <p:spPr bwMode="auto">
          <a:xfrm>
            <a:off x="4565651" y="1759250"/>
            <a:ext cx="836613" cy="830262"/>
          </a:xfrm>
          <a:prstGeom prst="cube">
            <a:avLst>
              <a:gd name="adj" fmla="val 25000"/>
            </a:avLst>
          </a:prstGeom>
          <a:solidFill>
            <a:srgbClr val="FFC000"/>
          </a:solidFill>
          <a:ln w="12700">
            <a:solidFill>
              <a:srgbClr val="7030A0"/>
            </a:solidFill>
            <a:miter lim="800000"/>
          </a:ln>
        </p:spPr>
        <p:txBody>
          <a:bodyPr wrap="none" anchor="ctr"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7" name="AutoShape 15"/>
          <p:cNvSpPr>
            <a:spLocks noChangeArrowheads="1"/>
          </p:cNvSpPr>
          <p:nvPr/>
        </p:nvSpPr>
        <p:spPr bwMode="auto">
          <a:xfrm>
            <a:off x="5195888" y="1759250"/>
            <a:ext cx="836612" cy="830262"/>
          </a:xfrm>
          <a:prstGeom prst="cube">
            <a:avLst>
              <a:gd name="adj" fmla="val 25000"/>
            </a:avLst>
          </a:prstGeom>
          <a:solidFill>
            <a:srgbClr val="FFC000"/>
          </a:solidFill>
          <a:ln w="12700">
            <a:solidFill>
              <a:srgbClr val="7030A0"/>
            </a:solidFill>
            <a:miter lim="800000"/>
          </a:ln>
        </p:spPr>
        <p:txBody>
          <a:bodyPr wrap="none" anchor="ctr"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9" name="AutoShape 15"/>
          <p:cNvSpPr>
            <a:spLocks noChangeArrowheads="1"/>
          </p:cNvSpPr>
          <p:nvPr/>
        </p:nvSpPr>
        <p:spPr bwMode="auto">
          <a:xfrm>
            <a:off x="5826126" y="1759250"/>
            <a:ext cx="835025" cy="830262"/>
          </a:xfrm>
          <a:prstGeom prst="cube">
            <a:avLst>
              <a:gd name="adj" fmla="val 25000"/>
            </a:avLst>
          </a:prstGeom>
          <a:solidFill>
            <a:srgbClr val="FFC000"/>
          </a:solidFill>
          <a:ln w="12700">
            <a:solidFill>
              <a:srgbClr val="7030A0"/>
            </a:solidFill>
            <a:miter lim="800000"/>
          </a:ln>
        </p:spPr>
        <p:txBody>
          <a:bodyPr wrap="none" anchor="ctr"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0" name="AutoShape 15"/>
          <p:cNvSpPr>
            <a:spLocks noChangeArrowheads="1"/>
          </p:cNvSpPr>
          <p:nvPr/>
        </p:nvSpPr>
        <p:spPr bwMode="auto">
          <a:xfrm>
            <a:off x="6454776" y="1759250"/>
            <a:ext cx="836613" cy="830262"/>
          </a:xfrm>
          <a:prstGeom prst="cube">
            <a:avLst>
              <a:gd name="adj" fmla="val 25000"/>
            </a:avLst>
          </a:prstGeom>
          <a:solidFill>
            <a:srgbClr val="FFC000"/>
          </a:solidFill>
          <a:ln w="12700">
            <a:solidFill>
              <a:srgbClr val="7030A0"/>
            </a:solidFill>
            <a:miter lim="800000"/>
          </a:ln>
        </p:spPr>
        <p:txBody>
          <a:bodyPr wrap="none" anchor="ctr"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1" name="AutoShape 15"/>
          <p:cNvSpPr>
            <a:spLocks noChangeArrowheads="1"/>
          </p:cNvSpPr>
          <p:nvPr/>
        </p:nvSpPr>
        <p:spPr bwMode="auto">
          <a:xfrm>
            <a:off x="7085013" y="1759250"/>
            <a:ext cx="836612" cy="830262"/>
          </a:xfrm>
          <a:prstGeom prst="cube">
            <a:avLst>
              <a:gd name="adj" fmla="val 25000"/>
            </a:avLst>
          </a:prstGeom>
          <a:solidFill>
            <a:srgbClr val="FFC000"/>
          </a:solidFill>
          <a:ln w="12700">
            <a:solidFill>
              <a:srgbClr val="7030A0"/>
            </a:solidFill>
            <a:miter lim="800000"/>
          </a:ln>
        </p:spPr>
        <p:txBody>
          <a:bodyPr wrap="none" anchor="ctr"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2" name="AutoShape 15"/>
          <p:cNvSpPr>
            <a:spLocks noChangeArrowheads="1"/>
          </p:cNvSpPr>
          <p:nvPr/>
        </p:nvSpPr>
        <p:spPr bwMode="auto">
          <a:xfrm>
            <a:off x="7715251" y="1759250"/>
            <a:ext cx="836613" cy="830262"/>
          </a:xfrm>
          <a:prstGeom prst="cube">
            <a:avLst>
              <a:gd name="adj" fmla="val 25000"/>
            </a:avLst>
          </a:prstGeom>
          <a:solidFill>
            <a:srgbClr val="FFC000"/>
          </a:solidFill>
          <a:ln w="12700">
            <a:solidFill>
              <a:srgbClr val="7030A0"/>
            </a:solidFill>
            <a:miter lim="800000"/>
          </a:ln>
        </p:spPr>
        <p:txBody>
          <a:bodyPr wrap="none" anchor="ctr"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3" name="AutoShape 15"/>
          <p:cNvSpPr>
            <a:spLocks noChangeArrowheads="1"/>
          </p:cNvSpPr>
          <p:nvPr/>
        </p:nvSpPr>
        <p:spPr bwMode="auto">
          <a:xfrm>
            <a:off x="8345488" y="1759250"/>
            <a:ext cx="836612" cy="830262"/>
          </a:xfrm>
          <a:prstGeom prst="cube">
            <a:avLst>
              <a:gd name="adj" fmla="val 25000"/>
            </a:avLst>
          </a:prstGeom>
          <a:solidFill>
            <a:srgbClr val="FFC000"/>
          </a:solidFill>
          <a:ln w="12700">
            <a:solidFill>
              <a:srgbClr val="7030A0"/>
            </a:solidFill>
            <a:miter lim="800000"/>
          </a:ln>
        </p:spPr>
        <p:txBody>
          <a:bodyPr wrap="none" anchor="ctr"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4" name="AutoShape 15"/>
          <p:cNvSpPr>
            <a:spLocks noChangeArrowheads="1"/>
          </p:cNvSpPr>
          <p:nvPr/>
        </p:nvSpPr>
        <p:spPr bwMode="auto">
          <a:xfrm>
            <a:off x="8975726" y="1759250"/>
            <a:ext cx="835025" cy="830262"/>
          </a:xfrm>
          <a:prstGeom prst="cube">
            <a:avLst>
              <a:gd name="adj" fmla="val 25000"/>
            </a:avLst>
          </a:prstGeom>
          <a:solidFill>
            <a:srgbClr val="FFC000"/>
          </a:solidFill>
          <a:ln w="12700">
            <a:solidFill>
              <a:srgbClr val="7030A0"/>
            </a:solidFill>
            <a:miter lim="800000"/>
          </a:ln>
        </p:spPr>
        <p:txBody>
          <a:bodyPr wrap="none" anchor="ctr"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2046289" y="2594275"/>
            <a:ext cx="7558087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9591676" y="2381550"/>
            <a:ext cx="219075" cy="21590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 flipV="1">
            <a:off x="9604375" y="1965625"/>
            <a:ext cx="0" cy="64770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7" name="文本框 1"/>
          <p:cNvSpPr txBox="1">
            <a:spLocks noChangeArrowheads="1"/>
          </p:cNvSpPr>
          <p:nvPr/>
        </p:nvSpPr>
        <p:spPr bwMode="auto">
          <a:xfrm>
            <a:off x="1223964" y="3822999"/>
            <a:ext cx="498855" cy="48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12</a:t>
            </a:r>
          </a:p>
        </p:txBody>
      </p:sp>
      <p:sp>
        <p:nvSpPr>
          <p:cNvPr id="19" name="文本框 1"/>
          <p:cNvSpPr txBox="1">
            <a:spLocks noChangeArrowheads="1"/>
          </p:cNvSpPr>
          <p:nvPr/>
        </p:nvSpPr>
        <p:spPr bwMode="auto">
          <a:xfrm>
            <a:off x="2386013" y="3822999"/>
            <a:ext cx="309700" cy="48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</a:p>
        </p:txBody>
      </p:sp>
      <p:sp>
        <p:nvSpPr>
          <p:cNvPr id="20" name="文本框 1"/>
          <p:cNvSpPr txBox="1">
            <a:spLocks noChangeArrowheads="1"/>
          </p:cNvSpPr>
          <p:nvPr/>
        </p:nvSpPr>
        <p:spPr bwMode="auto">
          <a:xfrm>
            <a:off x="3351213" y="3822999"/>
            <a:ext cx="309700" cy="48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</a:p>
        </p:txBody>
      </p:sp>
      <p:sp>
        <p:nvSpPr>
          <p:cNvPr id="21" name="文本框 1"/>
          <p:cNvSpPr txBox="1">
            <a:spLocks noChangeArrowheads="1"/>
          </p:cNvSpPr>
          <p:nvPr/>
        </p:nvSpPr>
        <p:spPr bwMode="auto">
          <a:xfrm>
            <a:off x="5545138" y="3822999"/>
            <a:ext cx="990600" cy="48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12</a:t>
            </a:r>
          </a:p>
        </p:txBody>
      </p:sp>
      <p:sp>
        <p:nvSpPr>
          <p:cNvPr id="22" name="文本框 1"/>
          <p:cNvSpPr txBox="1">
            <a:spLocks noChangeArrowheads="1"/>
          </p:cNvSpPr>
          <p:nvPr/>
        </p:nvSpPr>
        <p:spPr bwMode="auto">
          <a:xfrm>
            <a:off x="8821738" y="3822999"/>
            <a:ext cx="989012" cy="48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36" grpId="0" bldLvl="0" animBg="1"/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6387" grpId="0"/>
      <p:bldP spid="19" grpId="0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格 7"/>
          <p:cNvGraphicFramePr/>
          <p:nvPr/>
        </p:nvGraphicFramePr>
        <p:xfrm>
          <a:off x="1028700" y="3665220"/>
          <a:ext cx="9729787" cy="2468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4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48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48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329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823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长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宽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高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小正方体的数量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长方体的体积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12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1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1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12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12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31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31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 dirty="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" name="组合 1"/>
          <p:cNvGrpSpPr/>
          <p:nvPr/>
        </p:nvGrpSpPr>
        <p:grpSpPr bwMode="auto">
          <a:xfrm>
            <a:off x="4030100" y="2179091"/>
            <a:ext cx="3984625" cy="828675"/>
            <a:chOff x="2988" y="2783"/>
            <a:chExt cx="6276" cy="1306"/>
          </a:xfrm>
        </p:grpSpPr>
        <p:sp>
          <p:nvSpPr>
            <p:cNvPr id="13352" name="AutoShape 15"/>
            <p:cNvSpPr>
              <a:spLocks noChangeArrowheads="1"/>
            </p:cNvSpPr>
            <p:nvPr/>
          </p:nvSpPr>
          <p:spPr bwMode="auto">
            <a:xfrm>
              <a:off x="2987" y="2782"/>
              <a:ext cx="1317" cy="1307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>
              <a:solidFill>
                <a:srgbClr val="7030A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3353" name="AutoShape 15"/>
            <p:cNvSpPr>
              <a:spLocks noChangeArrowheads="1"/>
            </p:cNvSpPr>
            <p:nvPr/>
          </p:nvSpPr>
          <p:spPr bwMode="auto">
            <a:xfrm>
              <a:off x="3980" y="2782"/>
              <a:ext cx="1315" cy="1307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>
              <a:solidFill>
                <a:srgbClr val="7030A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3354" name="AutoShape 15"/>
            <p:cNvSpPr>
              <a:spLocks noChangeArrowheads="1"/>
            </p:cNvSpPr>
            <p:nvPr/>
          </p:nvSpPr>
          <p:spPr bwMode="auto">
            <a:xfrm>
              <a:off x="4970" y="2782"/>
              <a:ext cx="1317" cy="1307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>
              <a:solidFill>
                <a:srgbClr val="7030A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3355" name="AutoShape 15"/>
            <p:cNvSpPr>
              <a:spLocks noChangeArrowheads="1"/>
            </p:cNvSpPr>
            <p:nvPr/>
          </p:nvSpPr>
          <p:spPr bwMode="auto">
            <a:xfrm>
              <a:off x="5962" y="2782"/>
              <a:ext cx="1317" cy="1307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>
              <a:solidFill>
                <a:srgbClr val="7030A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3356" name="AutoShape 15"/>
            <p:cNvSpPr>
              <a:spLocks noChangeArrowheads="1"/>
            </p:cNvSpPr>
            <p:nvPr/>
          </p:nvSpPr>
          <p:spPr bwMode="auto">
            <a:xfrm>
              <a:off x="6955" y="2782"/>
              <a:ext cx="1317" cy="1307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>
              <a:solidFill>
                <a:srgbClr val="7030A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3357" name="AutoShape 15"/>
            <p:cNvSpPr>
              <a:spLocks noChangeArrowheads="1"/>
            </p:cNvSpPr>
            <p:nvPr/>
          </p:nvSpPr>
          <p:spPr bwMode="auto">
            <a:xfrm>
              <a:off x="7947" y="2782"/>
              <a:ext cx="1317" cy="1307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>
              <a:solidFill>
                <a:srgbClr val="7030A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 bwMode="auto">
          <a:xfrm>
            <a:off x="4028513" y="1555203"/>
            <a:ext cx="3984625" cy="828675"/>
            <a:chOff x="8940" y="2783"/>
            <a:chExt cx="6274" cy="1306"/>
          </a:xfrm>
        </p:grpSpPr>
        <p:sp>
          <p:nvSpPr>
            <p:cNvPr id="13359" name="AutoShape 15"/>
            <p:cNvSpPr>
              <a:spLocks noChangeArrowheads="1"/>
            </p:cNvSpPr>
            <p:nvPr/>
          </p:nvSpPr>
          <p:spPr bwMode="auto">
            <a:xfrm>
              <a:off x="8940" y="2782"/>
              <a:ext cx="1315" cy="1307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>
              <a:solidFill>
                <a:srgbClr val="7030A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3360" name="AutoShape 15"/>
            <p:cNvSpPr>
              <a:spLocks noChangeArrowheads="1"/>
            </p:cNvSpPr>
            <p:nvPr/>
          </p:nvSpPr>
          <p:spPr bwMode="auto">
            <a:xfrm>
              <a:off x="9930" y="2782"/>
              <a:ext cx="1317" cy="1307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>
              <a:solidFill>
                <a:srgbClr val="7030A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3361" name="AutoShape 15"/>
            <p:cNvSpPr>
              <a:spLocks noChangeArrowheads="1"/>
            </p:cNvSpPr>
            <p:nvPr/>
          </p:nvSpPr>
          <p:spPr bwMode="auto">
            <a:xfrm>
              <a:off x="10922" y="2782"/>
              <a:ext cx="1317" cy="1307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>
              <a:solidFill>
                <a:srgbClr val="7030A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3362" name="AutoShape 15"/>
            <p:cNvSpPr>
              <a:spLocks noChangeArrowheads="1"/>
            </p:cNvSpPr>
            <p:nvPr/>
          </p:nvSpPr>
          <p:spPr bwMode="auto">
            <a:xfrm>
              <a:off x="11915" y="2782"/>
              <a:ext cx="1317" cy="1307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>
              <a:solidFill>
                <a:srgbClr val="7030A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3363" name="AutoShape 15"/>
            <p:cNvSpPr>
              <a:spLocks noChangeArrowheads="1"/>
            </p:cNvSpPr>
            <p:nvPr/>
          </p:nvSpPr>
          <p:spPr bwMode="auto">
            <a:xfrm>
              <a:off x="12907" y="2782"/>
              <a:ext cx="1317" cy="1307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>
              <a:solidFill>
                <a:srgbClr val="7030A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3364" name="AutoShape 15"/>
            <p:cNvSpPr>
              <a:spLocks noChangeArrowheads="1"/>
            </p:cNvSpPr>
            <p:nvPr/>
          </p:nvSpPr>
          <p:spPr bwMode="auto">
            <a:xfrm>
              <a:off x="13900" y="2782"/>
              <a:ext cx="1315" cy="1307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>
              <a:solidFill>
                <a:srgbClr val="7030A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 flipV="1">
            <a:off x="4017399" y="3001415"/>
            <a:ext cx="3797300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7802000" y="2801390"/>
            <a:ext cx="219075" cy="21590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 flipV="1">
            <a:off x="7790887" y="1752053"/>
            <a:ext cx="0" cy="1281113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7" name="文本框 1"/>
          <p:cNvSpPr txBox="1">
            <a:spLocks noChangeArrowheads="1"/>
          </p:cNvSpPr>
          <p:nvPr/>
        </p:nvSpPr>
        <p:spPr bwMode="auto">
          <a:xfrm>
            <a:off x="1433513" y="4765818"/>
            <a:ext cx="373820" cy="48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6</a:t>
            </a:r>
          </a:p>
        </p:txBody>
      </p:sp>
      <p:sp>
        <p:nvSpPr>
          <p:cNvPr id="19" name="文本框 1"/>
          <p:cNvSpPr txBox="1">
            <a:spLocks noChangeArrowheads="1"/>
          </p:cNvSpPr>
          <p:nvPr/>
        </p:nvSpPr>
        <p:spPr bwMode="auto">
          <a:xfrm>
            <a:off x="2452688" y="4765818"/>
            <a:ext cx="309700" cy="48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</a:p>
        </p:txBody>
      </p:sp>
      <p:sp>
        <p:nvSpPr>
          <p:cNvPr id="20" name="文本框 1"/>
          <p:cNvSpPr txBox="1">
            <a:spLocks noChangeArrowheads="1"/>
          </p:cNvSpPr>
          <p:nvPr/>
        </p:nvSpPr>
        <p:spPr bwMode="auto">
          <a:xfrm>
            <a:off x="3417888" y="4765818"/>
            <a:ext cx="373820" cy="48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</a:p>
        </p:txBody>
      </p:sp>
      <p:sp>
        <p:nvSpPr>
          <p:cNvPr id="21" name="文本框 1"/>
          <p:cNvSpPr txBox="1">
            <a:spLocks noChangeArrowheads="1"/>
          </p:cNvSpPr>
          <p:nvPr/>
        </p:nvSpPr>
        <p:spPr bwMode="auto">
          <a:xfrm>
            <a:off x="5611813" y="4765818"/>
            <a:ext cx="990600" cy="48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12</a:t>
            </a:r>
          </a:p>
        </p:txBody>
      </p:sp>
      <p:sp>
        <p:nvSpPr>
          <p:cNvPr id="22" name="文本框 1"/>
          <p:cNvSpPr txBox="1">
            <a:spLocks noChangeArrowheads="1"/>
          </p:cNvSpPr>
          <p:nvPr/>
        </p:nvSpPr>
        <p:spPr bwMode="auto">
          <a:xfrm>
            <a:off x="8977313" y="4765818"/>
            <a:ext cx="989012" cy="48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19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格 7"/>
          <p:cNvGraphicFramePr/>
          <p:nvPr>
            <p:custDataLst>
              <p:tags r:id="rId1"/>
            </p:custDataLst>
          </p:nvPr>
        </p:nvGraphicFramePr>
        <p:xfrm>
          <a:off x="1028700" y="3570933"/>
          <a:ext cx="9729787" cy="2468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4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48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48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329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823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长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宽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高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小正方体的数量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长方体的体积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12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1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1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12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12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6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1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2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12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12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31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31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 dirty="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3" name="组合 22"/>
          <p:cNvGrpSpPr/>
          <p:nvPr/>
        </p:nvGrpSpPr>
        <p:grpSpPr bwMode="auto">
          <a:xfrm>
            <a:off x="4733925" y="2455433"/>
            <a:ext cx="2724150" cy="830262"/>
            <a:chOff x="10923" y="2783"/>
            <a:chExt cx="4291" cy="1306"/>
          </a:xfrm>
        </p:grpSpPr>
        <p:sp>
          <p:nvSpPr>
            <p:cNvPr id="15400" name="AutoShape 15"/>
            <p:cNvSpPr>
              <a:spLocks noChangeArrowheads="1"/>
            </p:cNvSpPr>
            <p:nvPr/>
          </p:nvSpPr>
          <p:spPr bwMode="auto">
            <a:xfrm>
              <a:off x="10922" y="2782"/>
              <a:ext cx="1317" cy="1307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>
              <a:solidFill>
                <a:srgbClr val="7030A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5401" name="AutoShape 15"/>
            <p:cNvSpPr>
              <a:spLocks noChangeArrowheads="1"/>
            </p:cNvSpPr>
            <p:nvPr/>
          </p:nvSpPr>
          <p:spPr bwMode="auto">
            <a:xfrm>
              <a:off x="11915" y="2782"/>
              <a:ext cx="1317" cy="1307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>
              <a:solidFill>
                <a:srgbClr val="7030A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5402" name="AutoShape 15"/>
            <p:cNvSpPr>
              <a:spLocks noChangeArrowheads="1"/>
            </p:cNvSpPr>
            <p:nvPr/>
          </p:nvSpPr>
          <p:spPr bwMode="auto">
            <a:xfrm>
              <a:off x="12907" y="2782"/>
              <a:ext cx="1317" cy="1307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>
              <a:solidFill>
                <a:srgbClr val="7030A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5403" name="AutoShape 15"/>
            <p:cNvSpPr>
              <a:spLocks noChangeArrowheads="1"/>
            </p:cNvSpPr>
            <p:nvPr/>
          </p:nvSpPr>
          <p:spPr bwMode="auto">
            <a:xfrm>
              <a:off x="13900" y="2782"/>
              <a:ext cx="1315" cy="1307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>
              <a:solidFill>
                <a:srgbClr val="7030A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 flipV="1">
            <a:off x="4733926" y="3290458"/>
            <a:ext cx="2519363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7240589" y="3077733"/>
            <a:ext cx="219075" cy="21590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7" name="文本框 1"/>
          <p:cNvSpPr txBox="1">
            <a:spLocks noChangeArrowheads="1"/>
          </p:cNvSpPr>
          <p:nvPr/>
        </p:nvSpPr>
        <p:spPr bwMode="auto">
          <a:xfrm>
            <a:off x="1337342" y="5081669"/>
            <a:ext cx="373820" cy="48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</a:t>
            </a:r>
          </a:p>
        </p:txBody>
      </p:sp>
      <p:sp>
        <p:nvSpPr>
          <p:cNvPr id="19" name="文本框 1"/>
          <p:cNvSpPr txBox="1">
            <a:spLocks noChangeArrowheads="1"/>
          </p:cNvSpPr>
          <p:nvPr/>
        </p:nvSpPr>
        <p:spPr bwMode="auto">
          <a:xfrm>
            <a:off x="2356517" y="5081669"/>
            <a:ext cx="309700" cy="48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</a:p>
        </p:txBody>
      </p:sp>
      <p:sp>
        <p:nvSpPr>
          <p:cNvPr id="20" name="文本框 1"/>
          <p:cNvSpPr txBox="1">
            <a:spLocks noChangeArrowheads="1"/>
          </p:cNvSpPr>
          <p:nvPr/>
        </p:nvSpPr>
        <p:spPr bwMode="auto">
          <a:xfrm>
            <a:off x="3321717" y="5081669"/>
            <a:ext cx="373820" cy="48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</a:p>
        </p:txBody>
      </p:sp>
      <p:sp>
        <p:nvSpPr>
          <p:cNvPr id="21" name="文本框 1"/>
          <p:cNvSpPr txBox="1">
            <a:spLocks noChangeArrowheads="1"/>
          </p:cNvSpPr>
          <p:nvPr/>
        </p:nvSpPr>
        <p:spPr bwMode="auto">
          <a:xfrm>
            <a:off x="5515642" y="5081669"/>
            <a:ext cx="990600" cy="48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12</a:t>
            </a:r>
          </a:p>
        </p:txBody>
      </p:sp>
      <p:sp>
        <p:nvSpPr>
          <p:cNvPr id="22" name="文本框 1"/>
          <p:cNvSpPr txBox="1">
            <a:spLocks noChangeArrowheads="1"/>
          </p:cNvSpPr>
          <p:nvPr/>
        </p:nvSpPr>
        <p:spPr bwMode="auto">
          <a:xfrm>
            <a:off x="8884317" y="5081669"/>
            <a:ext cx="989012" cy="48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12</a:t>
            </a:r>
          </a:p>
        </p:txBody>
      </p:sp>
      <p:grpSp>
        <p:nvGrpSpPr>
          <p:cNvPr id="15" name="组合 14"/>
          <p:cNvGrpSpPr/>
          <p:nvPr/>
        </p:nvGrpSpPr>
        <p:grpSpPr bwMode="auto">
          <a:xfrm>
            <a:off x="4733925" y="1831546"/>
            <a:ext cx="2725738" cy="830263"/>
            <a:chOff x="6955" y="2783"/>
            <a:chExt cx="4293" cy="1306"/>
          </a:xfrm>
        </p:grpSpPr>
        <p:sp>
          <p:nvSpPr>
            <p:cNvPr id="15412" name="AutoShape 15"/>
            <p:cNvSpPr>
              <a:spLocks noChangeArrowheads="1"/>
            </p:cNvSpPr>
            <p:nvPr/>
          </p:nvSpPr>
          <p:spPr bwMode="auto">
            <a:xfrm>
              <a:off x="6955" y="2782"/>
              <a:ext cx="1317" cy="1307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>
              <a:solidFill>
                <a:srgbClr val="7030A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5413" name="AutoShape 15"/>
            <p:cNvSpPr>
              <a:spLocks noChangeArrowheads="1"/>
            </p:cNvSpPr>
            <p:nvPr/>
          </p:nvSpPr>
          <p:spPr bwMode="auto">
            <a:xfrm>
              <a:off x="7947" y="2782"/>
              <a:ext cx="1317" cy="1307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>
              <a:solidFill>
                <a:srgbClr val="7030A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5414" name="AutoShape 15"/>
            <p:cNvSpPr>
              <a:spLocks noChangeArrowheads="1"/>
            </p:cNvSpPr>
            <p:nvPr/>
          </p:nvSpPr>
          <p:spPr bwMode="auto">
            <a:xfrm>
              <a:off x="8940" y="2782"/>
              <a:ext cx="1315" cy="1307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>
              <a:solidFill>
                <a:srgbClr val="7030A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5415" name="AutoShape 15"/>
            <p:cNvSpPr>
              <a:spLocks noChangeArrowheads="1"/>
            </p:cNvSpPr>
            <p:nvPr/>
          </p:nvSpPr>
          <p:spPr bwMode="auto">
            <a:xfrm>
              <a:off x="9930" y="2782"/>
              <a:ext cx="1317" cy="1307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>
              <a:solidFill>
                <a:srgbClr val="7030A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 bwMode="auto">
          <a:xfrm>
            <a:off x="4735513" y="1212421"/>
            <a:ext cx="2724150" cy="828675"/>
            <a:chOff x="2988" y="2783"/>
            <a:chExt cx="4291" cy="1306"/>
          </a:xfrm>
        </p:grpSpPr>
        <p:sp>
          <p:nvSpPr>
            <p:cNvPr id="15417" name="AutoShape 15"/>
            <p:cNvSpPr>
              <a:spLocks noChangeArrowheads="1"/>
            </p:cNvSpPr>
            <p:nvPr/>
          </p:nvSpPr>
          <p:spPr bwMode="auto">
            <a:xfrm>
              <a:off x="2987" y="2782"/>
              <a:ext cx="1317" cy="1307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>
              <a:solidFill>
                <a:srgbClr val="7030A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5418" name="AutoShape 15"/>
            <p:cNvSpPr>
              <a:spLocks noChangeArrowheads="1"/>
            </p:cNvSpPr>
            <p:nvPr/>
          </p:nvSpPr>
          <p:spPr bwMode="auto">
            <a:xfrm>
              <a:off x="3980" y="2782"/>
              <a:ext cx="1315" cy="1307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>
              <a:solidFill>
                <a:srgbClr val="7030A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5419" name="AutoShape 15"/>
            <p:cNvSpPr>
              <a:spLocks noChangeArrowheads="1"/>
            </p:cNvSpPr>
            <p:nvPr/>
          </p:nvSpPr>
          <p:spPr bwMode="auto">
            <a:xfrm>
              <a:off x="4970" y="2782"/>
              <a:ext cx="1317" cy="1307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>
              <a:solidFill>
                <a:srgbClr val="7030A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5420" name="AutoShape 15"/>
            <p:cNvSpPr>
              <a:spLocks noChangeArrowheads="1"/>
            </p:cNvSpPr>
            <p:nvPr/>
          </p:nvSpPr>
          <p:spPr bwMode="auto">
            <a:xfrm>
              <a:off x="5962" y="2782"/>
              <a:ext cx="1317" cy="1307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>
              <a:solidFill>
                <a:srgbClr val="7030A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cxnSp>
        <p:nvCxnSpPr>
          <p:cNvPr id="18" name="直接连接符 17"/>
          <p:cNvCxnSpPr/>
          <p:nvPr/>
        </p:nvCxnSpPr>
        <p:spPr>
          <a:xfrm flipV="1">
            <a:off x="7253288" y="1380696"/>
            <a:ext cx="0" cy="1928813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19" grpId="0"/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组合 47"/>
          <p:cNvGrpSpPr/>
          <p:nvPr/>
        </p:nvGrpSpPr>
        <p:grpSpPr bwMode="auto">
          <a:xfrm>
            <a:off x="4934924" y="1899447"/>
            <a:ext cx="2097087" cy="830262"/>
            <a:chOff x="5963" y="1992"/>
            <a:chExt cx="3301" cy="1306"/>
          </a:xfrm>
        </p:grpSpPr>
        <p:sp>
          <p:nvSpPr>
            <p:cNvPr id="17410" name="AutoShape 15"/>
            <p:cNvSpPr>
              <a:spLocks noChangeArrowheads="1"/>
            </p:cNvSpPr>
            <p:nvPr/>
          </p:nvSpPr>
          <p:spPr bwMode="auto">
            <a:xfrm>
              <a:off x="5963" y="1992"/>
              <a:ext cx="1317" cy="1307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>
              <a:solidFill>
                <a:srgbClr val="7030A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7411" name="AutoShape 15"/>
            <p:cNvSpPr>
              <a:spLocks noChangeArrowheads="1"/>
            </p:cNvSpPr>
            <p:nvPr/>
          </p:nvSpPr>
          <p:spPr bwMode="auto">
            <a:xfrm>
              <a:off x="6955" y="1992"/>
              <a:ext cx="1318" cy="1307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>
              <a:solidFill>
                <a:srgbClr val="7030A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7412" name="AutoShape 15"/>
            <p:cNvSpPr>
              <a:spLocks noChangeArrowheads="1"/>
            </p:cNvSpPr>
            <p:nvPr/>
          </p:nvSpPr>
          <p:spPr bwMode="auto">
            <a:xfrm>
              <a:off x="7948" y="1992"/>
              <a:ext cx="1317" cy="1307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>
              <a:solidFill>
                <a:srgbClr val="7030A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 bwMode="auto">
          <a:xfrm>
            <a:off x="4725373" y="2107410"/>
            <a:ext cx="2095500" cy="830263"/>
            <a:chOff x="2988" y="1992"/>
            <a:chExt cx="3300" cy="1306"/>
          </a:xfrm>
        </p:grpSpPr>
        <p:sp>
          <p:nvSpPr>
            <p:cNvPr id="17414" name="AutoShape 15"/>
            <p:cNvSpPr>
              <a:spLocks noChangeArrowheads="1"/>
            </p:cNvSpPr>
            <p:nvPr/>
          </p:nvSpPr>
          <p:spPr bwMode="auto">
            <a:xfrm>
              <a:off x="2988" y="1992"/>
              <a:ext cx="1317" cy="1307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>
              <a:solidFill>
                <a:srgbClr val="7030A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7415" name="AutoShape 15"/>
            <p:cNvSpPr>
              <a:spLocks noChangeArrowheads="1"/>
            </p:cNvSpPr>
            <p:nvPr/>
          </p:nvSpPr>
          <p:spPr bwMode="auto">
            <a:xfrm>
              <a:off x="3980" y="1992"/>
              <a:ext cx="1315" cy="1307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>
              <a:solidFill>
                <a:srgbClr val="7030A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7416" name="AutoShape 15"/>
            <p:cNvSpPr>
              <a:spLocks noChangeArrowheads="1"/>
            </p:cNvSpPr>
            <p:nvPr/>
          </p:nvSpPr>
          <p:spPr bwMode="auto">
            <a:xfrm>
              <a:off x="4970" y="1992"/>
              <a:ext cx="1318" cy="1307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>
              <a:solidFill>
                <a:srgbClr val="7030A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61" name="组合 60"/>
          <p:cNvGrpSpPr/>
          <p:nvPr/>
        </p:nvGrpSpPr>
        <p:grpSpPr bwMode="auto">
          <a:xfrm>
            <a:off x="4725373" y="1277148"/>
            <a:ext cx="2305050" cy="1038225"/>
            <a:chOff x="1968" y="623"/>
            <a:chExt cx="3630" cy="1634"/>
          </a:xfrm>
        </p:grpSpPr>
        <p:grpSp>
          <p:nvGrpSpPr>
            <p:cNvPr id="17418" name="组合 52"/>
            <p:cNvGrpSpPr/>
            <p:nvPr/>
          </p:nvGrpSpPr>
          <p:grpSpPr bwMode="auto">
            <a:xfrm>
              <a:off x="2298" y="623"/>
              <a:ext cx="3301" cy="1306"/>
              <a:chOff x="5963" y="1992"/>
              <a:chExt cx="3301" cy="1306"/>
            </a:xfrm>
          </p:grpSpPr>
          <p:sp>
            <p:nvSpPr>
              <p:cNvPr id="17419" name="AutoShape 15"/>
              <p:cNvSpPr>
                <a:spLocks noChangeArrowheads="1"/>
              </p:cNvSpPr>
              <p:nvPr/>
            </p:nvSpPr>
            <p:spPr bwMode="auto">
              <a:xfrm>
                <a:off x="5963" y="1992"/>
                <a:ext cx="1317" cy="1307"/>
              </a:xfrm>
              <a:prstGeom prst="cube">
                <a:avLst>
                  <a:gd name="adj" fmla="val 25000"/>
                </a:avLst>
              </a:prstGeom>
              <a:solidFill>
                <a:srgbClr val="FFC000"/>
              </a:solidFill>
              <a:ln w="12700">
                <a:solidFill>
                  <a:srgbClr val="7030A0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7420" name="AutoShape 15"/>
              <p:cNvSpPr>
                <a:spLocks noChangeArrowheads="1"/>
              </p:cNvSpPr>
              <p:nvPr/>
            </p:nvSpPr>
            <p:spPr bwMode="auto">
              <a:xfrm>
                <a:off x="6955" y="1992"/>
                <a:ext cx="1318" cy="1307"/>
              </a:xfrm>
              <a:prstGeom prst="cube">
                <a:avLst>
                  <a:gd name="adj" fmla="val 25000"/>
                </a:avLst>
              </a:prstGeom>
              <a:solidFill>
                <a:srgbClr val="FFC000"/>
              </a:solidFill>
              <a:ln w="12700">
                <a:solidFill>
                  <a:srgbClr val="7030A0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7421" name="AutoShape 15"/>
              <p:cNvSpPr>
                <a:spLocks noChangeArrowheads="1"/>
              </p:cNvSpPr>
              <p:nvPr/>
            </p:nvSpPr>
            <p:spPr bwMode="auto">
              <a:xfrm>
                <a:off x="7948" y="1992"/>
                <a:ext cx="1317" cy="1307"/>
              </a:xfrm>
              <a:prstGeom prst="cube">
                <a:avLst>
                  <a:gd name="adj" fmla="val 25000"/>
                </a:avLst>
              </a:prstGeom>
              <a:solidFill>
                <a:srgbClr val="FFC000"/>
              </a:solidFill>
              <a:ln w="12700">
                <a:solidFill>
                  <a:srgbClr val="7030A0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pSp>
          <p:nvGrpSpPr>
            <p:cNvPr id="17422" name="组合 56"/>
            <p:cNvGrpSpPr/>
            <p:nvPr/>
          </p:nvGrpSpPr>
          <p:grpSpPr bwMode="auto">
            <a:xfrm>
              <a:off x="1968" y="951"/>
              <a:ext cx="3300" cy="1306"/>
              <a:chOff x="2988" y="1992"/>
              <a:chExt cx="3300" cy="1306"/>
            </a:xfrm>
          </p:grpSpPr>
          <p:sp>
            <p:nvSpPr>
              <p:cNvPr id="17423" name="AutoShape 15"/>
              <p:cNvSpPr>
                <a:spLocks noChangeArrowheads="1"/>
              </p:cNvSpPr>
              <p:nvPr/>
            </p:nvSpPr>
            <p:spPr bwMode="auto">
              <a:xfrm>
                <a:off x="2988" y="1992"/>
                <a:ext cx="1317" cy="1307"/>
              </a:xfrm>
              <a:prstGeom prst="cube">
                <a:avLst>
                  <a:gd name="adj" fmla="val 25000"/>
                </a:avLst>
              </a:prstGeom>
              <a:solidFill>
                <a:srgbClr val="FFC000"/>
              </a:solidFill>
              <a:ln w="12700">
                <a:solidFill>
                  <a:srgbClr val="7030A0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7424" name="AutoShape 15"/>
              <p:cNvSpPr>
                <a:spLocks noChangeArrowheads="1"/>
              </p:cNvSpPr>
              <p:nvPr/>
            </p:nvSpPr>
            <p:spPr bwMode="auto">
              <a:xfrm>
                <a:off x="3980" y="1992"/>
                <a:ext cx="1315" cy="1307"/>
              </a:xfrm>
              <a:prstGeom prst="cube">
                <a:avLst>
                  <a:gd name="adj" fmla="val 25000"/>
                </a:avLst>
              </a:prstGeom>
              <a:solidFill>
                <a:srgbClr val="FFC000"/>
              </a:solidFill>
              <a:ln w="12700">
                <a:solidFill>
                  <a:srgbClr val="7030A0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7425" name="AutoShape 15"/>
              <p:cNvSpPr>
                <a:spLocks noChangeArrowheads="1"/>
              </p:cNvSpPr>
              <p:nvPr/>
            </p:nvSpPr>
            <p:spPr bwMode="auto">
              <a:xfrm>
                <a:off x="4970" y="1992"/>
                <a:ext cx="1318" cy="1307"/>
              </a:xfrm>
              <a:prstGeom prst="cube">
                <a:avLst>
                  <a:gd name="adj" fmla="val 25000"/>
                </a:avLst>
              </a:prstGeom>
              <a:solidFill>
                <a:srgbClr val="FFC000"/>
              </a:solidFill>
              <a:ln w="12700">
                <a:solidFill>
                  <a:srgbClr val="7030A0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</p:grpSp>
      <p:graphicFrame>
        <p:nvGraphicFramePr>
          <p:cNvPr id="8" name="表格 7"/>
          <p:cNvGraphicFramePr/>
          <p:nvPr/>
        </p:nvGraphicFramePr>
        <p:xfrm>
          <a:off x="1028700" y="3180401"/>
          <a:ext cx="9729787" cy="2468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4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48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48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329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823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长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宽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高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小正方体的数量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长方体的体积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12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1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1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12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12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6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1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2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12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12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31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4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1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3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12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12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31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 dirty="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16" name="直接连接符 15"/>
          <p:cNvCxnSpPr/>
          <p:nvPr/>
        </p:nvCxnSpPr>
        <p:spPr>
          <a:xfrm flipV="1">
            <a:off x="4715848" y="2937672"/>
            <a:ext cx="1890712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6609736" y="2515398"/>
            <a:ext cx="428625" cy="434975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366838" y="5174452"/>
            <a:ext cx="373820" cy="48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</a:p>
        </p:txBody>
      </p:sp>
      <p:sp>
        <p:nvSpPr>
          <p:cNvPr id="19" name="文本框 1"/>
          <p:cNvSpPr txBox="1">
            <a:spLocks noChangeArrowheads="1"/>
          </p:cNvSpPr>
          <p:nvPr/>
        </p:nvSpPr>
        <p:spPr bwMode="auto">
          <a:xfrm>
            <a:off x="2386013" y="5174452"/>
            <a:ext cx="373820" cy="48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</a:p>
        </p:txBody>
      </p:sp>
      <p:sp>
        <p:nvSpPr>
          <p:cNvPr id="20" name="文本框 1"/>
          <p:cNvSpPr txBox="1">
            <a:spLocks noChangeArrowheads="1"/>
          </p:cNvSpPr>
          <p:nvPr/>
        </p:nvSpPr>
        <p:spPr bwMode="auto">
          <a:xfrm>
            <a:off x="3351213" y="5174452"/>
            <a:ext cx="373820" cy="48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</a:p>
        </p:txBody>
      </p:sp>
      <p:sp>
        <p:nvSpPr>
          <p:cNvPr id="21" name="文本框 1"/>
          <p:cNvSpPr txBox="1">
            <a:spLocks noChangeArrowheads="1"/>
          </p:cNvSpPr>
          <p:nvPr/>
        </p:nvSpPr>
        <p:spPr bwMode="auto">
          <a:xfrm>
            <a:off x="5545138" y="5174452"/>
            <a:ext cx="990600" cy="48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12</a:t>
            </a:r>
          </a:p>
        </p:txBody>
      </p:sp>
      <p:sp>
        <p:nvSpPr>
          <p:cNvPr id="22" name="文本框 1"/>
          <p:cNvSpPr txBox="1">
            <a:spLocks noChangeArrowheads="1"/>
          </p:cNvSpPr>
          <p:nvPr/>
        </p:nvSpPr>
        <p:spPr bwMode="auto">
          <a:xfrm>
            <a:off x="8964613" y="5174452"/>
            <a:ext cx="989012" cy="48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12</a:t>
            </a:r>
          </a:p>
        </p:txBody>
      </p:sp>
      <p:cxnSp>
        <p:nvCxnSpPr>
          <p:cNvPr id="18" name="直接连接符 17"/>
          <p:cNvCxnSpPr/>
          <p:nvPr/>
        </p:nvCxnSpPr>
        <p:spPr>
          <a:xfrm flipH="1" flipV="1">
            <a:off x="6609735" y="1683548"/>
            <a:ext cx="0" cy="1260475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0" grpId="0"/>
      <p:bldP spid="21" grpId="0"/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{a01f2152-350f-4e3b-8d04-d186ce302986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{5280eafd-7670-4f59-9fdd-edac09b6288d}"/>
</p:tagLst>
</file>

<file path=ppt/theme/theme1.xml><?xml version="1.0" encoding="utf-8"?>
<a:theme xmlns:a="http://schemas.openxmlformats.org/drawingml/2006/main" name="办公资源网：www.bangongziyuan.com">
  <a:themeElements>
    <a:clrScheme name="007配色-29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596784"/>
      </a:accent1>
      <a:accent2>
        <a:srgbClr val="FFB508"/>
      </a:accent2>
      <a:accent3>
        <a:srgbClr val="646464"/>
      </a:accent3>
      <a:accent4>
        <a:srgbClr val="828282"/>
      </a:accent4>
      <a:accent5>
        <a:srgbClr val="A5A5A5"/>
      </a:accent5>
      <a:accent6>
        <a:srgbClr val="C9C9C9"/>
      </a:accent6>
      <a:hlink>
        <a:srgbClr val="1040E2"/>
      </a:hlink>
      <a:folHlink>
        <a:srgbClr val="BFBFB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黑体"/>
        <a:ea typeface=""/>
        <a:cs typeface=""/>
        <a:font script="Jpan" typeface="游ゴシック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黑体"/>
        <a:ea typeface=""/>
        <a:cs typeface=""/>
        <a:font script="Jpan" typeface="游ゴシック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1637</Words>
  <Application>Microsoft Office PowerPoint</Application>
  <PresentationFormat>宽屏</PresentationFormat>
  <Paragraphs>258</Paragraphs>
  <Slides>38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46" baseType="lpstr">
      <vt:lpstr>FandolFang R</vt:lpstr>
      <vt:lpstr>OPPOSans B</vt:lpstr>
      <vt:lpstr>OPPOSans H</vt:lpstr>
      <vt:lpstr>OPPOSans R</vt:lpstr>
      <vt:lpstr>思源黑体 CN Light</vt:lpstr>
      <vt:lpstr>Arial</vt:lpstr>
      <vt:lpstr>Calibri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347</cp:revision>
  <dcterms:created xsi:type="dcterms:W3CDTF">2020-07-01T00:49:00Z</dcterms:created>
  <dcterms:modified xsi:type="dcterms:W3CDTF">2021-01-08T23:23:04Z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2052-11.1.0.9739</vt:lpwstr>
  </property>
</Properties>
</file>