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42" r:id="rId2"/>
    <p:sldId id="264" r:id="rId3"/>
    <p:sldId id="340" r:id="rId4"/>
    <p:sldId id="356" r:id="rId5"/>
    <p:sldId id="357" r:id="rId6"/>
    <p:sldId id="571" r:id="rId7"/>
    <p:sldId id="358" r:id="rId8"/>
    <p:sldId id="261" r:id="rId9"/>
    <p:sldId id="341" r:id="rId10"/>
    <p:sldId id="343" r:id="rId11"/>
    <p:sldId id="344" r:id="rId12"/>
    <p:sldId id="345" r:id="rId13"/>
    <p:sldId id="346" r:id="rId14"/>
    <p:sldId id="572" r:id="rId15"/>
    <p:sldId id="275" r:id="rId16"/>
    <p:sldId id="331" r:id="rId17"/>
    <p:sldId id="360" r:id="rId18"/>
    <p:sldId id="332" r:id="rId19"/>
    <p:sldId id="361" r:id="rId20"/>
    <p:sldId id="333" r:id="rId21"/>
    <p:sldId id="287" r:id="rId22"/>
    <p:sldId id="334" r:id="rId23"/>
    <p:sldId id="335" r:id="rId24"/>
  </p:sldIdLst>
  <p:sldSz cx="12192000" cy="6858000"/>
  <p:notesSz cx="6858000" cy="9144000"/>
  <p:embeddedFontLst>
    <p:embeddedFont>
      <p:font typeface="FandolFang R" panose="02010600030101010101" charset="-122"/>
      <p:regular r:id="rId27"/>
    </p:embeddedFont>
    <p:embeddedFont>
      <p:font typeface="OPPOSans H" panose="02010600030101010101" charset="-122"/>
      <p:regular r:id="rId28"/>
    </p:embeddedFont>
    <p:embeddedFont>
      <p:font typeface="OPPOSans R" panose="02010600030101010101" charset="-122"/>
      <p:regular r:id="rId29"/>
    </p:embeddedFont>
    <p:embeddedFont>
      <p:font typeface="思源黑体 CN Light" panose="02010600030101010101" charset="-122"/>
      <p:regular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09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6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7CB25EB0-04BF-4415-A115-13BCFA342740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70BD59A5-E156-4BAD-AA5D-674FF9999907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3314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5362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7410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9458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1506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3554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5602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4818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92445-CB5B-45B3-AD92-421041CB8CF4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4681-BF03-4437-AC3C-B3AE33B418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知识梳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 userDrawn="1"/>
        </p:nvCxnSpPr>
        <p:spPr>
          <a:xfrm flipH="1">
            <a:off x="5852160" y="6487997"/>
            <a:ext cx="6339840" cy="0"/>
          </a:xfrm>
          <a:prstGeom prst="line">
            <a:avLst/>
          </a:prstGeom>
          <a:ln w="19050">
            <a:headEnd type="none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0" y="6648962"/>
            <a:ext cx="6568440" cy="0"/>
          </a:xfrm>
          <a:prstGeom prst="line">
            <a:avLst/>
          </a:prstGeom>
          <a:ln w="19050">
            <a:solidFill>
              <a:schemeClr val="accent2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: 圆角 11"/>
          <p:cNvSpPr/>
          <p:nvPr/>
        </p:nvSpPr>
        <p:spPr>
          <a:xfrm>
            <a:off x="528136" y="574361"/>
            <a:ext cx="3388544" cy="492961"/>
          </a:xfrm>
          <a:prstGeom prst="roundRect">
            <a:avLst>
              <a:gd name="adj" fmla="val 0"/>
            </a:avLst>
          </a:prstGeom>
          <a:gradFill>
            <a:gsLst>
              <a:gs pos="4400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cxnSp>
        <p:nvCxnSpPr>
          <p:cNvPr id="16" name="直接连接符 15"/>
          <p:cNvCxnSpPr/>
          <p:nvPr userDrawn="1"/>
        </p:nvCxnSpPr>
        <p:spPr>
          <a:xfrm>
            <a:off x="529991" y="555832"/>
            <a:ext cx="1970508" cy="0"/>
          </a:xfrm>
          <a:prstGeom prst="line">
            <a:avLst/>
          </a:prstGeom>
          <a:ln w="12700"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 userDrawn="1"/>
        </p:nvCxnSpPr>
        <p:spPr>
          <a:xfrm>
            <a:off x="529991" y="1084152"/>
            <a:ext cx="1970508" cy="0"/>
          </a:xfrm>
          <a:prstGeom prst="line">
            <a:avLst/>
          </a:prstGeom>
          <a:ln w="12700">
            <a:gradFill>
              <a:gsLst>
                <a:gs pos="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 userDrawn="1"/>
        </p:nvGrpSpPr>
        <p:grpSpPr>
          <a:xfrm>
            <a:off x="238650" y="601723"/>
            <a:ext cx="500490" cy="413377"/>
            <a:chOff x="196739" y="240735"/>
            <a:chExt cx="662797" cy="547434"/>
          </a:xfrm>
        </p:grpSpPr>
        <p:sp>
          <p:nvSpPr>
            <p:cNvPr id="13" name="立方体 12"/>
            <p:cNvSpPr/>
            <p:nvPr/>
          </p:nvSpPr>
          <p:spPr>
            <a:xfrm>
              <a:off x="196739" y="464757"/>
              <a:ext cx="662797" cy="323412"/>
            </a:xfrm>
            <a:prstGeom prst="cube">
              <a:avLst/>
            </a:prstGeom>
            <a:solidFill>
              <a:schemeClr val="accent2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  <p:sp>
          <p:nvSpPr>
            <p:cNvPr id="18" name="立方体 17"/>
            <p:cNvSpPr/>
            <p:nvPr userDrawn="1"/>
          </p:nvSpPr>
          <p:spPr>
            <a:xfrm>
              <a:off x="377701" y="240735"/>
              <a:ext cx="300872" cy="300872"/>
            </a:xfrm>
            <a:prstGeom prst="cube">
              <a:avLst/>
            </a:prstGeom>
            <a:solidFill>
              <a:schemeClr val="accent2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FandolFang R" panose="00000500000000000000" pitchFamily="50" charset="-122"/>
                <a:ea typeface="FandolFang R" panose="00000500000000000000" pitchFamily="50" charset="-122"/>
              </a:endParaRPr>
            </a:p>
          </p:txBody>
        </p:sp>
      </p:grpSp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知识梳理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回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 userDrawn="1"/>
        </p:nvCxnSpPr>
        <p:spPr>
          <a:xfrm flipH="1">
            <a:off x="5852160" y="6487997"/>
            <a:ext cx="6339840" cy="0"/>
          </a:xfrm>
          <a:prstGeom prst="line">
            <a:avLst/>
          </a:prstGeom>
          <a:ln w="19050">
            <a:headEnd type="none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0" y="6648962"/>
            <a:ext cx="6568440" cy="0"/>
          </a:xfrm>
          <a:prstGeom prst="line">
            <a:avLst/>
          </a:prstGeom>
          <a:ln w="19050">
            <a:solidFill>
              <a:schemeClr val="accent2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: 圆角 11"/>
          <p:cNvSpPr/>
          <p:nvPr/>
        </p:nvSpPr>
        <p:spPr>
          <a:xfrm>
            <a:off x="528136" y="574361"/>
            <a:ext cx="3388544" cy="492961"/>
          </a:xfrm>
          <a:prstGeom prst="roundRect">
            <a:avLst>
              <a:gd name="adj" fmla="val 0"/>
            </a:avLst>
          </a:prstGeom>
          <a:gradFill>
            <a:gsLst>
              <a:gs pos="4400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cxnSp>
        <p:nvCxnSpPr>
          <p:cNvPr id="16" name="直接连接符 15"/>
          <p:cNvCxnSpPr/>
          <p:nvPr userDrawn="1"/>
        </p:nvCxnSpPr>
        <p:spPr>
          <a:xfrm>
            <a:off x="529991" y="555832"/>
            <a:ext cx="1970508" cy="0"/>
          </a:xfrm>
          <a:prstGeom prst="line">
            <a:avLst/>
          </a:prstGeom>
          <a:ln w="12700"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 userDrawn="1"/>
        </p:nvCxnSpPr>
        <p:spPr>
          <a:xfrm>
            <a:off x="529991" y="1084152"/>
            <a:ext cx="1970508" cy="0"/>
          </a:xfrm>
          <a:prstGeom prst="line">
            <a:avLst/>
          </a:prstGeom>
          <a:ln w="12700">
            <a:gradFill>
              <a:gsLst>
                <a:gs pos="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 userDrawn="1"/>
        </p:nvGrpSpPr>
        <p:grpSpPr>
          <a:xfrm>
            <a:off x="238650" y="601723"/>
            <a:ext cx="500490" cy="413377"/>
            <a:chOff x="196739" y="240735"/>
            <a:chExt cx="662797" cy="547434"/>
          </a:xfrm>
        </p:grpSpPr>
        <p:sp>
          <p:nvSpPr>
            <p:cNvPr id="13" name="立方体 12"/>
            <p:cNvSpPr/>
            <p:nvPr/>
          </p:nvSpPr>
          <p:spPr>
            <a:xfrm>
              <a:off x="196739" y="464757"/>
              <a:ext cx="662797" cy="323412"/>
            </a:xfrm>
            <a:prstGeom prst="cube">
              <a:avLst/>
            </a:prstGeom>
            <a:solidFill>
              <a:schemeClr val="accent2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  <p:sp>
          <p:nvSpPr>
            <p:cNvPr id="18" name="立方体 17"/>
            <p:cNvSpPr/>
            <p:nvPr userDrawn="1"/>
          </p:nvSpPr>
          <p:spPr>
            <a:xfrm>
              <a:off x="377701" y="240735"/>
              <a:ext cx="300872" cy="300872"/>
            </a:xfrm>
            <a:prstGeom prst="cube">
              <a:avLst/>
            </a:prstGeom>
            <a:solidFill>
              <a:schemeClr val="accent2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FandolFang R" panose="00000500000000000000" pitchFamily="50" charset="-122"/>
                <a:ea typeface="FandolFang R" panose="00000500000000000000" pitchFamily="50" charset="-122"/>
              </a:endParaRPr>
            </a:p>
          </p:txBody>
        </p:sp>
      </p:grpSp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考点回顾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巩固练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 userDrawn="1"/>
        </p:nvCxnSpPr>
        <p:spPr>
          <a:xfrm flipH="1">
            <a:off x="5852160" y="6487997"/>
            <a:ext cx="6339840" cy="0"/>
          </a:xfrm>
          <a:prstGeom prst="line">
            <a:avLst/>
          </a:prstGeom>
          <a:ln w="19050">
            <a:headEnd type="none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0" y="6648962"/>
            <a:ext cx="6568440" cy="0"/>
          </a:xfrm>
          <a:prstGeom prst="line">
            <a:avLst/>
          </a:prstGeom>
          <a:ln w="19050">
            <a:solidFill>
              <a:schemeClr val="accent2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: 圆角 11"/>
          <p:cNvSpPr/>
          <p:nvPr/>
        </p:nvSpPr>
        <p:spPr>
          <a:xfrm>
            <a:off x="528136" y="574361"/>
            <a:ext cx="3388544" cy="492961"/>
          </a:xfrm>
          <a:prstGeom prst="roundRect">
            <a:avLst>
              <a:gd name="adj" fmla="val 0"/>
            </a:avLst>
          </a:prstGeom>
          <a:gradFill>
            <a:gsLst>
              <a:gs pos="4400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cxnSp>
        <p:nvCxnSpPr>
          <p:cNvPr id="16" name="直接连接符 15"/>
          <p:cNvCxnSpPr/>
          <p:nvPr userDrawn="1"/>
        </p:nvCxnSpPr>
        <p:spPr>
          <a:xfrm>
            <a:off x="529991" y="555832"/>
            <a:ext cx="1970508" cy="0"/>
          </a:xfrm>
          <a:prstGeom prst="line">
            <a:avLst/>
          </a:prstGeom>
          <a:ln w="12700"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 userDrawn="1"/>
        </p:nvCxnSpPr>
        <p:spPr>
          <a:xfrm>
            <a:off x="529991" y="1084152"/>
            <a:ext cx="1970508" cy="0"/>
          </a:xfrm>
          <a:prstGeom prst="line">
            <a:avLst/>
          </a:prstGeom>
          <a:ln w="12700">
            <a:gradFill>
              <a:gsLst>
                <a:gs pos="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 userDrawn="1"/>
        </p:nvGrpSpPr>
        <p:grpSpPr>
          <a:xfrm>
            <a:off x="238650" y="601723"/>
            <a:ext cx="500490" cy="413377"/>
            <a:chOff x="196739" y="240735"/>
            <a:chExt cx="662797" cy="547434"/>
          </a:xfrm>
        </p:grpSpPr>
        <p:sp>
          <p:nvSpPr>
            <p:cNvPr id="13" name="立方体 12"/>
            <p:cNvSpPr/>
            <p:nvPr/>
          </p:nvSpPr>
          <p:spPr>
            <a:xfrm>
              <a:off x="196739" y="464757"/>
              <a:ext cx="662797" cy="323412"/>
            </a:xfrm>
            <a:prstGeom prst="cube">
              <a:avLst/>
            </a:prstGeom>
            <a:solidFill>
              <a:schemeClr val="accent2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  <p:sp>
          <p:nvSpPr>
            <p:cNvPr id="18" name="立方体 17"/>
            <p:cNvSpPr/>
            <p:nvPr userDrawn="1"/>
          </p:nvSpPr>
          <p:spPr>
            <a:xfrm>
              <a:off x="377701" y="240735"/>
              <a:ext cx="300872" cy="300872"/>
            </a:xfrm>
            <a:prstGeom prst="cube">
              <a:avLst/>
            </a:prstGeom>
            <a:solidFill>
              <a:schemeClr val="accent2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FandolFang R" panose="00000500000000000000" pitchFamily="50" charset="-122"/>
                <a:ea typeface="FandolFang R" panose="00000500000000000000" pitchFamily="50" charset="-122"/>
              </a:endParaRPr>
            </a:p>
          </p:txBody>
        </p:sp>
      </p:grpSp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巩固练习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5EA92445-CB5B-45B3-AD92-421041CB8CF4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C5E24681-BF03-4437-AC3C-B3AE33B41819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8" cy="812799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2113167"/>
            <a:ext cx="12191998" cy="3848017"/>
          </a:xfrm>
          <a:prstGeom prst="rect">
            <a:avLst/>
          </a:prstGeom>
          <a:gradFill>
            <a:gsLst>
              <a:gs pos="0">
                <a:schemeClr val="accent1">
                  <a:alpha val="81000"/>
                </a:schemeClr>
              </a:gs>
              <a:gs pos="66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741714" y="3295398"/>
            <a:ext cx="8708572" cy="10156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en-US" altLang="zh-CN" sz="60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17000"/>
                    </a:srgbClr>
                  </a:outerShdw>
                </a:effectLst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3.7 </a:t>
            </a:r>
            <a:r>
              <a:rPr lang="zh-CN" altLang="en-US" sz="60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17000"/>
                    </a:srgbClr>
                  </a:outerShdw>
                </a:effectLst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 整理与复习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490278" y="2320285"/>
            <a:ext cx="521144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28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POSans R" panose="00020600040101010101" pitchFamily="18" charset="-122"/>
                <a:ea typeface="OPPOSans R" panose="00020600040101010101" pitchFamily="18" charset="-122"/>
                <a:cs typeface="黑体" panose="02010609060101010101" charset="-122"/>
                <a:sym typeface="OPPOSans R" panose="00020600040101010101" pitchFamily="18" charset="-122"/>
              </a:rPr>
              <a:t>五年级下册数学（人教版）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2829980" y="4512641"/>
            <a:ext cx="7415050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dist" fontAlgn="auto">
              <a:defRPr/>
            </a:pPr>
            <a:r>
              <a:rPr lang="en-US" altLang="zh-CN" noProof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黑体" panose="02010609060101010101" charset="-122"/>
                <a:sym typeface="OPPOSans R" panose="00020600040101010101" pitchFamily="18" charset="-122"/>
              </a:rPr>
              <a:t>ORGANIZE AND REVIEW</a:t>
            </a:r>
            <a:endParaRPr lang="zh-CN" altLang="en-US" noProof="1">
              <a:solidFill>
                <a:schemeClr val="bg1"/>
              </a:solidFill>
              <a:latin typeface="OPPOSans R" panose="00020600040101010101" pitchFamily="18" charset="-122"/>
              <a:ea typeface="OPPOSans R" panose="00020600040101010101" pitchFamily="18" charset="-122"/>
              <a:cs typeface="黑体" panose="02010609060101010101" charset="-122"/>
              <a:sym typeface="OPPOSans R" panose="00020600040101010101" pitchFamily="18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3068377" y="5325817"/>
            <a:ext cx="6055247" cy="369332"/>
            <a:chOff x="4816687" y="4817185"/>
            <a:chExt cx="6055247" cy="369332"/>
          </a:xfrm>
        </p:grpSpPr>
        <p:sp>
          <p:nvSpPr>
            <p:cNvPr id="21" name="文本框 20"/>
            <p:cNvSpPr txBox="1"/>
            <p:nvPr/>
          </p:nvSpPr>
          <p:spPr>
            <a:xfrm>
              <a:off x="6782958" y="4817185"/>
              <a:ext cx="2122706" cy="369332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 w="9525">
              <a:noFill/>
            </a:ln>
          </p:spPr>
          <p:txBody>
            <a:bodyPr wrap="square">
              <a:spAutoFit/>
            </a:bodyPr>
            <a:lstStyle/>
            <a:p>
              <a:pPr fontAlgn="auto">
                <a:defRPr/>
              </a:pPr>
              <a:r>
                <a:rPr lang="zh-CN" altLang="en-US" noProof="1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黑体" panose="02010609060101010101" charset="-122"/>
                  <a:sym typeface="OPPOSans R" panose="00020600040101010101" pitchFamily="18" charset="-122"/>
                </a:rPr>
                <a:t>授课人：</a:t>
              </a:r>
              <a:r>
                <a:rPr lang="en-US" altLang="zh-CN" noProof="1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黑体" panose="02010609060101010101" charset="-122"/>
                  <a:sym typeface="OPPOSans R" panose="00020600040101010101" pitchFamily="18" charset="-122"/>
                </a:rPr>
                <a:t>XXX</a:t>
              </a:r>
              <a:r>
                <a:rPr lang="zh-CN" altLang="en-US" noProof="1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黑体" panose="02010609060101010101" charset="-122"/>
                  <a:sym typeface="OPPOSans R" panose="00020600040101010101" pitchFamily="18" charset="-122"/>
                </a:rPr>
                <a:t>老师</a:t>
              </a:r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9276080" y="5001851"/>
              <a:ext cx="159585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4816687" y="5001851"/>
              <a:ext cx="159585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直接连接符 26"/>
          <p:cNvCxnSpPr/>
          <p:nvPr/>
        </p:nvCxnSpPr>
        <p:spPr>
          <a:xfrm>
            <a:off x="4048760" y="2980070"/>
            <a:ext cx="4094480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立方体 7"/>
          <p:cNvSpPr/>
          <p:nvPr/>
        </p:nvSpPr>
        <p:spPr>
          <a:xfrm>
            <a:off x="679845" y="3481143"/>
            <a:ext cx="1165709" cy="1165709"/>
          </a:xfrm>
          <a:prstGeom prst="cube">
            <a:avLst/>
          </a:prstGeom>
          <a:solidFill>
            <a:schemeClr val="accent2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图片 2" descr="标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9" y="1532956"/>
            <a:ext cx="2155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文本框 5"/>
          <p:cNvSpPr txBox="1">
            <a:spLocks noChangeArrowheads="1"/>
          </p:cNvSpPr>
          <p:nvPr/>
        </p:nvSpPr>
        <p:spPr bwMode="auto">
          <a:xfrm>
            <a:off x="1163638" y="1594224"/>
            <a:ext cx="15986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考点 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 </a:t>
            </a:r>
          </a:p>
        </p:txBody>
      </p:sp>
      <p:sp>
        <p:nvSpPr>
          <p:cNvPr id="16387" name="文本框 7"/>
          <p:cNvSpPr txBox="1">
            <a:spLocks noChangeArrowheads="1"/>
          </p:cNvSpPr>
          <p:nvPr/>
        </p:nvSpPr>
        <p:spPr bwMode="auto">
          <a:xfrm>
            <a:off x="3014664" y="1594224"/>
            <a:ext cx="56086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正方体体积公式的应用</a:t>
            </a:r>
          </a:p>
        </p:txBody>
      </p:sp>
      <p:sp>
        <p:nvSpPr>
          <p:cNvPr id="16388" name="文本框 1"/>
          <p:cNvSpPr txBox="1">
            <a:spLocks noChangeArrowheads="1"/>
          </p:cNvSpPr>
          <p:nvPr/>
        </p:nvSpPr>
        <p:spPr bwMode="auto">
          <a:xfrm>
            <a:off x="947738" y="2538495"/>
            <a:ext cx="10185400" cy="54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例 </a:t>
            </a:r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</a:t>
            </a: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</a:t>
            </a:r>
            <a:r>
              <a: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一个正方体纸箱，棱长是 0.8 dm，这个纸箱的体积是多少立方分米？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665163" y="4596838"/>
            <a:ext cx="104679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思路分析：</a:t>
            </a:r>
            <a:r>
              <a:rPr lang="zh-CN" altLang="zh-CN" sz="2400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此题考查的是正方体体积公式的应用，正方体的体积＝棱长×棱长×棱长。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1744664" y="3202180"/>
            <a:ext cx="9228137" cy="11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 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0.8×0.8×0.8＝0.512（dm</a:t>
            </a:r>
            <a:r>
              <a:rPr lang="zh-CN" altLang="en-US" sz="2400" baseline="30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答：这个纸箱的体积是 0.512 立方分米。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图片 2" descr="标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9" y="1773949"/>
            <a:ext cx="2155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文本框 5"/>
          <p:cNvSpPr txBox="1">
            <a:spLocks noChangeArrowheads="1"/>
          </p:cNvSpPr>
          <p:nvPr/>
        </p:nvSpPr>
        <p:spPr bwMode="auto">
          <a:xfrm>
            <a:off x="1163638" y="1835217"/>
            <a:ext cx="15986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考点 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5 </a:t>
            </a:r>
          </a:p>
        </p:txBody>
      </p:sp>
      <p:sp>
        <p:nvSpPr>
          <p:cNvPr id="18435" name="文本框 7"/>
          <p:cNvSpPr txBox="1">
            <a:spLocks noChangeArrowheads="1"/>
          </p:cNvSpPr>
          <p:nvPr/>
        </p:nvSpPr>
        <p:spPr bwMode="auto">
          <a:xfrm>
            <a:off x="3014663" y="1835217"/>
            <a:ext cx="5276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体积单位间的进率的应用</a:t>
            </a:r>
          </a:p>
        </p:txBody>
      </p:sp>
      <p:sp>
        <p:nvSpPr>
          <p:cNvPr id="18436" name="文本框 1"/>
          <p:cNvSpPr txBox="1">
            <a:spLocks noChangeArrowheads="1"/>
          </p:cNvSpPr>
          <p:nvPr/>
        </p:nvSpPr>
        <p:spPr bwMode="auto">
          <a:xfrm>
            <a:off x="762001" y="2781350"/>
            <a:ext cx="10488613" cy="54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例 </a:t>
            </a:r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5</a:t>
            </a: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</a:t>
            </a:r>
            <a:r>
              <a: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一个长方体水池的体积是 8000 dm</a:t>
            </a:r>
            <a:r>
              <a:rPr lang="zh-CN" altLang="en-US" sz="2400" baseline="300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，底面积是 20 m</a:t>
            </a:r>
            <a:r>
              <a:rPr lang="zh-CN" altLang="en-US" sz="2400" baseline="300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，水池深多少米？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090613" y="4076650"/>
            <a:ext cx="10090150" cy="1298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思路分析：</a:t>
            </a:r>
            <a:r>
              <a:rPr lang="zh-CN" altLang="zh-CN" sz="240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水池的体积是 8000 dm</a:t>
            </a:r>
            <a:r>
              <a:rPr lang="zh-CN" altLang="zh-CN" sz="2400" baseline="3000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zh-CN" sz="240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，而底面积单位是 m</a:t>
            </a:r>
            <a:r>
              <a:rPr lang="zh-CN" altLang="zh-CN" sz="2400" baseline="3000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zh-CN" sz="240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，单位不统一，所以在计算本题时要先把 8000 dm</a:t>
            </a:r>
            <a:r>
              <a:rPr lang="zh-CN" altLang="zh-CN" sz="2400" baseline="3000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zh-CN" sz="240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化成 8 m</a:t>
            </a:r>
            <a:r>
              <a:rPr lang="zh-CN" altLang="zh-CN" sz="2400" baseline="3000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zh-CN" sz="240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，统一单位后再逆用长方体的体积公式计算。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3541714" y="4016325"/>
            <a:ext cx="6319837" cy="1502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8000 dm</a:t>
            </a:r>
            <a:r>
              <a:rPr lang="zh-CN" altLang="en-US" sz="2400" baseline="300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＝8m</a:t>
            </a:r>
            <a:r>
              <a:rPr lang="zh-CN" altLang="en-US" sz="2400" baseline="300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endParaRPr lang="zh-CN" altLang="en-US" sz="2400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8÷20＝0.4（m）</a:t>
            </a:r>
          </a:p>
          <a:p>
            <a:pPr>
              <a:lnSpc>
                <a:spcPct val="130000"/>
              </a:lnSpc>
            </a:pP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答：水池深 0.4 米。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图片 2" descr="标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9" y="1505130"/>
            <a:ext cx="2155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文本框 5"/>
          <p:cNvSpPr txBox="1">
            <a:spLocks noChangeArrowheads="1"/>
          </p:cNvSpPr>
          <p:nvPr/>
        </p:nvSpPr>
        <p:spPr bwMode="auto">
          <a:xfrm>
            <a:off x="1163638" y="1566398"/>
            <a:ext cx="15986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考点 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6 </a:t>
            </a:r>
          </a:p>
        </p:txBody>
      </p:sp>
      <p:sp>
        <p:nvSpPr>
          <p:cNvPr id="20483" name="文本框 7"/>
          <p:cNvSpPr txBox="1">
            <a:spLocks noChangeArrowheads="1"/>
          </p:cNvSpPr>
          <p:nvPr/>
        </p:nvSpPr>
        <p:spPr bwMode="auto">
          <a:xfrm>
            <a:off x="3014663" y="1528150"/>
            <a:ext cx="4324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求容器的容积</a:t>
            </a:r>
          </a:p>
        </p:txBody>
      </p:sp>
      <p:sp>
        <p:nvSpPr>
          <p:cNvPr id="20484" name="文本框 1"/>
          <p:cNvSpPr txBox="1">
            <a:spLocks noChangeArrowheads="1"/>
          </p:cNvSpPr>
          <p:nvPr/>
        </p:nvSpPr>
        <p:spPr bwMode="auto">
          <a:xfrm>
            <a:off x="762000" y="2355925"/>
            <a:ext cx="10993438" cy="1021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例 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6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一个长方体木箱，从里面量长 60 cm、宽 50 cm、深 45 cm。往箱内装沙，当沙面距箱口 9 cm 时，箱内空余部分的容积是多少立方厘米？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092200" y="4079875"/>
            <a:ext cx="9613900" cy="892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思路分析：</a:t>
            </a:r>
            <a:r>
              <a:rPr lang="zh-CN" altLang="zh-CN" sz="240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当沙面距离箱口 9 cm 时，箱内空余部分的容积就相当于一个长 60 cm、宽 50 cm、深 9 cm 的长方体容器的容积。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1708151" y="4041776"/>
            <a:ext cx="9191625" cy="9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 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60×50×9＝27000（cm</a:t>
            </a:r>
            <a:r>
              <a:rPr lang="zh-CN" altLang="en-US" sz="2400" baseline="30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</a:t>
            </a:r>
          </a:p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答：箱内空余部分的容积是 27000 立方厘米。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图片 2" descr="标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02818"/>
            <a:ext cx="2155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文本框 5"/>
          <p:cNvSpPr txBox="1">
            <a:spLocks noChangeArrowheads="1"/>
          </p:cNvSpPr>
          <p:nvPr/>
        </p:nvSpPr>
        <p:spPr bwMode="auto">
          <a:xfrm>
            <a:off x="1136649" y="1464086"/>
            <a:ext cx="15986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考点 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7 </a:t>
            </a:r>
          </a:p>
        </p:txBody>
      </p:sp>
      <p:sp>
        <p:nvSpPr>
          <p:cNvPr id="22531" name="文本框 7"/>
          <p:cNvSpPr txBox="1">
            <a:spLocks noChangeArrowheads="1"/>
          </p:cNvSpPr>
          <p:nvPr/>
        </p:nvSpPr>
        <p:spPr bwMode="auto">
          <a:xfrm>
            <a:off x="2987675" y="1464086"/>
            <a:ext cx="79597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求形状不规则的物体体积的方法</a:t>
            </a:r>
          </a:p>
        </p:txBody>
      </p:sp>
      <p:sp>
        <p:nvSpPr>
          <p:cNvPr id="22532" name="文本框 1"/>
          <p:cNvSpPr txBox="1">
            <a:spLocks noChangeArrowheads="1"/>
          </p:cNvSpPr>
          <p:nvPr/>
        </p:nvSpPr>
        <p:spPr bwMode="auto">
          <a:xfrm>
            <a:off x="762000" y="2375432"/>
            <a:ext cx="10993438" cy="54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例 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7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观察量杯中水的变化，计算出苹果的体积。</a:t>
            </a:r>
          </a:p>
        </p:txBody>
      </p:sp>
      <p:pic>
        <p:nvPicPr>
          <p:cNvPr id="22533" name="图片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581" y="3067666"/>
            <a:ext cx="5018838" cy="2493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864984" y="1612660"/>
            <a:ext cx="10746913" cy="170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思路分析：</a:t>
            </a:r>
            <a:r>
              <a:rPr lang="zh-CN" altLang="zh-CN" sz="2400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由图二和图三看出两个梨的体积是 200 cm</a:t>
            </a:r>
            <a:r>
              <a:rPr lang="zh-CN" altLang="zh-CN" sz="2400" baseline="30000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zh-CN" sz="2400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，一个梨的体积是 100 cm</a:t>
            </a:r>
            <a:r>
              <a:rPr lang="zh-CN" altLang="zh-CN" sz="2400" baseline="30000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zh-CN" sz="2400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，由图一和图二看出一个苹果和一个梨的体积和是400 cm</a:t>
            </a:r>
            <a:r>
              <a:rPr lang="zh-CN" altLang="zh-CN" sz="2400" baseline="30000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zh-CN" sz="2400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，所以苹果的体积是 300cm</a:t>
            </a:r>
            <a:r>
              <a:rPr lang="zh-CN" altLang="zh-CN" sz="2400" baseline="30000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zh-CN" sz="2400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2800095" y="3292646"/>
            <a:ext cx="7834312" cy="2212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</a:t>
            </a:r>
            <a:r>
              <a:rPr lang="zh-CN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（850－650）÷2＝100（cm</a:t>
            </a:r>
            <a:r>
              <a:rPr lang="zh-CN" altLang="zh-CN" sz="2400" baseline="30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</a:t>
            </a:r>
          </a:p>
          <a:p>
            <a:pPr>
              <a:lnSpc>
                <a:spcPct val="200000"/>
              </a:lnSpc>
            </a:pPr>
            <a:r>
              <a:rPr lang="zh-CN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   650－250－100＝300（cm</a:t>
            </a:r>
            <a:r>
              <a:rPr lang="zh-CN" altLang="zh-CN" sz="2400" baseline="30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</a:t>
            </a:r>
          </a:p>
          <a:p>
            <a:pPr>
              <a:lnSpc>
                <a:spcPct val="20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   </a:t>
            </a:r>
            <a:r>
              <a:rPr lang="zh-CN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答：苹果的体积是 300 cm</a:t>
            </a:r>
            <a:r>
              <a:rPr lang="zh-CN" altLang="zh-CN" sz="2400" baseline="30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文本框 1"/>
          <p:cNvSpPr txBox="1">
            <a:spLocks noChangeArrowheads="1"/>
          </p:cNvSpPr>
          <p:nvPr/>
        </p:nvSpPr>
        <p:spPr bwMode="auto">
          <a:xfrm>
            <a:off x="951707" y="1507950"/>
            <a:ext cx="9999662" cy="3367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1. 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4.8 平方分米＝（        ）平方厘米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3260 立方厘米＝（        ）立方分米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0.56 立方米＝（        ）立方分米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2.05 升＝（        ）升（        ）毫升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40 升＝（        ）立方分米＝（        ）立方米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2.2 升＝（        ）毫升＝（        ）立方厘米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3621881" y="1629630"/>
            <a:ext cx="14303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480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3621881" y="2180967"/>
            <a:ext cx="14303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3.26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3163887" y="2705152"/>
            <a:ext cx="14303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560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2786857" y="3283148"/>
            <a:ext cx="10334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5321597" y="3283147"/>
            <a:ext cx="10334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50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2549398" y="3840705"/>
            <a:ext cx="10334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40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6230928" y="3848285"/>
            <a:ext cx="10334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0.04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2976615" y="4357897"/>
            <a:ext cx="1282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2200</a:t>
            </a: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5591959" y="4357896"/>
            <a:ext cx="12779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2200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/>
      <p:bldP spid="4" grpId="0"/>
      <p:bldP spid="5" grpId="0"/>
      <p:bldP spid="6" grpId="0"/>
      <p:bldP spid="7" grpId="0"/>
      <p:bldP spid="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文本框 1"/>
          <p:cNvSpPr txBox="1">
            <a:spLocks noChangeArrowheads="1"/>
          </p:cNvSpPr>
          <p:nvPr/>
        </p:nvSpPr>
        <p:spPr bwMode="auto">
          <a:xfrm>
            <a:off x="780742" y="1319265"/>
            <a:ext cx="10738157" cy="2951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2. 用一根 48 厘米长的铁丝正好制成一个长 5 厘米、宽 4 厘米、高（       ）厘米的长方体框架。</a:t>
            </a:r>
          </a:p>
          <a:p>
            <a:pPr>
              <a:lnSpc>
                <a:spcPct val="200000"/>
              </a:lnSpc>
            </a:pPr>
            <a:r>
              <a:rPr lang="zh-CN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3. 一个正方体的棱长总和是 72 厘米，它的棱长是（         ）厘米，表面积是（           ）平方厘米，体积是（          ）立方厘米。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1612481" y="2329385"/>
            <a:ext cx="3722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8110998" y="3081962"/>
            <a:ext cx="3722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6</a:t>
            </a: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2061857" y="3809589"/>
            <a:ext cx="6848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216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7277112" y="3809590"/>
            <a:ext cx="6848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216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文本框 1"/>
          <p:cNvSpPr txBox="1">
            <a:spLocks noChangeArrowheads="1"/>
          </p:cNvSpPr>
          <p:nvPr/>
        </p:nvSpPr>
        <p:spPr bwMode="auto">
          <a:xfrm>
            <a:off x="660400" y="1751884"/>
            <a:ext cx="10282238" cy="2951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4.</a:t>
            </a:r>
            <a:r>
              <a:rPr lang="zh-CN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把三个棱长都是 3 厘米的正方体拼成一个长方体，表面积减少了（          ）平方厘米，它的体积是（         ）立方厘米。</a:t>
            </a:r>
          </a:p>
          <a:p>
            <a:pPr>
              <a:lnSpc>
                <a:spcPct val="200000"/>
              </a:lnSpc>
            </a:pP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5</a:t>
            </a:r>
            <a:r>
              <a:rPr lang="zh-CN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. 把一个长 158 厘米、宽 20 厘米、高 20 厘米的长方体锯成最大的正方体，最多可以锯成（         ）个。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1669302" y="2775995"/>
            <a:ext cx="5597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6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6299016" y="2776456"/>
            <a:ext cx="4972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81</a:t>
            </a: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4348839" y="4241861"/>
            <a:ext cx="3722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文本框 1"/>
          <p:cNvSpPr txBox="1">
            <a:spLocks noChangeArrowheads="1"/>
          </p:cNvSpPr>
          <p:nvPr/>
        </p:nvSpPr>
        <p:spPr bwMode="auto">
          <a:xfrm>
            <a:off x="783316" y="1262883"/>
            <a:ext cx="9580563" cy="569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6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. 计算下列图形的棱长总和、表面积和体积。</a:t>
            </a: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1937877" y="3981042"/>
            <a:ext cx="6793848" cy="1502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棱长总和：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（9＋7＋4）×4＝80（dm）</a:t>
            </a:r>
          </a:p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表面积：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（9×7＋9×4＋7×4）×2＝254（dm</a:t>
            </a:r>
            <a:r>
              <a:rPr lang="en-US" altLang="zh-CN" sz="2400" baseline="30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体积：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9×7×4＝252（dm</a:t>
            </a:r>
            <a:r>
              <a:rPr lang="en-US" altLang="zh-CN" sz="2400" baseline="30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</a:t>
            </a:r>
          </a:p>
        </p:txBody>
      </p:sp>
      <p:pic>
        <p:nvPicPr>
          <p:cNvPr id="29699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342" y="2155680"/>
            <a:ext cx="4106082" cy="1502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083" y="1500184"/>
            <a:ext cx="3936027" cy="1538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3125096" y="3559994"/>
            <a:ext cx="4658648" cy="170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棱长总和：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10×12＝120（cm） 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表面积：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10×10×6＝600（cm</a:t>
            </a:r>
            <a:r>
              <a:rPr lang="en-US" altLang="zh-CN" sz="2400" baseline="30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体积：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10×10×10＝1000（cm</a:t>
            </a:r>
            <a:r>
              <a:rPr lang="en-US" altLang="zh-CN" sz="2400" baseline="30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67" y="1962156"/>
            <a:ext cx="9576466" cy="3503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文本框 1"/>
          <p:cNvSpPr txBox="1">
            <a:spLocks noChangeArrowheads="1"/>
          </p:cNvSpPr>
          <p:nvPr/>
        </p:nvSpPr>
        <p:spPr bwMode="auto">
          <a:xfrm>
            <a:off x="731838" y="1411031"/>
            <a:ext cx="10787062" cy="11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7.</a:t>
            </a:r>
            <a:r>
              <a:rPr lang="zh-CN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一个饼干盒长 25 厘米、宽 20 厘米、高 35 厘米，现在要在它的四周贴上商标纸，这张商标纸的面积是多少平方厘米？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1905794" y="2895043"/>
            <a:ext cx="8380413" cy="1474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（25×35＋20×35）×2＝3150（cm</a:t>
            </a:r>
            <a:r>
              <a:rPr lang="zh-CN" altLang="en-US" sz="2400" baseline="30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</a:t>
            </a:r>
          </a:p>
          <a:p>
            <a:pPr algn="ctr">
              <a:lnSpc>
                <a:spcPct val="20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答：</a:t>
            </a:r>
            <a:r>
              <a:rPr lang="zh-CN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这张商标纸的面积是 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3150 </a:t>
            </a:r>
            <a:r>
              <a:rPr lang="zh-CN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平方厘米。</a:t>
            </a:r>
            <a:endParaRPr lang="zh-CN" altLang="en-US" sz="2400" dirty="0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文本框 1"/>
          <p:cNvSpPr txBox="1">
            <a:spLocks noChangeArrowheads="1"/>
          </p:cNvSpPr>
          <p:nvPr/>
        </p:nvSpPr>
        <p:spPr bwMode="auto">
          <a:xfrm>
            <a:off x="749660" y="1322696"/>
            <a:ext cx="10769240" cy="11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8.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在一个长 12 米、宽 4.5 米的长方形客厅的地面上铺设 2 厘米厚的木地板，至少需要木材多少立方米？铺好后要在地板上涂上油漆，涂油漆的面积是多少？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4716001" y="2973875"/>
            <a:ext cx="3956051" cy="170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2cm＝0.02m 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12×4.5×0.02＝1.08（m</a:t>
            </a:r>
            <a:r>
              <a:rPr lang="zh-CN" altLang="en-US" sz="2400" baseline="30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12×4.5＝54（m</a:t>
            </a:r>
            <a:r>
              <a:rPr lang="zh-CN" altLang="en-US" sz="2400" baseline="30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文本框 1"/>
          <p:cNvSpPr txBox="1">
            <a:spLocks noChangeArrowheads="1"/>
          </p:cNvSpPr>
          <p:nvPr/>
        </p:nvSpPr>
        <p:spPr bwMode="auto">
          <a:xfrm>
            <a:off x="737420" y="1308202"/>
            <a:ext cx="10781479" cy="2212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9.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有一个装了水的长方体玻璃缸，长 8 dm、宽6 dm，放入一块不规则的铁块后水深 3.8 dm（铁块未露出水面，水未溢出），捞出铁块后，水深 3 dm，这块铁块的体积是多少？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2172494" y="3632200"/>
            <a:ext cx="7847012" cy="11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8×6×（3.8－3）＝38.4（dm</a:t>
            </a:r>
            <a:r>
              <a:rPr lang="zh-CN" altLang="en-US" sz="2400" baseline="30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</a:t>
            </a:r>
          </a:p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答：这块铁块的体积是 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38.4 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立方厘米。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852" y="1673052"/>
            <a:ext cx="10240297" cy="3511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3" name="组合 4"/>
          <p:cNvGrpSpPr/>
          <p:nvPr/>
        </p:nvGrpSpPr>
        <p:grpSpPr bwMode="auto">
          <a:xfrm>
            <a:off x="1153140" y="1516745"/>
            <a:ext cx="9885721" cy="4230909"/>
            <a:chOff x="-25" y="1402"/>
            <a:chExt cx="18780" cy="8039"/>
          </a:xfrm>
        </p:grpSpPr>
        <p:pic>
          <p:nvPicPr>
            <p:cNvPr id="8194" name="图片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1402"/>
              <a:ext cx="18780" cy="7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5" name="图片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16" y="4387"/>
              <a:ext cx="2550" cy="5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" name="直接连接符 3"/>
            <p:cNvCxnSpPr/>
            <p:nvPr/>
          </p:nvCxnSpPr>
          <p:spPr>
            <a:xfrm flipV="1">
              <a:off x="0" y="9368"/>
              <a:ext cx="18665" cy="2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4" y="1776414"/>
            <a:ext cx="11877675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直接连接符 3"/>
          <p:cNvCxnSpPr/>
          <p:nvPr/>
        </p:nvCxnSpPr>
        <p:spPr>
          <a:xfrm flipV="1">
            <a:off x="182564" y="1776414"/>
            <a:ext cx="11852275" cy="158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9" name="图片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2530475"/>
            <a:ext cx="12573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2" descr="标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6" y="1525777"/>
            <a:ext cx="2155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文本框 5"/>
          <p:cNvSpPr txBox="1">
            <a:spLocks noChangeArrowheads="1"/>
          </p:cNvSpPr>
          <p:nvPr/>
        </p:nvSpPr>
        <p:spPr bwMode="auto">
          <a:xfrm>
            <a:off x="1187451" y="1587045"/>
            <a:ext cx="17811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考点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</a:p>
        </p:txBody>
      </p:sp>
      <p:sp>
        <p:nvSpPr>
          <p:cNvPr id="10244" name="文本框 7"/>
          <p:cNvSpPr txBox="1">
            <a:spLocks noChangeArrowheads="1"/>
          </p:cNvSpPr>
          <p:nvPr/>
        </p:nvSpPr>
        <p:spPr bwMode="auto">
          <a:xfrm>
            <a:off x="3073400" y="1587045"/>
            <a:ext cx="8242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长方体和正方体的关系</a:t>
            </a:r>
          </a:p>
        </p:txBody>
      </p:sp>
      <p:sp>
        <p:nvSpPr>
          <p:cNvPr id="10245" name="文本框 1"/>
          <p:cNvSpPr txBox="1">
            <a:spLocks noChangeArrowheads="1"/>
          </p:cNvSpPr>
          <p:nvPr/>
        </p:nvSpPr>
        <p:spPr bwMode="auto">
          <a:xfrm>
            <a:off x="871539" y="2407117"/>
            <a:ext cx="10429875" cy="1021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例 1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把两个棱长为 6 厘米的正方体木块拼成一个长方体后，棱长总和减少了多少厘米？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1022351" y="3838576"/>
            <a:ext cx="102330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思路分析：</a:t>
            </a:r>
            <a:r>
              <a:rPr lang="zh-CN" altLang="zh-CN" sz="2400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两个正方体拼成一个长方体后，两个图形一共减少了两个面，就减少了 8 条棱。</a:t>
            </a:r>
          </a:p>
        </p:txBody>
      </p:sp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400" y="4802188"/>
            <a:ext cx="539115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文本框 1"/>
          <p:cNvSpPr txBox="1">
            <a:spLocks noChangeArrowheads="1"/>
          </p:cNvSpPr>
          <p:nvPr/>
        </p:nvSpPr>
        <p:spPr bwMode="auto">
          <a:xfrm>
            <a:off x="871539" y="1886462"/>
            <a:ext cx="10429875" cy="1021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例 1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把两个棱长为 6 厘米的正方体木块拼成一个长方体后，棱长总和减少了多少厘米？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1680036" y="3307018"/>
            <a:ext cx="7981950" cy="1040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    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6×8＝48（厘米）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答：棱长总和减少了 48 厘米。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图片 2" descr="标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9" y="1418289"/>
            <a:ext cx="2155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文本框 5"/>
          <p:cNvSpPr txBox="1">
            <a:spLocks noChangeArrowheads="1"/>
          </p:cNvSpPr>
          <p:nvPr/>
        </p:nvSpPr>
        <p:spPr bwMode="auto">
          <a:xfrm>
            <a:off x="1450976" y="1479557"/>
            <a:ext cx="15986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考点 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</a:p>
        </p:txBody>
      </p:sp>
      <p:sp>
        <p:nvSpPr>
          <p:cNvPr id="12291" name="文本框 7"/>
          <p:cNvSpPr txBox="1">
            <a:spLocks noChangeArrowheads="1"/>
          </p:cNvSpPr>
          <p:nvPr/>
        </p:nvSpPr>
        <p:spPr bwMode="auto">
          <a:xfrm>
            <a:off x="3230563" y="1479557"/>
            <a:ext cx="4406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长方体表面积的计算</a:t>
            </a:r>
          </a:p>
        </p:txBody>
      </p:sp>
      <p:sp>
        <p:nvSpPr>
          <p:cNvPr id="12292" name="文本框 1"/>
          <p:cNvSpPr txBox="1">
            <a:spLocks noChangeArrowheads="1"/>
          </p:cNvSpPr>
          <p:nvPr/>
        </p:nvSpPr>
        <p:spPr bwMode="auto">
          <a:xfrm>
            <a:off x="947738" y="2222510"/>
            <a:ext cx="10272712" cy="9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例 2  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一个长方体形状的无盖水桶，长是 5 dm、宽是 4 dm、高是 6 dm。制作这个水桶时至少需要铁皮多少平方分米？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092200" y="4574459"/>
            <a:ext cx="10047288" cy="9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思路分析：</a:t>
            </a:r>
            <a:r>
              <a:rPr lang="zh-CN" altLang="zh-CN" sz="2400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水桶是无盖的，也就是少一个与底面相对的面，计算时应少算一个 5×4。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1292226" y="3338514"/>
            <a:ext cx="10404475" cy="9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 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5×4＋4×6×2＋5×6×2＝128（dm</a:t>
            </a:r>
            <a:r>
              <a:rPr lang="zh-CN" altLang="en-US" sz="2400" baseline="30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</a:t>
            </a:r>
          </a:p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答：制作这个水桶时至少需要铁皮 128 平方分米。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图片 2" descr="标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1593620"/>
            <a:ext cx="2155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文本框 5"/>
          <p:cNvSpPr txBox="1">
            <a:spLocks noChangeArrowheads="1"/>
          </p:cNvSpPr>
          <p:nvPr/>
        </p:nvSpPr>
        <p:spPr bwMode="auto">
          <a:xfrm>
            <a:off x="1593851" y="1654888"/>
            <a:ext cx="15986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考点 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 </a:t>
            </a:r>
          </a:p>
        </p:txBody>
      </p:sp>
      <p:sp>
        <p:nvSpPr>
          <p:cNvPr id="14339" name="文本框 7"/>
          <p:cNvSpPr txBox="1">
            <a:spLocks noChangeArrowheads="1"/>
          </p:cNvSpPr>
          <p:nvPr/>
        </p:nvSpPr>
        <p:spPr bwMode="auto">
          <a:xfrm>
            <a:off x="3517901" y="1654888"/>
            <a:ext cx="41005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常用的体积单位</a:t>
            </a:r>
          </a:p>
        </p:txBody>
      </p:sp>
      <p:sp>
        <p:nvSpPr>
          <p:cNvPr id="14340" name="文本框 1"/>
          <p:cNvSpPr txBox="1">
            <a:spLocks noChangeArrowheads="1"/>
          </p:cNvSpPr>
          <p:nvPr/>
        </p:nvSpPr>
        <p:spPr bwMode="auto">
          <a:xfrm>
            <a:off x="1019175" y="2430018"/>
            <a:ext cx="9926638" cy="54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例 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判断：只有棱长是 1cm 的正方体的体积才是 1cm</a:t>
            </a:r>
            <a:r>
              <a:rPr lang="zh-CN" altLang="en-US" sz="2400" baseline="30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。（         ） </a:t>
            </a:r>
            <a:endParaRPr lang="zh-CN" altLang="en-US" sz="2400" dirty="0">
              <a:solidFill>
                <a:schemeClr val="bg1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219200" y="3846811"/>
            <a:ext cx="10047288" cy="1400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思路分析：</a:t>
            </a:r>
            <a:r>
              <a:rPr lang="zh-CN" altLang="zh-CN" sz="2400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此题主要考查体积单位的意义。物体体积的大小与物体的形状无关，只与物体包含的体积单位的个数有关，所以体积是1cm</a:t>
            </a:r>
            <a:r>
              <a:rPr lang="zh-CN" altLang="zh-CN" sz="2400" baseline="30000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zh-CN" sz="2400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的物体并不仅仅只有棱长为 1cm 的正方体。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9393340" y="2497139"/>
            <a:ext cx="823912" cy="51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007配色-29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596784"/>
      </a:accent1>
      <a:accent2>
        <a:srgbClr val="FFB508"/>
      </a:accent2>
      <a:accent3>
        <a:srgbClr val="646464"/>
      </a:accent3>
      <a:accent4>
        <a:srgbClr val="828282"/>
      </a:accent4>
      <a:accent5>
        <a:srgbClr val="A5A5A5"/>
      </a:accent5>
      <a:accent6>
        <a:srgbClr val="C9C9C9"/>
      </a:accent6>
      <a:hlink>
        <a:srgbClr val="1040E2"/>
      </a:hlink>
      <a:folHlink>
        <a:srgbClr val="BFBFB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黑体"/>
        <a:ea typeface=""/>
        <a:cs typeface=""/>
        <a:font script="Jpan" typeface="游ゴシック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黑体"/>
        <a:ea typeface=""/>
        <a:cs typeface=""/>
        <a:font script="Jpan" typeface="游ゴシック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1458</Words>
  <Application>Microsoft Office PowerPoint</Application>
  <PresentationFormat>宽屏</PresentationFormat>
  <Paragraphs>97</Paragraphs>
  <Slides>23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0" baseType="lpstr">
      <vt:lpstr>OPPOSans H</vt:lpstr>
      <vt:lpstr>Calibri</vt:lpstr>
      <vt:lpstr>OPPOSans R</vt:lpstr>
      <vt:lpstr>思源黑体 CN Light</vt:lpstr>
      <vt:lpstr>FandolFang R</vt:lpstr>
      <vt:lpstr>Arial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398</cp:revision>
  <dcterms:created xsi:type="dcterms:W3CDTF">2020-07-01T00:49:00Z</dcterms:created>
  <dcterms:modified xsi:type="dcterms:W3CDTF">2021-01-08T23:23:40Z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2052-11.1.0.9739</vt:lpwstr>
  </property>
</Properties>
</file>