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71" r:id="rId2"/>
    <p:sldId id="264" r:id="rId3"/>
    <p:sldId id="263" r:id="rId4"/>
    <p:sldId id="359" r:id="rId5"/>
    <p:sldId id="403" r:id="rId6"/>
    <p:sldId id="593" r:id="rId7"/>
    <p:sldId id="617" r:id="rId8"/>
    <p:sldId id="619" r:id="rId9"/>
    <p:sldId id="620" r:id="rId10"/>
    <p:sldId id="621" r:id="rId11"/>
    <p:sldId id="624" r:id="rId12"/>
    <p:sldId id="625" r:id="rId13"/>
    <p:sldId id="626" r:id="rId14"/>
    <p:sldId id="435" r:id="rId15"/>
    <p:sldId id="436" r:id="rId16"/>
    <p:sldId id="406" r:id="rId17"/>
    <p:sldId id="628" r:id="rId18"/>
    <p:sldId id="629" r:id="rId19"/>
    <p:sldId id="630" r:id="rId20"/>
    <p:sldId id="631" r:id="rId21"/>
    <p:sldId id="388" r:id="rId22"/>
    <p:sldId id="389" r:id="rId23"/>
    <p:sldId id="347" r:id="rId24"/>
    <p:sldId id="293" r:id="rId25"/>
    <p:sldId id="643" r:id="rId26"/>
    <p:sldId id="644" r:id="rId27"/>
    <p:sldId id="645" r:id="rId28"/>
    <p:sldId id="646" r:id="rId29"/>
    <p:sldId id="599" r:id="rId30"/>
    <p:sldId id="647" r:id="rId31"/>
    <p:sldId id="287" r:id="rId32"/>
    <p:sldId id="521" r:id="rId33"/>
  </p:sldIdLst>
  <p:sldSz cx="12192000" cy="6858000"/>
  <p:notesSz cx="6858000" cy="9144000"/>
  <p:embeddedFontLst>
    <p:embeddedFont>
      <p:font typeface="FandolFang R" panose="02010600030101010101" charset="-122"/>
      <p:regular r:id="rId36"/>
    </p:embeddedFont>
    <p:embeddedFont>
      <p:font typeface="OPPOSans B" panose="02010600030101010101" charset="-122"/>
      <p:regular r:id="rId37"/>
    </p:embeddedFont>
    <p:embeddedFont>
      <p:font typeface="OPPOSans H" panose="02010600030101010101" charset="-122"/>
      <p:regular r:id="rId38"/>
    </p:embeddedFont>
    <p:embeddedFont>
      <p:font typeface="OPPOSans R" panose="02010600030101010101" charset="-122"/>
      <p:regular r:id="rId39"/>
    </p:embeddedFont>
    <p:embeddedFont>
      <p:font typeface="思源黑体 CN Light" panose="02010600030101010101" charset="-12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F6384AF-7251-4D61-A1BD-8FB5163C4D26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90A162F-DAD8-43BE-89AD-FDEC04E73FD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EA1A9E6-5429-4C8B-991B-E9779E41354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9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8EE8784-3BDC-4705-88B7-4B586391B08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B45510B-B554-4F2C-ACBD-432258CAF1B8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F98DB31-CF70-46DF-99FF-35BAE894F58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28AF7E3-AD74-4064-8C79-B806576F8497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13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670EFC1-ADE8-4B34-9C7B-A0F4E5C8A006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16812" y="273316"/>
            <a:ext cx="3985744" cy="942554"/>
            <a:chOff x="-116812" y="273316"/>
            <a:chExt cx="3985744" cy="942554"/>
          </a:xfrm>
        </p:grpSpPr>
        <p:sp>
          <p:nvSpPr>
            <p:cNvPr id="8" name="矩形: 圆顶角 7"/>
            <p:cNvSpPr/>
            <p:nvPr/>
          </p:nvSpPr>
          <p:spPr>
            <a:xfrm rot="5400000" flipH="1">
              <a:off x="1913125" y="-869784"/>
              <a:ext cx="530362" cy="338125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39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flipH="1">
              <a:off x="-116812" y="273316"/>
              <a:ext cx="935236" cy="942554"/>
              <a:chOff x="7458193" y="-3113387"/>
              <a:chExt cx="8971540" cy="9041742"/>
            </a:xfrm>
          </p:grpSpPr>
          <p:sp>
            <p:nvSpPr>
              <p:cNvPr id="10" name="不完整圆 9"/>
              <p:cNvSpPr/>
              <p:nvPr/>
            </p:nvSpPr>
            <p:spPr>
              <a:xfrm>
                <a:off x="7458193" y="-3113387"/>
                <a:ext cx="8971540" cy="9041742"/>
              </a:xfrm>
              <a:prstGeom prst="pie">
                <a:avLst>
                  <a:gd name="adj1" fmla="val 7703852"/>
                  <a:gd name="adj2" fmla="val 12854466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1" name="不完整圆 10"/>
              <p:cNvSpPr/>
              <p:nvPr/>
            </p:nvSpPr>
            <p:spPr>
              <a:xfrm>
                <a:off x="8191875" y="-2344604"/>
                <a:ext cx="7504176" cy="7504176"/>
              </a:xfrm>
              <a:prstGeom prst="pie">
                <a:avLst>
                  <a:gd name="adj1" fmla="val 5137998"/>
                  <a:gd name="adj2" fmla="val 16252847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2" name="不完整圆 11"/>
              <p:cNvSpPr/>
              <p:nvPr/>
            </p:nvSpPr>
            <p:spPr>
              <a:xfrm>
                <a:off x="8596566" y="-1939913"/>
                <a:ext cx="6694794" cy="6694794"/>
              </a:xfrm>
              <a:prstGeom prst="pie">
                <a:avLst>
                  <a:gd name="adj1" fmla="val 0"/>
                  <a:gd name="adj2" fmla="val 109431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3" name="不完整圆 12"/>
              <p:cNvSpPr/>
              <p:nvPr userDrawn="1"/>
            </p:nvSpPr>
            <p:spPr>
              <a:xfrm>
                <a:off x="10083495" y="-921689"/>
                <a:ext cx="4187961" cy="4187962"/>
              </a:xfrm>
              <a:prstGeom prst="pie">
                <a:avLst>
                  <a:gd name="adj1" fmla="val 16228486"/>
                  <a:gd name="adj2" fmla="val 5801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</p:grpSp>
      </p:grpSp>
      <p:sp>
        <p:nvSpPr>
          <p:cNvPr id="15" name="矩形: 圆角 14"/>
          <p:cNvSpPr/>
          <p:nvPr userDrawn="1"/>
        </p:nvSpPr>
        <p:spPr>
          <a:xfrm>
            <a:off x="-116812" y="6116512"/>
            <a:ext cx="12308812" cy="23969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7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458193" y="-3113387"/>
            <a:ext cx="8971540" cy="9041742"/>
            <a:chOff x="7458193" y="-3113387"/>
            <a:chExt cx="8971540" cy="9041742"/>
          </a:xfrm>
        </p:grpSpPr>
        <p:sp>
          <p:nvSpPr>
            <p:cNvPr id="9" name="不完整圆 8"/>
            <p:cNvSpPr/>
            <p:nvPr/>
          </p:nvSpPr>
          <p:spPr>
            <a:xfrm>
              <a:off x="7458193" y="-3113387"/>
              <a:ext cx="8971540" cy="9041742"/>
            </a:xfrm>
            <a:prstGeom prst="pie">
              <a:avLst>
                <a:gd name="adj1" fmla="val 7703852"/>
                <a:gd name="adj2" fmla="val 128544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8" name="不完整圆 7"/>
            <p:cNvSpPr/>
            <p:nvPr/>
          </p:nvSpPr>
          <p:spPr>
            <a:xfrm>
              <a:off x="8191875" y="-2344604"/>
              <a:ext cx="7504176" cy="7504176"/>
            </a:xfrm>
            <a:prstGeom prst="pie">
              <a:avLst>
                <a:gd name="adj1" fmla="val 5137998"/>
                <a:gd name="adj2" fmla="val 1625284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7" name="不完整圆 6"/>
            <p:cNvSpPr/>
            <p:nvPr/>
          </p:nvSpPr>
          <p:spPr>
            <a:xfrm>
              <a:off x="8596566" y="-1939913"/>
              <a:ext cx="6694794" cy="6694794"/>
            </a:xfrm>
            <a:prstGeom prst="pie">
              <a:avLst>
                <a:gd name="adj1" fmla="val 0"/>
                <a:gd name="adj2" fmla="val 10943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24511"/>
            <a:stretch>
              <a:fillRect/>
            </a:stretch>
          </p:blipFill>
          <p:spPr>
            <a:xfrm>
              <a:off x="9098281" y="-1438198"/>
              <a:ext cx="5691364" cy="5691364"/>
            </a:xfrm>
            <a:prstGeom prst="ellipse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434436" y="2571744"/>
            <a:ext cx="585206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5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4.2  </a:t>
            </a:r>
            <a:r>
              <a:rPr lang="zh-CN" altLang="en-US" sz="5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分数与除法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2362" y="1639798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533" y="4279493"/>
            <a:ext cx="6607660" cy="519351"/>
            <a:chOff x="4525670" y="4426857"/>
            <a:chExt cx="6607660" cy="519351"/>
          </a:xfrm>
        </p:grpSpPr>
        <p:sp>
          <p:nvSpPr>
            <p:cNvPr id="13" name="文本框 12"/>
            <p:cNvSpPr txBox="1"/>
            <p:nvPr/>
          </p:nvSpPr>
          <p:spPr>
            <a:xfrm>
              <a:off x="6209844" y="4426857"/>
              <a:ext cx="3239312" cy="51935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xippt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-3475512" y="6372265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93098" y="3632200"/>
            <a:ext cx="54279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SCORES AND DIVIDE</a:t>
            </a:r>
            <a:endParaRPr lang="zh-CN" altLang="en-US" sz="1600" noProof="1">
              <a:solidFill>
                <a:schemeClr val="bg1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-485644" y="5168337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209658" y="5708418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85644" y="-370328"/>
            <a:ext cx="1599686" cy="1599686"/>
            <a:chOff x="-913255" y="-746252"/>
            <a:chExt cx="2362708" cy="2362708"/>
          </a:xfrm>
        </p:grpSpPr>
        <p:sp>
          <p:nvSpPr>
            <p:cNvPr id="4" name="椭圆 3"/>
            <p:cNvSpPr/>
            <p:nvPr/>
          </p:nvSpPr>
          <p:spPr>
            <a:xfrm>
              <a:off x="-913255" y="-746252"/>
              <a:ext cx="2362708" cy="23627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479691" y="-312688"/>
              <a:ext cx="1495581" cy="14955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0" y="2252943"/>
            <a:ext cx="4926904" cy="0"/>
          </a:xfrm>
          <a:prstGeom prst="line">
            <a:avLst/>
          </a:prstGeom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不完整圆 2"/>
          <p:cNvSpPr/>
          <p:nvPr/>
        </p:nvSpPr>
        <p:spPr>
          <a:xfrm rot="5400000">
            <a:off x="4312445" y="2541777"/>
            <a:ext cx="1190625" cy="1189038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0" name="不完整圆 3"/>
          <p:cNvSpPr/>
          <p:nvPr/>
        </p:nvSpPr>
        <p:spPr>
          <a:xfrm rot="10800000">
            <a:off x="4313238" y="2540984"/>
            <a:ext cx="1189038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1" name="不完整圆 4"/>
          <p:cNvSpPr/>
          <p:nvPr/>
        </p:nvSpPr>
        <p:spPr>
          <a:xfrm rot="16200000">
            <a:off x="4312445" y="2541777"/>
            <a:ext cx="1190625" cy="1189038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3" name="不完整圆 14"/>
          <p:cNvSpPr/>
          <p:nvPr/>
        </p:nvSpPr>
        <p:spPr>
          <a:xfrm rot="5400000">
            <a:off x="7088189" y="2540984"/>
            <a:ext cx="1190625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" name="不完整圆 15"/>
          <p:cNvSpPr/>
          <p:nvPr/>
        </p:nvSpPr>
        <p:spPr>
          <a:xfrm rot="10800000">
            <a:off x="7088189" y="2540984"/>
            <a:ext cx="1190625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5" name="不完整圆 16"/>
          <p:cNvSpPr/>
          <p:nvPr/>
        </p:nvSpPr>
        <p:spPr>
          <a:xfrm rot="16200000">
            <a:off x="7088189" y="2540984"/>
            <a:ext cx="1190625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" name="组合 44"/>
          <p:cNvGrpSpPr/>
          <p:nvPr/>
        </p:nvGrpSpPr>
        <p:grpSpPr bwMode="auto">
          <a:xfrm>
            <a:off x="941388" y="2933700"/>
            <a:ext cx="2874962" cy="1189038"/>
            <a:chOff x="609704" y="2190774"/>
            <a:chExt cx="2209766" cy="914400"/>
          </a:xfrm>
        </p:grpSpPr>
        <p:sp>
          <p:nvSpPr>
            <p:cNvPr id="48" name="不完整圆 1"/>
            <p:cNvSpPr/>
            <p:nvPr/>
          </p:nvSpPr>
          <p:spPr>
            <a:xfrm>
              <a:off x="609704" y="2190774"/>
              <a:ext cx="913923" cy="914400"/>
            </a:xfrm>
            <a:prstGeom prst="pie">
              <a:avLst>
                <a:gd name="adj1" fmla="val 10764191"/>
                <a:gd name="adj2" fmla="val 16200000"/>
              </a:avLst>
            </a:prstGeom>
            <a:solidFill>
              <a:srgbClr val="E1B88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2" name="不完整圆 13"/>
            <p:cNvSpPr/>
            <p:nvPr/>
          </p:nvSpPr>
          <p:spPr>
            <a:xfrm>
              <a:off x="1219800" y="2190774"/>
              <a:ext cx="913923" cy="914400"/>
            </a:xfrm>
            <a:prstGeom prst="pie">
              <a:avLst>
                <a:gd name="adj1" fmla="val 10764191"/>
                <a:gd name="adj2" fmla="val 16200000"/>
              </a:avLst>
            </a:prstGeom>
            <a:solidFill>
              <a:srgbClr val="E1B88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6" name="不完整圆 17"/>
            <p:cNvSpPr/>
            <p:nvPr/>
          </p:nvSpPr>
          <p:spPr>
            <a:xfrm>
              <a:off x="1905547" y="2190774"/>
              <a:ext cx="913923" cy="914400"/>
            </a:xfrm>
            <a:prstGeom prst="pie">
              <a:avLst>
                <a:gd name="adj1" fmla="val 10764191"/>
                <a:gd name="adj2" fmla="val 16200000"/>
              </a:avLst>
            </a:prstGeom>
            <a:solidFill>
              <a:srgbClr val="E1B88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57" name="不完整圆 18"/>
          <p:cNvSpPr/>
          <p:nvPr/>
        </p:nvSpPr>
        <p:spPr>
          <a:xfrm rot="5400000">
            <a:off x="10062370" y="2441765"/>
            <a:ext cx="1189038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8" name="不完整圆 19"/>
          <p:cNvSpPr/>
          <p:nvPr/>
        </p:nvSpPr>
        <p:spPr>
          <a:xfrm rot="10800000">
            <a:off x="10061577" y="2442558"/>
            <a:ext cx="1190625" cy="1189038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9" name="不完整圆 20"/>
          <p:cNvSpPr/>
          <p:nvPr/>
        </p:nvSpPr>
        <p:spPr>
          <a:xfrm rot="16200000">
            <a:off x="10062370" y="2441765"/>
            <a:ext cx="1189038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547" name="TextBox 60"/>
          <p:cNvSpPr txBox="1"/>
          <p:nvPr/>
        </p:nvSpPr>
        <p:spPr>
          <a:xfrm>
            <a:off x="941386" y="1609482"/>
            <a:ext cx="110013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结果每人分得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     个，也就是      个。</a:t>
            </a:r>
          </a:p>
        </p:txBody>
      </p:sp>
      <p:grpSp>
        <p:nvGrpSpPr>
          <p:cNvPr id="17423" name="组合 28"/>
          <p:cNvGrpSpPr/>
          <p:nvPr/>
        </p:nvGrpSpPr>
        <p:grpSpPr bwMode="auto">
          <a:xfrm>
            <a:off x="3382962" y="1463121"/>
            <a:ext cx="619125" cy="830997"/>
            <a:chOff x="533506" y="2571750"/>
            <a:chExt cx="476250" cy="639330"/>
          </a:xfrm>
        </p:grpSpPr>
        <p:sp>
          <p:nvSpPr>
            <p:cNvPr id="22549" name="文本框 3"/>
            <p:cNvSpPr txBox="1"/>
            <p:nvPr/>
          </p:nvSpPr>
          <p:spPr>
            <a:xfrm>
              <a:off x="533506" y="2571750"/>
              <a:ext cx="476250" cy="639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 flipV="1">
              <a:off x="533506" y="2891415"/>
              <a:ext cx="4322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29" name="组合 36"/>
          <p:cNvGrpSpPr/>
          <p:nvPr/>
        </p:nvGrpSpPr>
        <p:grpSpPr bwMode="auto">
          <a:xfrm>
            <a:off x="808036" y="4261923"/>
            <a:ext cx="2279650" cy="830997"/>
            <a:chOff x="533506" y="3739916"/>
            <a:chExt cx="1752554" cy="639331"/>
          </a:xfrm>
        </p:grpSpPr>
        <p:sp>
          <p:nvSpPr>
            <p:cNvPr id="22555" name="TextBox 32"/>
            <p:cNvSpPr txBox="1"/>
            <p:nvPr/>
          </p:nvSpPr>
          <p:spPr>
            <a:xfrm>
              <a:off x="533506" y="3790716"/>
              <a:ext cx="1752554" cy="3551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    个</a:t>
              </a:r>
            </a:p>
          </p:txBody>
        </p:sp>
        <p:grpSp>
          <p:nvGrpSpPr>
            <p:cNvPr id="17431" name="组合 33"/>
            <p:cNvGrpSpPr/>
            <p:nvPr/>
          </p:nvGrpSpPr>
          <p:grpSpPr bwMode="auto">
            <a:xfrm>
              <a:off x="951630" y="3739916"/>
              <a:ext cx="532602" cy="639331"/>
              <a:chOff x="208712" y="2749342"/>
              <a:chExt cx="532602" cy="639331"/>
            </a:xfrm>
          </p:grpSpPr>
          <p:sp>
            <p:nvSpPr>
              <p:cNvPr id="22557" name="文本框 3"/>
              <p:cNvSpPr txBox="1"/>
              <p:nvPr/>
            </p:nvSpPr>
            <p:spPr>
              <a:xfrm>
                <a:off x="265341" y="2749342"/>
                <a:ext cx="475973" cy="639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defRPr/>
                </a:pPr>
                <a:r>
                  <a:rPr lang="en-US" altLang="zh-CN" sz="2400" b="1" noProof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 bwMode="auto">
              <a:xfrm flipV="1">
                <a:off x="208712" y="3069007"/>
                <a:ext cx="43203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32"/>
          <p:cNvGrpSpPr/>
          <p:nvPr/>
        </p:nvGrpSpPr>
        <p:grpSpPr bwMode="auto">
          <a:xfrm>
            <a:off x="4396265" y="4042312"/>
            <a:ext cx="1189355" cy="1189355"/>
            <a:chOff x="799806" y="3417173"/>
            <a:chExt cx="914400" cy="914400"/>
          </a:xfrm>
          <a:solidFill>
            <a:srgbClr val="E1B884"/>
          </a:solidFill>
        </p:grpSpPr>
        <p:sp>
          <p:nvSpPr>
            <p:cNvPr id="34" name="不完整圆 33"/>
            <p:cNvSpPr/>
            <p:nvPr/>
          </p:nvSpPr>
          <p:spPr>
            <a:xfrm>
              <a:off x="799806" y="3417173"/>
              <a:ext cx="914400" cy="914400"/>
            </a:xfrm>
            <a:prstGeom prst="pie">
              <a:avLst>
                <a:gd name="adj1" fmla="val 10764191"/>
                <a:gd name="adj2" fmla="val 16200000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7" name="不完整圆 34"/>
            <p:cNvSpPr/>
            <p:nvPr/>
          </p:nvSpPr>
          <p:spPr>
            <a:xfrm rot="5400000">
              <a:off x="799806" y="3417173"/>
              <a:ext cx="914400" cy="914400"/>
            </a:xfrm>
            <a:prstGeom prst="pie">
              <a:avLst>
                <a:gd name="adj1" fmla="val 10764191"/>
                <a:gd name="adj2" fmla="val 16200000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不完整圆 35"/>
            <p:cNvSpPr/>
            <p:nvPr/>
          </p:nvSpPr>
          <p:spPr>
            <a:xfrm rot="16200000">
              <a:off x="799806" y="3417173"/>
              <a:ext cx="914400" cy="914400"/>
            </a:xfrm>
            <a:prstGeom prst="pie">
              <a:avLst>
                <a:gd name="adj1" fmla="val 10764191"/>
                <a:gd name="adj2" fmla="val 16200000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9" name="文本框 37"/>
          <p:cNvSpPr txBox="1"/>
          <p:nvPr/>
        </p:nvSpPr>
        <p:spPr>
          <a:xfrm>
            <a:off x="4141471" y="5531792"/>
            <a:ext cx="20478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个的          </a:t>
            </a:r>
          </a:p>
        </p:txBody>
      </p:sp>
      <p:sp>
        <p:nvSpPr>
          <p:cNvPr id="40" name="文本框 38"/>
          <p:cNvSpPr txBox="1"/>
          <p:nvPr/>
        </p:nvSpPr>
        <p:spPr>
          <a:xfrm>
            <a:off x="5297488" y="5048251"/>
            <a:ext cx="50165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endParaRPr lang="zh-CN" altLang="en-US" sz="2400" b="1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259388" y="5762625"/>
            <a:ext cx="539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7626351" y="4446589"/>
            <a:ext cx="37576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（个）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591552" y="4266675"/>
            <a:ext cx="50165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endParaRPr lang="zh-CN" altLang="en-US" sz="2400" b="1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8553452" y="4667469"/>
            <a:ext cx="539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41" name="组合 61"/>
          <p:cNvGrpSpPr/>
          <p:nvPr/>
        </p:nvGrpSpPr>
        <p:grpSpPr bwMode="auto">
          <a:xfrm>
            <a:off x="941388" y="2933700"/>
            <a:ext cx="2874962" cy="1189038"/>
            <a:chOff x="2438456" y="285810"/>
            <a:chExt cx="2209766" cy="914400"/>
          </a:xfrm>
        </p:grpSpPr>
        <p:sp>
          <p:nvSpPr>
            <p:cNvPr id="47" name="不完整圆 1"/>
            <p:cNvSpPr/>
            <p:nvPr/>
          </p:nvSpPr>
          <p:spPr>
            <a:xfrm>
              <a:off x="2438456" y="285810"/>
              <a:ext cx="913923" cy="914400"/>
            </a:xfrm>
            <a:prstGeom prst="pie">
              <a:avLst>
                <a:gd name="adj1" fmla="val 10764191"/>
                <a:gd name="adj2" fmla="val 16200000"/>
              </a:avLst>
            </a:prstGeom>
            <a:solidFill>
              <a:srgbClr val="E1B88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0" name="不完整圆 13"/>
            <p:cNvSpPr/>
            <p:nvPr/>
          </p:nvSpPr>
          <p:spPr>
            <a:xfrm>
              <a:off x="3048552" y="285810"/>
              <a:ext cx="913923" cy="914400"/>
            </a:xfrm>
            <a:prstGeom prst="pie">
              <a:avLst>
                <a:gd name="adj1" fmla="val 10764191"/>
                <a:gd name="adj2" fmla="val 16200000"/>
              </a:avLst>
            </a:prstGeom>
            <a:solidFill>
              <a:srgbClr val="E1B88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1" name="不完整圆 17"/>
            <p:cNvSpPr/>
            <p:nvPr/>
          </p:nvSpPr>
          <p:spPr>
            <a:xfrm>
              <a:off x="3734299" y="285810"/>
              <a:ext cx="913923" cy="914400"/>
            </a:xfrm>
            <a:prstGeom prst="pie">
              <a:avLst>
                <a:gd name="adj1" fmla="val 10764191"/>
                <a:gd name="adj2" fmla="val 16200000"/>
              </a:avLst>
            </a:prstGeom>
            <a:solidFill>
              <a:srgbClr val="E1B88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0503" name="文本框 3"/>
          <p:cNvSpPr txBox="1"/>
          <p:nvPr/>
        </p:nvSpPr>
        <p:spPr>
          <a:xfrm>
            <a:off x="5879096" y="1425223"/>
            <a:ext cx="619161" cy="8310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>
              <a:defRPr/>
            </a:pP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endParaRPr lang="zh-CN" altLang="en-US" sz="2400" b="1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2" name="直接连接符 1"/>
          <p:cNvCxnSpPr/>
          <p:nvPr/>
        </p:nvCxnSpPr>
        <p:spPr bwMode="auto">
          <a:xfrm flipV="1">
            <a:off x="5879096" y="1848991"/>
            <a:ext cx="43182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0.1875 0.1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4.44444E-6 L 0.35312 -0.140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70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1.11111E-6 L 0.353 -0.139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 bwMode="auto">
          <a:xfrm>
            <a:off x="1735138" y="860139"/>
            <a:ext cx="8470900" cy="1309075"/>
            <a:chOff x="1627" y="319"/>
            <a:chExt cx="10257" cy="1585"/>
          </a:xfrm>
        </p:grpSpPr>
        <p:sp>
          <p:nvSpPr>
            <p:cNvPr id="23554" name="Rectangle 27"/>
            <p:cNvSpPr>
              <a:spLocks noChangeArrowheads="1"/>
            </p:cNvSpPr>
            <p:nvPr/>
          </p:nvSpPr>
          <p:spPr bwMode="auto">
            <a:xfrm>
              <a:off x="1627" y="859"/>
              <a:ext cx="1025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观察                    和</a:t>
              </a:r>
            </a:p>
          </p:txBody>
        </p:sp>
        <p:grpSp>
          <p:nvGrpSpPr>
            <p:cNvPr id="23555" name="组合 11"/>
            <p:cNvGrpSpPr/>
            <p:nvPr/>
          </p:nvGrpSpPr>
          <p:grpSpPr bwMode="auto">
            <a:xfrm>
              <a:off x="3230" y="319"/>
              <a:ext cx="4549" cy="1530"/>
              <a:chOff x="3120" y="4954"/>
              <a:chExt cx="4549" cy="1530"/>
            </a:xfrm>
          </p:grpSpPr>
          <p:sp>
            <p:nvSpPr>
              <p:cNvPr id="23556" name="Rectangle 27"/>
              <p:cNvSpPr>
                <a:spLocks noChangeArrowheads="1"/>
              </p:cNvSpPr>
              <p:nvPr/>
            </p:nvSpPr>
            <p:spPr bwMode="auto">
              <a:xfrm>
                <a:off x="3120" y="5530"/>
                <a:ext cx="4549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r>
                  <a:rPr lang="zh-CN" altLang="en-US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÷</a:t>
                </a: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 =  </a:t>
                </a:r>
              </a:p>
            </p:txBody>
          </p:sp>
          <p:graphicFrame>
            <p:nvGraphicFramePr>
              <p:cNvPr id="23557" name="对象 4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5097" y="4954"/>
              <a:ext cx="576" cy="1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152400" imgH="405765" progId="Equation.KSEE3">
                      <p:embed/>
                    </p:oleObj>
                  </mc:Choice>
                  <mc:Fallback>
                    <p:oleObj r:id="rId3" imgW="152400" imgH="405765" progId="Equation.KSEE3">
                      <p:embed/>
                      <p:pic>
                        <p:nvPicPr>
                          <p:cNvPr id="0" name="对象 4">
                            <a:hlinkClick r:id="" action="ppaction://ole?verb=1"/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97" y="4954"/>
                            <a:ext cx="576" cy="15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558" name="组合 26"/>
            <p:cNvGrpSpPr/>
            <p:nvPr/>
          </p:nvGrpSpPr>
          <p:grpSpPr bwMode="auto">
            <a:xfrm>
              <a:off x="7040" y="374"/>
              <a:ext cx="4549" cy="1530"/>
              <a:chOff x="3120" y="5009"/>
              <a:chExt cx="4549" cy="1530"/>
            </a:xfrm>
          </p:grpSpPr>
          <p:sp>
            <p:nvSpPr>
              <p:cNvPr id="23559" name="Rectangle 27"/>
              <p:cNvSpPr>
                <a:spLocks noChangeArrowheads="1"/>
              </p:cNvSpPr>
              <p:nvPr/>
            </p:nvSpPr>
            <p:spPr bwMode="auto">
              <a:xfrm>
                <a:off x="3120" y="5494"/>
                <a:ext cx="4549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r>
                  <a:rPr lang="zh-CN" altLang="en-US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÷</a:t>
                </a: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 =  </a:t>
                </a:r>
              </a:p>
            </p:txBody>
          </p:sp>
          <p:graphicFrame>
            <p:nvGraphicFramePr>
              <p:cNvPr id="23560" name="对象 28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4400" y="5009"/>
              <a:ext cx="576" cy="1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152400" imgH="405765" progId="Equation.KSEE3">
                      <p:embed/>
                    </p:oleObj>
                  </mc:Choice>
                  <mc:Fallback>
                    <p:oleObj r:id="rId5" imgW="152400" imgH="405765" progId="Equation.KSEE3">
                      <p:embed/>
                      <p:pic>
                        <p:nvPicPr>
                          <p:cNvPr id="0" name="对象 28">
                            <a:hlinkClick r:id="" action="ppaction://ole?verb=1"/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0" y="5009"/>
                            <a:ext cx="576" cy="15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组合 32"/>
          <p:cNvGrpSpPr/>
          <p:nvPr/>
        </p:nvGrpSpPr>
        <p:grpSpPr bwMode="auto">
          <a:xfrm>
            <a:off x="1646649" y="2421684"/>
            <a:ext cx="9475948" cy="2128643"/>
            <a:chOff x="987210" y="3168886"/>
            <a:chExt cx="7286182" cy="1636458"/>
          </a:xfrm>
        </p:grpSpPr>
        <p:pic>
          <p:nvPicPr>
            <p:cNvPr id="2356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83695" y="3168886"/>
              <a:ext cx="1289697" cy="163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AutoShape 27"/>
            <p:cNvSpPr>
              <a:spLocks noChangeArrowheads="1"/>
            </p:cNvSpPr>
            <p:nvPr/>
          </p:nvSpPr>
          <p:spPr bwMode="auto">
            <a:xfrm>
              <a:off x="987210" y="3282742"/>
              <a:ext cx="5623023" cy="762041"/>
            </a:xfrm>
            <a:prstGeom prst="wedgeRoundRectCallout">
              <a:avLst>
                <a:gd name="adj1" fmla="val 55065"/>
                <a:gd name="adj2" fmla="val -2066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en-US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你发现分数与除法有什么关系？</a:t>
              </a:r>
            </a:p>
          </p:txBody>
        </p:sp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132013" y="4718050"/>
            <a:ext cx="426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被除数÷除数＝</a:t>
            </a:r>
          </a:p>
        </p:txBody>
      </p:sp>
      <p:grpSp>
        <p:nvGrpSpPr>
          <p:cNvPr id="7" name="组合 31"/>
          <p:cNvGrpSpPr/>
          <p:nvPr/>
        </p:nvGrpSpPr>
        <p:grpSpPr bwMode="auto">
          <a:xfrm>
            <a:off x="4350468" y="4363190"/>
            <a:ext cx="2856428" cy="1075722"/>
            <a:chOff x="6345" y="5515"/>
            <a:chExt cx="3459" cy="1302"/>
          </a:xfrm>
        </p:grpSpPr>
        <p:sp>
          <p:nvSpPr>
            <p:cNvPr id="23566" name="Rectangle 27"/>
            <p:cNvSpPr>
              <a:spLocks noChangeArrowheads="1"/>
            </p:cNvSpPr>
            <p:nvPr/>
          </p:nvSpPr>
          <p:spPr bwMode="auto">
            <a:xfrm>
              <a:off x="6613" y="5515"/>
              <a:ext cx="3191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被除数 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6345" y="6166"/>
              <a:ext cx="226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Rectangle 27"/>
            <p:cNvSpPr>
              <a:spLocks noChangeArrowheads="1"/>
            </p:cNvSpPr>
            <p:nvPr/>
          </p:nvSpPr>
          <p:spPr bwMode="auto">
            <a:xfrm>
              <a:off x="6766" y="6258"/>
              <a:ext cx="2166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除数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8"/>
          <p:cNvGrpSpPr/>
          <p:nvPr/>
        </p:nvGrpSpPr>
        <p:grpSpPr bwMode="auto">
          <a:xfrm>
            <a:off x="980006" y="1544235"/>
            <a:ext cx="10808341" cy="2631812"/>
            <a:chOff x="3421261" y="1106092"/>
            <a:chExt cx="8311353" cy="2023353"/>
          </a:xfrm>
        </p:grpSpPr>
        <p:pic>
          <p:nvPicPr>
            <p:cNvPr id="2560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89752" y="1298725"/>
              <a:ext cx="1442862" cy="183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3" name="AutoShape 27"/>
            <p:cNvSpPr>
              <a:spLocks noChangeArrowheads="1"/>
            </p:cNvSpPr>
            <p:nvPr/>
          </p:nvSpPr>
          <p:spPr bwMode="auto">
            <a:xfrm>
              <a:off x="3421261" y="1106092"/>
              <a:ext cx="6550102" cy="761890"/>
            </a:xfrm>
            <a:prstGeom prst="wedgeRoundRectCallout">
              <a:avLst>
                <a:gd name="adj1" fmla="val 53833"/>
                <a:gd name="adj2" fmla="val 2697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en-US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你能用字母表示分数与除法的关系吗？</a:t>
              </a:r>
            </a:p>
          </p:txBody>
        </p:sp>
      </p:grpSp>
      <p:grpSp>
        <p:nvGrpSpPr>
          <p:cNvPr id="4" name="组合 30"/>
          <p:cNvGrpSpPr/>
          <p:nvPr/>
        </p:nvGrpSpPr>
        <p:grpSpPr bwMode="auto">
          <a:xfrm>
            <a:off x="3816350" y="3110559"/>
            <a:ext cx="5131409" cy="983457"/>
            <a:chOff x="1782" y="5445"/>
            <a:chExt cx="6212" cy="1190"/>
          </a:xfrm>
        </p:grpSpPr>
        <p:sp>
          <p:nvSpPr>
            <p:cNvPr id="25605" name="Rectangle 27"/>
            <p:cNvSpPr>
              <a:spLocks noChangeArrowheads="1"/>
            </p:cNvSpPr>
            <p:nvPr/>
          </p:nvSpPr>
          <p:spPr bwMode="auto">
            <a:xfrm>
              <a:off x="1782" y="5769"/>
              <a:ext cx="5622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  </a:t>
              </a:r>
              <a:r>
                <a:rPr lang="en-US" altLang="zh-CN" sz="2400" b="1" i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 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          </a:t>
              </a:r>
            </a:p>
          </p:txBody>
        </p:sp>
        <p:grpSp>
          <p:nvGrpSpPr>
            <p:cNvPr id="25606" name="组合 16"/>
            <p:cNvGrpSpPr/>
            <p:nvPr/>
          </p:nvGrpSpPr>
          <p:grpSpPr bwMode="auto">
            <a:xfrm>
              <a:off x="4567" y="5445"/>
              <a:ext cx="3427" cy="1190"/>
              <a:chOff x="6637" y="5445"/>
              <a:chExt cx="3427" cy="1190"/>
            </a:xfrm>
          </p:grpSpPr>
          <p:sp>
            <p:nvSpPr>
              <p:cNvPr id="25607" name="Rectangle 27"/>
              <p:cNvSpPr>
                <a:spLocks noChangeArrowheads="1"/>
              </p:cNvSpPr>
              <p:nvPr/>
            </p:nvSpPr>
            <p:spPr bwMode="auto">
              <a:xfrm>
                <a:off x="6873" y="5445"/>
                <a:ext cx="3191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a</a:t>
                </a:r>
                <a:r>
                  <a:rPr lang="zh-CN" altLang="en-US" sz="2400" b="1" i="1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</a:t>
                </a:r>
              </a:p>
            </p:txBody>
          </p:sp>
          <p:sp>
            <p:nvSpPr>
              <p:cNvPr id="25608" name="Rectangle 27"/>
              <p:cNvSpPr>
                <a:spLocks noChangeArrowheads="1"/>
              </p:cNvSpPr>
              <p:nvPr/>
            </p:nvSpPr>
            <p:spPr bwMode="auto">
              <a:xfrm>
                <a:off x="6800" y="6076"/>
                <a:ext cx="2166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b</a:t>
                </a:r>
                <a:r>
                  <a:rPr lang="zh-CN" altLang="en-US" sz="2400" b="1" i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6637" y="6022"/>
                <a:ext cx="96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37"/>
          <p:cNvGrpSpPr/>
          <p:nvPr/>
        </p:nvGrpSpPr>
        <p:grpSpPr bwMode="auto">
          <a:xfrm>
            <a:off x="4035389" y="3137144"/>
            <a:ext cx="2216150" cy="377825"/>
            <a:chOff x="3006725" y="2447837"/>
            <a:chExt cx="1705598" cy="28963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010391" y="2447837"/>
              <a:ext cx="0" cy="28963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3006725" y="2447837"/>
              <a:ext cx="170559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18"/>
          <p:cNvSpPr txBox="1">
            <a:spLocks noChangeArrowheads="1"/>
          </p:cNvSpPr>
          <p:nvPr/>
        </p:nvSpPr>
        <p:spPr bwMode="auto">
          <a:xfrm>
            <a:off x="2725738" y="2536825"/>
            <a:ext cx="4360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被除数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作分子</a:t>
            </a:r>
          </a:p>
        </p:txBody>
      </p:sp>
      <p:grpSp>
        <p:nvGrpSpPr>
          <p:cNvPr id="7" name="组合 41"/>
          <p:cNvGrpSpPr/>
          <p:nvPr/>
        </p:nvGrpSpPr>
        <p:grpSpPr bwMode="auto">
          <a:xfrm>
            <a:off x="5381626" y="3987800"/>
            <a:ext cx="1135063" cy="585788"/>
            <a:chOff x="3009530" y="2447837"/>
            <a:chExt cx="873184" cy="449409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3009530" y="2447837"/>
              <a:ext cx="0" cy="44575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V="1">
              <a:off x="3871722" y="2636613"/>
              <a:ext cx="0" cy="2569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09530" y="2896028"/>
              <a:ext cx="873184" cy="121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33"/>
          <p:cNvSpPr txBox="1">
            <a:spLocks noChangeArrowheads="1"/>
          </p:cNvSpPr>
          <p:nvPr/>
        </p:nvSpPr>
        <p:spPr bwMode="auto">
          <a:xfrm>
            <a:off x="4806951" y="4591050"/>
            <a:ext cx="347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除数</a:t>
            </a: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作分母</a:t>
            </a:r>
          </a:p>
        </p:txBody>
      </p:sp>
      <p:grpSp>
        <p:nvGrpSpPr>
          <p:cNvPr id="8" name="组合 46"/>
          <p:cNvGrpSpPr/>
          <p:nvPr/>
        </p:nvGrpSpPr>
        <p:grpSpPr bwMode="auto">
          <a:xfrm>
            <a:off x="4741864" y="3698876"/>
            <a:ext cx="3832225" cy="1668463"/>
            <a:chOff x="3009530" y="2365837"/>
            <a:chExt cx="873184" cy="447707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3009892" y="2448052"/>
              <a:ext cx="0" cy="3642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H="1">
              <a:off x="3544147" y="2365837"/>
              <a:ext cx="33856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09530" y="2812266"/>
              <a:ext cx="873184" cy="12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880182" y="2365837"/>
              <a:ext cx="0" cy="4464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2947988" y="2179708"/>
            <a:ext cx="7645400" cy="1083955"/>
          </a:xfrm>
          <a:prstGeom prst="wedgeRoundRectCallout">
            <a:avLst>
              <a:gd name="adj1" fmla="val -57407"/>
              <a:gd name="adj2" fmla="val -1578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在除法中，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不能做除数，分数中的分母相当于除法中的除数，所以分母不能是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，即</a:t>
            </a: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≠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pic>
        <p:nvPicPr>
          <p:cNvPr id="27650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5" y="2246503"/>
            <a:ext cx="1863533" cy="236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2"/>
          <p:cNvGrpSpPr/>
          <p:nvPr/>
        </p:nvGrpSpPr>
        <p:grpSpPr bwMode="auto">
          <a:xfrm>
            <a:off x="4675758" y="3962397"/>
            <a:ext cx="5592763" cy="1147445"/>
            <a:chOff x="3071" y="5649"/>
            <a:chExt cx="5622" cy="1390"/>
          </a:xfrm>
        </p:grpSpPr>
        <p:sp>
          <p:nvSpPr>
            <p:cNvPr id="32777" name="Rectangle 27"/>
            <p:cNvSpPr/>
            <p:nvPr/>
          </p:nvSpPr>
          <p:spPr>
            <a:xfrm>
              <a:off x="3071" y="6065"/>
              <a:ext cx="5622" cy="5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i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  <a:r>
                <a:rPr lang="en-US" altLang="zh-CN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</a:t>
              </a: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  </a:t>
              </a:r>
              <a:r>
                <a:rPr lang="en-US" altLang="zh-CN" sz="2400" b="1" i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  </a:t>
              </a:r>
              <a:r>
                <a:rPr lang="en-US" altLang="zh-CN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         (</a:t>
              </a:r>
              <a:r>
                <a:rPr lang="en-US" altLang="zh-CN" sz="2400" b="1" i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  <a:r>
                <a:rPr lang="en-US" altLang="zh-CN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≠ 0) </a:t>
              </a:r>
            </a:p>
          </p:txBody>
        </p:sp>
        <p:grpSp>
          <p:nvGrpSpPr>
            <p:cNvPr id="27653" name="组合 16"/>
            <p:cNvGrpSpPr/>
            <p:nvPr/>
          </p:nvGrpSpPr>
          <p:grpSpPr bwMode="auto">
            <a:xfrm>
              <a:off x="4501" y="5649"/>
              <a:ext cx="1238" cy="1390"/>
              <a:chOff x="6571" y="5649"/>
              <a:chExt cx="1238" cy="1390"/>
            </a:xfrm>
          </p:grpSpPr>
          <p:sp>
            <p:nvSpPr>
              <p:cNvPr id="32779" name="Rectangle 27"/>
              <p:cNvSpPr/>
              <p:nvPr/>
            </p:nvSpPr>
            <p:spPr>
              <a:xfrm>
                <a:off x="6694" y="5649"/>
                <a:ext cx="1115" cy="5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i="1" noProof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a</a:t>
                </a:r>
                <a:r>
                  <a:rPr lang="zh-CN" altLang="en-US" sz="2400" b="1" i="1" noProof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</a:t>
                </a:r>
              </a:p>
            </p:txBody>
          </p:sp>
          <p:sp>
            <p:nvSpPr>
              <p:cNvPr id="32780" name="Rectangle 27"/>
              <p:cNvSpPr/>
              <p:nvPr/>
            </p:nvSpPr>
            <p:spPr>
              <a:xfrm>
                <a:off x="6694" y="6480"/>
                <a:ext cx="937" cy="5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i="1" noProof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b</a:t>
                </a:r>
                <a:r>
                  <a:rPr lang="zh-CN" altLang="en-US" sz="2400" b="1" i="1" noProof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6571" y="6344"/>
                <a:ext cx="59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文本框 11"/>
          <p:cNvSpPr txBox="1">
            <a:spLocks noChangeArrowheads="1"/>
          </p:cNvSpPr>
          <p:nvPr/>
        </p:nvSpPr>
        <p:spPr bwMode="auto">
          <a:xfrm>
            <a:off x="1620479" y="1534782"/>
            <a:ext cx="6351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可以是任何数吗？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1487489" y="1583802"/>
            <a:ext cx="9502775" cy="2951428"/>
            <a:chOff x="2107" y="3289"/>
            <a:chExt cx="14966" cy="4649"/>
          </a:xfrm>
        </p:grpSpPr>
        <p:sp>
          <p:nvSpPr>
            <p:cNvPr id="31748" name="文本框 1"/>
            <p:cNvSpPr txBox="1">
              <a:spLocks noChangeArrowheads="1"/>
            </p:cNvSpPr>
            <p:nvPr/>
          </p:nvSpPr>
          <p:spPr bwMode="auto">
            <a:xfrm>
              <a:off x="2107" y="3289"/>
              <a:ext cx="14966" cy="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1. 两个数相除，可以用分数表示商，即 </a:t>
              </a:r>
            </a:p>
            <a:p>
              <a:pPr>
                <a:lnSpc>
                  <a:spcPct val="20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</a:t>
              </a:r>
              <a:r>
                <a:rPr lang="en-US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       </a:t>
              </a:r>
              <a:r>
                <a:rPr lang="zh-CN" altLang="zh-CN" sz="2400" b="1" i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</a:t>
              </a:r>
              <a:r>
                <a:rPr lang="zh-CN" altLang="zh-CN" sz="2400" b="1" i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     （</a:t>
              </a:r>
              <a:r>
                <a:rPr lang="zh-CN" altLang="zh-CN" sz="2400" b="1" i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≠0）。</a:t>
              </a:r>
            </a:p>
            <a:p>
              <a:pPr>
                <a:lnSpc>
                  <a:spcPct val="20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2. 分数也可以看作是两个数相除，分数的分子相当于被除数，分母相当于除数，分数线相当于除号，分数值相当于商。</a:t>
              </a:r>
            </a:p>
          </p:txBody>
        </p:sp>
        <p:grpSp>
          <p:nvGrpSpPr>
            <p:cNvPr id="31749" name="组合 6"/>
            <p:cNvGrpSpPr/>
            <p:nvPr/>
          </p:nvGrpSpPr>
          <p:grpSpPr bwMode="auto">
            <a:xfrm>
              <a:off x="7566" y="4147"/>
              <a:ext cx="1260" cy="1813"/>
              <a:chOff x="11608" y="537"/>
              <a:chExt cx="1260" cy="1813"/>
            </a:xfrm>
          </p:grpSpPr>
          <p:sp>
            <p:nvSpPr>
              <p:cNvPr id="31750" name="文本框 4"/>
              <p:cNvSpPr txBox="1">
                <a:spLocks noChangeArrowheads="1"/>
              </p:cNvSpPr>
              <p:nvPr/>
            </p:nvSpPr>
            <p:spPr bwMode="auto">
              <a:xfrm>
                <a:off x="11943" y="537"/>
                <a:ext cx="591" cy="1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b="1" i="1" dirty="0">
                    <a:solidFill>
                      <a:srgbClr val="00B05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a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b="1" i="1" dirty="0">
                    <a:solidFill>
                      <a:srgbClr val="00B05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b</a:t>
                </a:r>
                <a:endPara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751" name="文本框 5"/>
              <p:cNvSpPr txBox="1">
                <a:spLocks noChangeArrowheads="1"/>
              </p:cNvSpPr>
              <p:nvPr/>
            </p:nvSpPr>
            <p:spPr bwMode="auto">
              <a:xfrm>
                <a:off x="11608" y="804"/>
                <a:ext cx="1260" cy="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B05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——</a:t>
                </a:r>
                <a:endParaRPr lang="zh-CN" altLang="en-US" sz="2400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Box 18"/>
          <p:cNvSpPr txBox="1">
            <a:spLocks noChangeArrowheads="1"/>
          </p:cNvSpPr>
          <p:nvPr/>
        </p:nvSpPr>
        <p:spPr bwMode="auto">
          <a:xfrm>
            <a:off x="1338263" y="1833564"/>
            <a:ext cx="7827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在下面的括号里填上适当的数。</a:t>
            </a:r>
          </a:p>
        </p:txBody>
      </p:sp>
      <p:sp>
        <p:nvSpPr>
          <p:cNvPr id="32774" name="标题 5"/>
          <p:cNvSpPr txBox="1">
            <a:spLocks noChangeArrowheads="1"/>
          </p:cNvSpPr>
          <p:nvPr/>
        </p:nvSpPr>
        <p:spPr bwMode="auto">
          <a:xfrm>
            <a:off x="1521141" y="3550524"/>
            <a:ext cx="21653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dirty="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dirty="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  <a:r>
              <a:rPr lang="zh-CN" altLang="en-US" sz="2400" dirty="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en-US" altLang="zh-CN" sz="2400" dirty="0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2775" name="标题 5"/>
          <p:cNvSpPr txBox="1">
            <a:spLocks noChangeArrowheads="1"/>
          </p:cNvSpPr>
          <p:nvPr/>
        </p:nvSpPr>
        <p:spPr bwMode="auto">
          <a:xfrm>
            <a:off x="2467230" y="3254375"/>
            <a:ext cx="2882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</p:txBody>
      </p:sp>
      <p:sp>
        <p:nvSpPr>
          <p:cNvPr id="32776" name="标题 5"/>
          <p:cNvSpPr txBox="1">
            <a:spLocks noChangeArrowheads="1"/>
          </p:cNvSpPr>
          <p:nvPr/>
        </p:nvSpPr>
        <p:spPr bwMode="auto">
          <a:xfrm>
            <a:off x="2484693" y="3886200"/>
            <a:ext cx="18510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689480" y="3795554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 bwMode="auto">
          <a:xfrm>
            <a:off x="2820193" y="3290728"/>
            <a:ext cx="481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sp>
        <p:nvSpPr>
          <p:cNvPr id="9" name="标题 5"/>
          <p:cNvSpPr txBox="1">
            <a:spLocks noChangeArrowheads="1"/>
          </p:cNvSpPr>
          <p:nvPr/>
        </p:nvSpPr>
        <p:spPr bwMode="auto">
          <a:xfrm>
            <a:off x="2528093" y="3946843"/>
            <a:ext cx="9175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</a:p>
        </p:txBody>
      </p:sp>
      <p:graphicFrame>
        <p:nvGraphicFramePr>
          <p:cNvPr id="32780" name="对象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832998" y="3201035"/>
          <a:ext cx="359713" cy="105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700" imgH="405765" progId="Equation.KSEE3">
                  <p:embed/>
                </p:oleObj>
              </mc:Choice>
              <mc:Fallback>
                <p:oleObj r:id="rId2" imgW="139700" imgH="405765" progId="Equation.KSEE3">
                  <p:embed/>
                  <p:pic>
                    <p:nvPicPr>
                      <p:cNvPr id="0" name="对象 12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998" y="3201035"/>
                        <a:ext cx="359713" cy="1052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标题 5"/>
          <p:cNvSpPr txBox="1">
            <a:spLocks noChangeArrowheads="1"/>
          </p:cNvSpPr>
          <p:nvPr/>
        </p:nvSpPr>
        <p:spPr bwMode="auto">
          <a:xfrm>
            <a:off x="5151437" y="3515360"/>
            <a:ext cx="4552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＝（    ）÷（    ）</a:t>
            </a:r>
          </a:p>
        </p:txBody>
      </p:sp>
      <p:sp>
        <p:nvSpPr>
          <p:cNvPr id="13" name="标题 5"/>
          <p:cNvSpPr txBox="1">
            <a:spLocks noChangeArrowheads="1"/>
          </p:cNvSpPr>
          <p:nvPr/>
        </p:nvSpPr>
        <p:spPr bwMode="auto">
          <a:xfrm>
            <a:off x="5810249" y="3481070"/>
            <a:ext cx="481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14" name="标题 5"/>
          <p:cNvSpPr txBox="1">
            <a:spLocks noChangeArrowheads="1"/>
          </p:cNvSpPr>
          <p:nvPr/>
        </p:nvSpPr>
        <p:spPr bwMode="auto">
          <a:xfrm>
            <a:off x="7449502" y="3446683"/>
            <a:ext cx="6508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32784" name="标题 5"/>
          <p:cNvSpPr txBox="1">
            <a:spLocks noChangeArrowheads="1"/>
          </p:cNvSpPr>
          <p:nvPr/>
        </p:nvSpPr>
        <p:spPr bwMode="auto">
          <a:xfrm>
            <a:off x="8100090" y="3481070"/>
            <a:ext cx="34639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）÷</a:t>
            </a:r>
            <a:r>
              <a:rPr lang="en-US" altLang="zh-CN" sz="240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endParaRPr lang="en-US" altLang="zh-CN" sz="2400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aphicFrame>
        <p:nvGraphicFramePr>
          <p:cNvPr id="32785" name="对象 1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0456892" y="3200876"/>
          <a:ext cx="392555" cy="105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400" imgH="405765" progId="Equation.KSEE3">
                  <p:embed/>
                </p:oleObj>
              </mc:Choice>
              <mc:Fallback>
                <p:oleObj r:id="rId4" imgW="152400" imgH="405765" progId="Equation.KSEE3">
                  <p:embed/>
                  <p:pic>
                    <p:nvPicPr>
                      <p:cNvPr id="0" name="对象 17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6892" y="3200876"/>
                        <a:ext cx="392555" cy="1052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标题 5"/>
          <p:cNvSpPr txBox="1">
            <a:spLocks noChangeArrowheads="1"/>
          </p:cNvSpPr>
          <p:nvPr/>
        </p:nvSpPr>
        <p:spPr bwMode="auto">
          <a:xfrm>
            <a:off x="8551175" y="3324542"/>
            <a:ext cx="4810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4" y="1674228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文本框 5"/>
          <p:cNvSpPr txBox="1">
            <a:spLocks noChangeArrowheads="1"/>
          </p:cNvSpPr>
          <p:nvPr/>
        </p:nvSpPr>
        <p:spPr bwMode="auto">
          <a:xfrm>
            <a:off x="1208089" y="1647242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3435350" y="1666292"/>
            <a:ext cx="839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求一个数是另一个数的几分之几</a:t>
            </a: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2120901" y="2672769"/>
            <a:ext cx="9064625" cy="9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小新家养鹅 7 只，养鸭 10 只，养鸡 20 只。鹅的只数是鸭的几分之几？鸡的只数是鸭的多少倍？</a:t>
            </a:r>
          </a:p>
        </p:txBody>
      </p:sp>
      <p:grpSp>
        <p:nvGrpSpPr>
          <p:cNvPr id="33797" name="组合 27"/>
          <p:cNvGrpSpPr/>
          <p:nvPr/>
        </p:nvGrpSpPr>
        <p:grpSpPr bwMode="auto">
          <a:xfrm>
            <a:off x="1223964" y="2680706"/>
            <a:ext cx="987425" cy="754062"/>
            <a:chOff x="1277" y="3118"/>
            <a:chExt cx="1555" cy="1187"/>
          </a:xfrm>
        </p:grpSpPr>
        <p:pic>
          <p:nvPicPr>
            <p:cNvPr id="33798" name="Picture 46" descr="U1ppt题号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grpSp>
        <p:nvGrpSpPr>
          <p:cNvPr id="2" name="组合 15"/>
          <p:cNvGrpSpPr/>
          <p:nvPr/>
        </p:nvGrpSpPr>
        <p:grpSpPr bwMode="auto">
          <a:xfrm>
            <a:off x="2324100" y="4046542"/>
            <a:ext cx="8214533" cy="2243138"/>
            <a:chOff x="1871873" y="2707703"/>
            <a:chExt cx="6315604" cy="1724768"/>
          </a:xfrm>
        </p:grpSpPr>
        <p:pic>
          <p:nvPicPr>
            <p:cNvPr id="33801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553" y="2707703"/>
              <a:ext cx="1358924" cy="172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1871873" y="3060465"/>
              <a:ext cx="4916264" cy="666471"/>
            </a:xfrm>
            <a:prstGeom prst="wedgeRoundRectCallout">
              <a:avLst>
                <a:gd name="adj1" fmla="val 57298"/>
                <a:gd name="adj2" fmla="val -2501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想一想，应该怎么解决？</a:t>
              </a:r>
            </a:p>
            <a:p>
              <a:pPr marL="457200" indent="-457200">
                <a:defRPr/>
              </a:pPr>
              <a:endPara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7"/>
          <p:cNvGrpSpPr/>
          <p:nvPr/>
        </p:nvGrpSpPr>
        <p:grpSpPr bwMode="auto">
          <a:xfrm>
            <a:off x="969964" y="2513013"/>
            <a:ext cx="4962525" cy="3016362"/>
            <a:chOff x="-460" y="3260"/>
            <a:chExt cx="7818" cy="4754"/>
          </a:xfrm>
        </p:grpSpPr>
        <p:pic>
          <p:nvPicPr>
            <p:cNvPr id="35842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4532"/>
              <a:ext cx="2417" cy="3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圆角矩形标注 4"/>
            <p:cNvSpPr/>
            <p:nvPr/>
          </p:nvSpPr>
          <p:spPr>
            <a:xfrm>
              <a:off x="-460" y="3260"/>
              <a:ext cx="5402" cy="4203"/>
            </a:xfrm>
            <a:prstGeom prst="wedgeRoundRectCallout">
              <a:avLst>
                <a:gd name="adj1" fmla="val 58421"/>
                <a:gd name="adj2" fmla="val -32097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“</a:t>
              </a:r>
              <a:r>
                <a:rPr lang="zh-CN" altLang="en-US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鹅的只数是鸭的几分之几</a:t>
              </a:r>
              <a:r>
                <a:rPr lang="en-US" altLang="zh-CN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”</a:t>
              </a:r>
              <a:r>
                <a:rPr lang="zh-CN" altLang="en-US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是什么意思？</a:t>
              </a:r>
            </a:p>
          </p:txBody>
        </p:sp>
      </p:grpSp>
      <p:grpSp>
        <p:nvGrpSpPr>
          <p:cNvPr id="4" name="组合 20"/>
          <p:cNvGrpSpPr/>
          <p:nvPr/>
        </p:nvGrpSpPr>
        <p:grpSpPr bwMode="auto">
          <a:xfrm>
            <a:off x="5794996" y="2389189"/>
            <a:ext cx="5315919" cy="3011489"/>
            <a:chOff x="7138" y="3140"/>
            <a:chExt cx="8371" cy="4745"/>
          </a:xfrm>
        </p:grpSpPr>
        <p:pic>
          <p:nvPicPr>
            <p:cNvPr id="35845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" y="4258"/>
              <a:ext cx="2856" cy="3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圆角矩形标注 5"/>
            <p:cNvSpPr/>
            <p:nvPr/>
          </p:nvSpPr>
          <p:spPr>
            <a:xfrm>
              <a:off x="10174" y="3140"/>
              <a:ext cx="5335" cy="3627"/>
            </a:xfrm>
            <a:prstGeom prst="wedgeRoundRectCallout">
              <a:avLst>
                <a:gd name="adj1" fmla="val -62398"/>
                <a:gd name="adj2" fmla="val -1776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就是求</a:t>
              </a:r>
              <a:r>
                <a:rPr lang="en-US" altLang="zh-CN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只是</a:t>
              </a:r>
              <a:r>
                <a:rPr lang="en-US" altLang="zh-CN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  <a:r>
                <a:rPr lang="zh-CN" altLang="en-US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只的几分之几。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 bwMode="auto">
          <a:xfrm>
            <a:off x="658813" y="2315130"/>
            <a:ext cx="5891212" cy="3066580"/>
            <a:chOff x="-480" y="3621"/>
            <a:chExt cx="9279" cy="4830"/>
          </a:xfrm>
        </p:grpSpPr>
        <p:grpSp>
          <p:nvGrpSpPr>
            <p:cNvPr id="36867" name="组合 23"/>
            <p:cNvGrpSpPr/>
            <p:nvPr/>
          </p:nvGrpSpPr>
          <p:grpSpPr bwMode="auto">
            <a:xfrm>
              <a:off x="-480" y="3621"/>
              <a:ext cx="9279" cy="4830"/>
              <a:chOff x="-480" y="3621"/>
              <a:chExt cx="9279" cy="4830"/>
            </a:xfrm>
          </p:grpSpPr>
          <p:pic>
            <p:nvPicPr>
              <p:cNvPr id="36868" name="图片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8" y="4501"/>
                <a:ext cx="2641" cy="3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圆角矩形标注 21"/>
              <p:cNvSpPr/>
              <p:nvPr/>
            </p:nvSpPr>
            <p:spPr>
              <a:xfrm>
                <a:off x="-480" y="3621"/>
                <a:ext cx="6579" cy="4830"/>
              </a:xfrm>
              <a:prstGeom prst="wedgeRoundRectCallout">
                <a:avLst>
                  <a:gd name="adj1" fmla="val 57627"/>
                  <a:gd name="adj2" fmla="val -18339"/>
                  <a:gd name="adj3" fmla="val 16667"/>
                </a:avLst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noProof="1">
                    <a:solidFill>
                      <a:schemeClr val="tx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把</a:t>
                </a:r>
                <a:r>
                  <a:rPr lang="en-US" altLang="zh-CN" sz="2400" b="1" noProof="1">
                    <a:solidFill>
                      <a:schemeClr val="tx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  <a:r>
                  <a:rPr lang="zh-CN" altLang="en-US" sz="2400" b="1" noProof="1">
                    <a:solidFill>
                      <a:schemeClr val="tx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只看作一个整体，平均分成</a:t>
                </a:r>
                <a:r>
                  <a:rPr lang="en-US" altLang="zh-CN" sz="2400" b="1" noProof="1">
                    <a:solidFill>
                      <a:schemeClr val="tx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  <a:r>
                  <a:rPr lang="zh-CN" altLang="en-US" sz="2400" b="1" noProof="1">
                    <a:solidFill>
                      <a:schemeClr val="tx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份，每份</a:t>
                </a:r>
                <a:r>
                  <a:rPr lang="en-US" altLang="zh-CN" sz="2400" b="1" noProof="1">
                    <a:solidFill>
                      <a:schemeClr val="tx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r>
                  <a:rPr lang="zh-CN" altLang="en-US" sz="2400" b="1" noProof="1">
                    <a:solidFill>
                      <a:schemeClr val="tx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只，</a:t>
                </a:r>
                <a:r>
                  <a:rPr lang="en-US" altLang="zh-CN" sz="2400" b="1" noProof="1">
                    <a:solidFill>
                      <a:schemeClr val="tx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  <a:r>
                  <a:rPr lang="zh-CN" altLang="en-US" sz="2400" b="1" noProof="1">
                    <a:solidFill>
                      <a:schemeClr val="tx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只就是这个整体的     。</a:t>
                </a:r>
              </a:p>
            </p:txBody>
          </p:sp>
        </p:grpSp>
        <p:graphicFrame>
          <p:nvGraphicFramePr>
            <p:cNvPr id="36870" name="对象 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779" y="6175"/>
            <a:ext cx="746" cy="1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15900" imgH="405765" progId="Equation.KSEE3">
                    <p:embed/>
                  </p:oleObj>
                </mc:Choice>
                <mc:Fallback>
                  <p:oleObj r:id="rId3" imgW="215900" imgH="405765" progId="Equation.KSEE3">
                    <p:embed/>
                    <p:pic>
                      <p:nvPicPr>
                        <p:cNvPr id="0" name="对象 4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6175"/>
                          <a:ext cx="746" cy="1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37"/>
          <p:cNvGrpSpPr/>
          <p:nvPr/>
        </p:nvGrpSpPr>
        <p:grpSpPr bwMode="auto">
          <a:xfrm>
            <a:off x="4835802" y="1338583"/>
            <a:ext cx="2819400" cy="628650"/>
            <a:chOff x="3276634" y="819196"/>
            <a:chExt cx="2819326" cy="628640"/>
          </a:xfrm>
        </p:grpSpPr>
        <p:grpSp>
          <p:nvGrpSpPr>
            <p:cNvPr id="36872" name="组合 12"/>
            <p:cNvGrpSpPr/>
            <p:nvPr/>
          </p:nvGrpSpPr>
          <p:grpSpPr bwMode="auto">
            <a:xfrm>
              <a:off x="3276634" y="819196"/>
              <a:ext cx="1957388" cy="247650"/>
              <a:chOff x="4025" y="2000"/>
              <a:chExt cx="3082" cy="390"/>
            </a:xfrm>
          </p:grpSpPr>
          <p:sp>
            <p:nvSpPr>
              <p:cNvPr id="14" name=" 184"/>
              <p:cNvSpPr/>
              <p:nvPr/>
            </p:nvSpPr>
            <p:spPr>
              <a:xfrm>
                <a:off x="4025" y="2000"/>
                <a:ext cx="390" cy="390"/>
              </a:xfrm>
              <a:prstGeom prst="ellipse">
                <a:avLst/>
              </a:prstGeom>
              <a:solidFill>
                <a:srgbClr val="FCFF07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 184"/>
              <p:cNvSpPr/>
              <p:nvPr/>
            </p:nvSpPr>
            <p:spPr>
              <a:xfrm>
                <a:off x="4482" y="2000"/>
                <a:ext cx="390" cy="390"/>
              </a:xfrm>
              <a:prstGeom prst="ellipse">
                <a:avLst/>
              </a:prstGeom>
              <a:solidFill>
                <a:srgbClr val="FCFF07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 184"/>
              <p:cNvSpPr/>
              <p:nvPr/>
            </p:nvSpPr>
            <p:spPr>
              <a:xfrm>
                <a:off x="4930" y="2000"/>
                <a:ext cx="390" cy="390"/>
              </a:xfrm>
              <a:prstGeom prst="ellipse">
                <a:avLst/>
              </a:prstGeom>
              <a:solidFill>
                <a:srgbClr val="FCFF07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 184"/>
              <p:cNvSpPr/>
              <p:nvPr/>
            </p:nvSpPr>
            <p:spPr>
              <a:xfrm>
                <a:off x="5375" y="2000"/>
                <a:ext cx="392" cy="390"/>
              </a:xfrm>
              <a:prstGeom prst="ellipse">
                <a:avLst/>
              </a:prstGeom>
              <a:solidFill>
                <a:srgbClr val="FCFF07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" name=" 184"/>
              <p:cNvSpPr/>
              <p:nvPr/>
            </p:nvSpPr>
            <p:spPr>
              <a:xfrm>
                <a:off x="5822" y="2000"/>
                <a:ext cx="390" cy="390"/>
              </a:xfrm>
              <a:prstGeom prst="ellipse">
                <a:avLst/>
              </a:prstGeom>
              <a:solidFill>
                <a:srgbClr val="FCFF07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" name=" 184"/>
              <p:cNvSpPr/>
              <p:nvPr/>
            </p:nvSpPr>
            <p:spPr>
              <a:xfrm>
                <a:off x="6270" y="2000"/>
                <a:ext cx="390" cy="390"/>
              </a:xfrm>
              <a:prstGeom prst="ellipse">
                <a:avLst/>
              </a:prstGeom>
              <a:solidFill>
                <a:srgbClr val="FCFF07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" name=" 184"/>
              <p:cNvSpPr/>
              <p:nvPr/>
            </p:nvSpPr>
            <p:spPr>
              <a:xfrm>
                <a:off x="6717" y="2000"/>
                <a:ext cx="390" cy="390"/>
              </a:xfrm>
              <a:prstGeom prst="ellipse">
                <a:avLst/>
              </a:prstGeom>
              <a:solidFill>
                <a:srgbClr val="FCFF07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6880" name="组合 20"/>
            <p:cNvGrpSpPr/>
            <p:nvPr/>
          </p:nvGrpSpPr>
          <p:grpSpPr bwMode="auto">
            <a:xfrm>
              <a:off x="3294022" y="1200186"/>
              <a:ext cx="2801938" cy="247650"/>
              <a:chOff x="4035" y="2580"/>
              <a:chExt cx="4413" cy="390"/>
            </a:xfrm>
          </p:grpSpPr>
          <p:sp>
            <p:nvSpPr>
              <p:cNvPr id="22" name=" 184"/>
              <p:cNvSpPr/>
              <p:nvPr/>
            </p:nvSpPr>
            <p:spPr>
              <a:xfrm>
                <a:off x="4035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 184"/>
              <p:cNvSpPr/>
              <p:nvPr/>
            </p:nvSpPr>
            <p:spPr>
              <a:xfrm>
                <a:off x="4483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 184"/>
              <p:cNvSpPr/>
              <p:nvPr/>
            </p:nvSpPr>
            <p:spPr>
              <a:xfrm>
                <a:off x="4930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" name=" 184"/>
              <p:cNvSpPr/>
              <p:nvPr/>
            </p:nvSpPr>
            <p:spPr>
              <a:xfrm>
                <a:off x="5375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" name=" 184"/>
              <p:cNvSpPr/>
              <p:nvPr/>
            </p:nvSpPr>
            <p:spPr>
              <a:xfrm>
                <a:off x="5823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" name=" 184"/>
              <p:cNvSpPr/>
              <p:nvPr/>
            </p:nvSpPr>
            <p:spPr>
              <a:xfrm>
                <a:off x="6270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" name=" 184"/>
              <p:cNvSpPr/>
              <p:nvPr/>
            </p:nvSpPr>
            <p:spPr>
              <a:xfrm>
                <a:off x="6718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" name=" 184"/>
              <p:cNvSpPr/>
              <p:nvPr/>
            </p:nvSpPr>
            <p:spPr>
              <a:xfrm>
                <a:off x="7163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" name=" 184"/>
              <p:cNvSpPr/>
              <p:nvPr/>
            </p:nvSpPr>
            <p:spPr>
              <a:xfrm>
                <a:off x="7610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" name=" 184"/>
              <p:cNvSpPr/>
              <p:nvPr/>
            </p:nvSpPr>
            <p:spPr>
              <a:xfrm>
                <a:off x="8058" y="2580"/>
                <a:ext cx="390" cy="390"/>
              </a:xfrm>
              <a:prstGeom prst="ellipse">
                <a:avLst/>
              </a:prstGeom>
              <a:solidFill>
                <a:srgbClr val="ECCEE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noProof="1">
                  <a:solidFill>
                    <a:srgbClr val="FFFFFF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9" name="组合 31"/>
          <p:cNvGrpSpPr/>
          <p:nvPr/>
        </p:nvGrpSpPr>
        <p:grpSpPr bwMode="auto">
          <a:xfrm>
            <a:off x="6720205" y="2471813"/>
            <a:ext cx="4798695" cy="3436786"/>
            <a:chOff x="9066" y="3868"/>
            <a:chExt cx="7557" cy="5411"/>
          </a:xfrm>
        </p:grpSpPr>
        <p:pic>
          <p:nvPicPr>
            <p:cNvPr id="36892" name="图片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6" y="4748"/>
              <a:ext cx="2310" cy="3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圆角矩形标注 26"/>
            <p:cNvSpPr/>
            <p:nvPr/>
          </p:nvSpPr>
          <p:spPr>
            <a:xfrm>
              <a:off x="11596" y="3868"/>
              <a:ext cx="5027" cy="5411"/>
            </a:xfrm>
            <a:prstGeom prst="wedgeRoundRectCallout">
              <a:avLst>
                <a:gd name="adj1" fmla="val -59546"/>
                <a:gd name="adj2" fmla="val -20972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noProof="1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根据分数与除法的关系，求</a:t>
              </a:r>
              <a:r>
                <a:rPr lang="en-US" altLang="zh-CN" sz="2400" b="1" noProof="1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400" b="1" noProof="1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只是</a:t>
              </a:r>
              <a:r>
                <a:rPr lang="en-US" altLang="zh-CN" sz="2400" b="1" noProof="1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  <a:r>
                <a:rPr lang="zh-CN" altLang="en-US" sz="2400" b="1" noProof="1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只的几分之几，可以用</a:t>
              </a:r>
              <a:r>
                <a:rPr lang="en-US" altLang="zh-CN" sz="2400" b="1" noProof="1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400" b="1" noProof="1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</a:t>
              </a:r>
              <a:r>
                <a:rPr lang="en-US" altLang="zh-CN" sz="2400" b="1" noProof="1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  <a:r>
                <a:rPr lang="zh-CN" altLang="en-US" sz="2400" b="1" noProof="1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。</a:t>
              </a:r>
            </a:p>
          </p:txBody>
        </p:sp>
      </p:grpSp>
      <p:grpSp>
        <p:nvGrpSpPr>
          <p:cNvPr id="10" name="组合 34"/>
          <p:cNvGrpSpPr/>
          <p:nvPr/>
        </p:nvGrpSpPr>
        <p:grpSpPr bwMode="auto">
          <a:xfrm>
            <a:off x="5205730" y="5060715"/>
            <a:ext cx="2889250" cy="1322388"/>
            <a:chOff x="3120" y="4818"/>
            <a:chExt cx="4549" cy="2083"/>
          </a:xfrm>
        </p:grpSpPr>
        <p:sp>
          <p:nvSpPr>
            <p:cNvPr id="36895" name="Rectangle 27"/>
            <p:cNvSpPr>
              <a:spLocks noChangeArrowheads="1"/>
            </p:cNvSpPr>
            <p:nvPr/>
          </p:nvSpPr>
          <p:spPr bwMode="auto">
            <a:xfrm>
              <a:off x="3120" y="5496"/>
              <a:ext cx="4549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</a:t>
              </a: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10=  </a:t>
              </a:r>
              <a:endPara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aphicFrame>
          <p:nvGraphicFramePr>
            <p:cNvPr id="36896" name="Object 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783" y="4818"/>
            <a:ext cx="1107" cy="2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15900" imgH="405765" progId="Equation.KSEE3">
                    <p:embed/>
                  </p:oleObj>
                </mc:Choice>
                <mc:Fallback>
                  <p:oleObj r:id="rId6" imgW="215900" imgH="405765" progId="Equation.KSEE3">
                    <p:embed/>
                    <p:pic>
                      <p:nvPicPr>
                        <p:cNvPr id="0" name="Object 3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" y="4818"/>
                          <a:ext cx="1107" cy="2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8"/>
          <p:cNvGrpSpPr/>
          <p:nvPr/>
        </p:nvGrpSpPr>
        <p:grpSpPr bwMode="auto">
          <a:xfrm>
            <a:off x="1578610" y="1631953"/>
            <a:ext cx="3810000" cy="1793875"/>
            <a:chOff x="2920" y="4359"/>
            <a:chExt cx="5999" cy="2827"/>
          </a:xfrm>
        </p:grpSpPr>
        <p:pic>
          <p:nvPicPr>
            <p:cNvPr id="37890" name="图片 3" descr="C:\Users\Administrator\Desktop\sy_20100730102407219081.jpgsy_2010073010240721908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6E6"/>
                </a:clrFrom>
                <a:clrTo>
                  <a:srgbClr val="FEF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7" r="20470" b="5293"/>
            <a:stretch>
              <a:fillRect/>
            </a:stretch>
          </p:blipFill>
          <p:spPr bwMode="auto">
            <a:xfrm>
              <a:off x="5886" y="4359"/>
              <a:ext cx="3033" cy="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圆角矩形标注 21"/>
            <p:cNvSpPr/>
            <p:nvPr/>
          </p:nvSpPr>
          <p:spPr>
            <a:xfrm>
              <a:off x="2920" y="4359"/>
              <a:ext cx="2967" cy="1006"/>
            </a:xfrm>
            <a:prstGeom prst="wedgeRoundRectCallout">
              <a:avLst>
                <a:gd name="adj1" fmla="val 67439"/>
                <a:gd name="adj2" fmla="val -7180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鸡</a:t>
              </a:r>
              <a:r>
                <a:rPr lang="en-US" altLang="zh-CN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r>
                <a:rPr lang="zh-CN" altLang="en-US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只</a:t>
              </a:r>
            </a:p>
          </p:txBody>
        </p:sp>
      </p:grpSp>
      <p:grpSp>
        <p:nvGrpSpPr>
          <p:cNvPr id="4" name="组合 41"/>
          <p:cNvGrpSpPr/>
          <p:nvPr/>
        </p:nvGrpSpPr>
        <p:grpSpPr bwMode="auto">
          <a:xfrm>
            <a:off x="5960429" y="1315500"/>
            <a:ext cx="5076825" cy="2120900"/>
            <a:chOff x="6601" y="2653"/>
            <a:chExt cx="7995" cy="3339"/>
          </a:xfrm>
        </p:grpSpPr>
        <p:pic>
          <p:nvPicPr>
            <p:cNvPr id="37893" name="图片 6" descr="C:\Users\Administrator\Desktop\u=4173708794,2522392948&amp;fm=26&amp;gp=0.jpgu=4173708794,2522392948&amp;fm=26&amp;gp=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6E6"/>
                </a:clrFrom>
                <a:clrTo>
                  <a:srgbClr val="FEF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16585" r="16789" b="14023"/>
            <a:stretch>
              <a:fillRect/>
            </a:stretch>
          </p:blipFill>
          <p:spPr bwMode="auto">
            <a:xfrm flipH="1">
              <a:off x="6601" y="3339"/>
              <a:ext cx="4750" cy="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圆角矩形标注 26"/>
            <p:cNvSpPr/>
            <p:nvPr/>
          </p:nvSpPr>
          <p:spPr>
            <a:xfrm>
              <a:off x="11653" y="2653"/>
              <a:ext cx="2943" cy="1065"/>
            </a:xfrm>
            <a:prstGeom prst="wedgeRoundRectCallout">
              <a:avLst>
                <a:gd name="adj1" fmla="val -67546"/>
                <a:gd name="adj2" fmla="val 48217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鸭</a:t>
              </a:r>
              <a:r>
                <a:rPr lang="en-US" altLang="zh-CN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  <a:r>
                <a:rPr lang="zh-CN" altLang="en-US"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只</a:t>
              </a:r>
            </a:p>
          </p:txBody>
        </p:sp>
      </p:grp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5205414" y="4823124"/>
            <a:ext cx="2740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 </a:t>
            </a:r>
            <a:endParaRPr lang="zh-CN" altLang="en-US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4094164" y="5503219"/>
            <a:ext cx="605948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答：鸡的只数是鸭的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倍。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4386263" y="4143029"/>
            <a:ext cx="635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鸡的只数是鸭的多少倍？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660400" y="2383791"/>
            <a:ext cx="1027430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1.探索并理解分数与除法的关系，会用分数表示两个数相除的商。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2.了解分子、分母和分数单位的内在联系。 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29" y="2602867"/>
            <a:ext cx="1426020" cy="205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63324"/>
            <a:ext cx="1690415" cy="214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8154714" y="2277746"/>
            <a:ext cx="2933700" cy="1458913"/>
          </a:xfrm>
          <a:prstGeom prst="wedgeRoundRectCallout">
            <a:avLst>
              <a:gd name="adj1" fmla="val -68597"/>
              <a:gd name="adj2" fmla="val -18945"/>
              <a:gd name="adj3" fmla="val 16667"/>
            </a:avLst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都是用除法算的。</a:t>
            </a:r>
          </a:p>
        </p:txBody>
      </p:sp>
      <p:sp>
        <p:nvSpPr>
          <p:cNvPr id="11" name="圆角矩形标注 21"/>
          <p:cNvSpPr/>
          <p:nvPr/>
        </p:nvSpPr>
        <p:spPr>
          <a:xfrm>
            <a:off x="861740" y="1965008"/>
            <a:ext cx="3114675" cy="2366962"/>
          </a:xfrm>
          <a:prstGeom prst="wedgeRoundRectCallout">
            <a:avLst>
              <a:gd name="adj1" fmla="val 67439"/>
              <a:gd name="adj2" fmla="val -7180"/>
              <a:gd name="adj3" fmla="val 16667"/>
            </a:avLst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上面两个问题有什么关系？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383224" y="1653715"/>
            <a:ext cx="10091737" cy="3139057"/>
            <a:chOff x="1457" y="2895"/>
            <a:chExt cx="15892" cy="4943"/>
          </a:xfrm>
        </p:grpSpPr>
        <p:sp>
          <p:nvSpPr>
            <p:cNvPr id="39941" name="文本框 114"/>
            <p:cNvSpPr txBox="1">
              <a:spLocks noChangeArrowheads="1"/>
            </p:cNvSpPr>
            <p:nvPr/>
          </p:nvSpPr>
          <p:spPr bwMode="auto">
            <a:xfrm>
              <a:off x="1457" y="2895"/>
              <a:ext cx="15892" cy="4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求一个数是另一个数（0 除外）的几分之几的问题的解题方法：</a:t>
              </a:r>
            </a:p>
            <a:p>
              <a:pPr>
                <a:lnSpc>
                  <a:spcPct val="20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一个数÷另一个数＝                  ，</a:t>
              </a:r>
            </a:p>
            <a:p>
              <a:pPr>
                <a:lnSpc>
                  <a:spcPct val="20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</a:p>
            <a:p>
              <a:pPr>
                <a:lnSpc>
                  <a:spcPct val="20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即比较量÷标准量＝               。</a:t>
              </a:r>
            </a:p>
          </p:txBody>
        </p:sp>
        <p:sp>
          <p:nvSpPr>
            <p:cNvPr id="39942" name="文本框 1"/>
            <p:cNvSpPr txBox="1">
              <a:spLocks noChangeArrowheads="1"/>
            </p:cNvSpPr>
            <p:nvPr/>
          </p:nvSpPr>
          <p:spPr bwMode="auto">
            <a:xfrm>
              <a:off x="8273" y="6432"/>
              <a:ext cx="2757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比较量</a:t>
              </a:r>
            </a:p>
            <a:p>
              <a:pPr>
                <a:lnSpc>
                  <a:spcPct val="11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标准量</a:t>
              </a:r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943" name="文本框 2"/>
            <p:cNvSpPr txBox="1">
              <a:spLocks noChangeArrowheads="1"/>
            </p:cNvSpPr>
            <p:nvPr/>
          </p:nvSpPr>
          <p:spPr bwMode="auto">
            <a:xfrm>
              <a:off x="8538" y="4184"/>
              <a:ext cx="33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一个数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zh-CN" sz="2400" b="1" dirty="0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另一个数 </a:t>
              </a:r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9141" y="4887"/>
              <a:ext cx="21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273" y="7135"/>
              <a:ext cx="192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标题 5"/>
          <p:cNvSpPr txBox="1">
            <a:spLocks noChangeArrowheads="1"/>
          </p:cNvSpPr>
          <p:nvPr/>
        </p:nvSpPr>
        <p:spPr bwMode="auto">
          <a:xfrm>
            <a:off x="1016000" y="1831975"/>
            <a:ext cx="99345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动物园里有大象</a:t>
            </a:r>
            <a:r>
              <a:rPr lang="en-US" altLang="zh-CN" sz="2400" dirty="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dirty="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头，金丝猴</a:t>
            </a:r>
            <a:r>
              <a:rPr lang="en-US" altLang="zh-CN" sz="2400" dirty="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只。金丝猴的数量是大象的几分之几？</a:t>
            </a:r>
          </a:p>
        </p:txBody>
      </p:sp>
      <p:grpSp>
        <p:nvGrpSpPr>
          <p:cNvPr id="3" name="组合 21"/>
          <p:cNvGrpSpPr/>
          <p:nvPr/>
        </p:nvGrpSpPr>
        <p:grpSpPr>
          <a:xfrm>
            <a:off x="3333116" y="3126740"/>
            <a:ext cx="3945255" cy="505460"/>
            <a:chOff x="2872396" y="2161543"/>
            <a:chExt cx="3063384" cy="272636"/>
          </a:xfrm>
          <a:solidFill>
            <a:schemeClr val="accent1"/>
          </a:solidFill>
        </p:grpSpPr>
        <p:sp>
          <p:nvSpPr>
            <p:cNvPr id="23" name="矩形 22"/>
            <p:cNvSpPr/>
            <p:nvPr/>
          </p:nvSpPr>
          <p:spPr>
            <a:xfrm>
              <a:off x="2872396" y="2161543"/>
              <a:ext cx="344631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05681" y="2161543"/>
              <a:ext cx="344630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540384" y="2161543"/>
              <a:ext cx="343212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883597" y="2161543"/>
              <a:ext cx="344630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228227" y="2161543"/>
              <a:ext cx="343212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71440" y="2161543"/>
              <a:ext cx="343212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910398" y="2161543"/>
              <a:ext cx="344630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47937" y="2161543"/>
              <a:ext cx="343212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591150" y="2161543"/>
              <a:ext cx="344630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" name="组合 31"/>
          <p:cNvGrpSpPr/>
          <p:nvPr/>
        </p:nvGrpSpPr>
        <p:grpSpPr>
          <a:xfrm>
            <a:off x="3333116" y="3812540"/>
            <a:ext cx="1753235" cy="505460"/>
            <a:chOff x="2872396" y="2965871"/>
            <a:chExt cx="1355400" cy="272636"/>
          </a:xfrm>
          <a:solidFill>
            <a:srgbClr val="00B0F0"/>
          </a:solidFill>
        </p:grpSpPr>
        <p:sp>
          <p:nvSpPr>
            <p:cNvPr id="33" name="矩形 32"/>
            <p:cNvSpPr/>
            <p:nvPr/>
          </p:nvSpPr>
          <p:spPr>
            <a:xfrm>
              <a:off x="2872396" y="2965871"/>
              <a:ext cx="344498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205599" y="2965871"/>
              <a:ext cx="344498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540213" y="2965871"/>
              <a:ext cx="343085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883299" y="2965871"/>
              <a:ext cx="344498" cy="2726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5" name="组合 71"/>
          <p:cNvGrpSpPr/>
          <p:nvPr/>
        </p:nvGrpSpPr>
        <p:grpSpPr bwMode="auto">
          <a:xfrm>
            <a:off x="4857336" y="4498340"/>
            <a:ext cx="2671763" cy="1073852"/>
            <a:chOff x="4295" y="3894"/>
            <a:chExt cx="4208" cy="1690"/>
          </a:xfrm>
        </p:grpSpPr>
        <p:sp>
          <p:nvSpPr>
            <p:cNvPr id="40969" name="标题 5"/>
            <p:cNvSpPr txBox="1">
              <a:spLocks noChangeArrowheads="1"/>
            </p:cNvSpPr>
            <p:nvPr/>
          </p:nvSpPr>
          <p:spPr bwMode="auto">
            <a:xfrm>
              <a:off x="4295" y="4415"/>
              <a:ext cx="4208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</a:t>
              </a: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9=</a:t>
              </a:r>
            </a:p>
          </p:txBody>
        </p:sp>
        <p:graphicFrame>
          <p:nvGraphicFramePr>
            <p:cNvPr id="40970" name="对象 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737" y="3894"/>
            <a:ext cx="579" cy="1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39700" imgH="405765" progId="Equation.DSMT4">
                    <p:embed/>
                  </p:oleObj>
                </mc:Choice>
                <mc:Fallback>
                  <p:oleObj r:id="rId2" imgW="139700" imgH="405765" progId="Equation.DSMT4">
                    <p:embed/>
                    <p:pic>
                      <p:nvPicPr>
                        <p:cNvPr id="0" name="对象 4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7" y="3894"/>
                          <a:ext cx="579" cy="1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0.00065 -0.1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1649413" y="3741766"/>
            <a:ext cx="10542587" cy="957159"/>
            <a:chOff x="1378" y="6563"/>
            <a:chExt cx="16602" cy="1507"/>
          </a:xfrm>
        </p:grpSpPr>
        <p:pic>
          <p:nvPicPr>
            <p:cNvPr id="41987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039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8" name="文本框 5"/>
            <p:cNvSpPr txBox="1">
              <a:spLocks noChangeArrowheads="1"/>
            </p:cNvSpPr>
            <p:nvPr/>
          </p:nvSpPr>
          <p:spPr bwMode="auto">
            <a:xfrm>
              <a:off x="1378" y="6563"/>
              <a:ext cx="16602" cy="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此题错在分数的意义与除法的意义区分不清。</a:t>
              </a:r>
            </a:p>
          </p:txBody>
        </p:sp>
      </p:grpSp>
      <p:sp>
        <p:nvSpPr>
          <p:cNvPr id="41989" name="文本框 3"/>
          <p:cNvSpPr txBox="1">
            <a:spLocks noChangeArrowheads="1"/>
          </p:cNvSpPr>
          <p:nvPr/>
        </p:nvSpPr>
        <p:spPr bwMode="auto">
          <a:xfrm>
            <a:off x="989243" y="1589625"/>
            <a:ext cx="10298112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填空：把 3m 长的铁丝平均分成 7 段，每段占全长的（       ）。                    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90753" y="2549653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grpSp>
        <p:nvGrpSpPr>
          <p:cNvPr id="34825" name="组合 7"/>
          <p:cNvGrpSpPr/>
          <p:nvPr/>
        </p:nvGrpSpPr>
        <p:grpSpPr bwMode="auto">
          <a:xfrm>
            <a:off x="9038274" y="1586450"/>
            <a:ext cx="492534" cy="698912"/>
            <a:chOff x="8726" y="4843"/>
            <a:chExt cx="776" cy="1100"/>
          </a:xfrm>
        </p:grpSpPr>
        <p:sp>
          <p:nvSpPr>
            <p:cNvPr id="41992" name="文本框 3"/>
            <p:cNvSpPr txBox="1">
              <a:spLocks noChangeArrowheads="1"/>
            </p:cNvSpPr>
            <p:nvPr/>
          </p:nvSpPr>
          <p:spPr bwMode="auto">
            <a:xfrm>
              <a:off x="8821" y="4843"/>
              <a:ext cx="586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  <p:sp>
          <p:nvSpPr>
            <p:cNvPr id="41993" name="文本框 5"/>
            <p:cNvSpPr txBox="1">
              <a:spLocks noChangeArrowheads="1"/>
            </p:cNvSpPr>
            <p:nvPr/>
          </p:nvSpPr>
          <p:spPr bwMode="auto">
            <a:xfrm>
              <a:off x="8726" y="5057"/>
              <a:ext cx="776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－</a:t>
              </a:r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9038275" y="1574695"/>
            <a:ext cx="492533" cy="698912"/>
            <a:chOff x="8726" y="4843"/>
            <a:chExt cx="776" cy="1100"/>
          </a:xfrm>
        </p:grpSpPr>
        <p:sp>
          <p:nvSpPr>
            <p:cNvPr id="41995" name="文本框 3"/>
            <p:cNvSpPr txBox="1">
              <a:spLocks noChangeArrowheads="1"/>
            </p:cNvSpPr>
            <p:nvPr/>
          </p:nvSpPr>
          <p:spPr bwMode="auto">
            <a:xfrm>
              <a:off x="8821" y="4843"/>
              <a:ext cx="586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  <p:sp>
          <p:nvSpPr>
            <p:cNvPr id="41996" name="文本框 5"/>
            <p:cNvSpPr txBox="1">
              <a:spLocks noChangeArrowheads="1"/>
            </p:cNvSpPr>
            <p:nvPr/>
          </p:nvSpPr>
          <p:spPr bwMode="auto">
            <a:xfrm>
              <a:off x="8726" y="5054"/>
              <a:ext cx="776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2"/>
          <p:cNvSpPr txBox="1">
            <a:spLocks noChangeArrowheads="1"/>
          </p:cNvSpPr>
          <p:nvPr/>
        </p:nvSpPr>
        <p:spPr bwMode="auto">
          <a:xfrm>
            <a:off x="957928" y="1914710"/>
            <a:ext cx="98171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1.用分数表示下面各式的商。</a:t>
            </a:r>
          </a:p>
        </p:txBody>
      </p:sp>
      <p:sp>
        <p:nvSpPr>
          <p:cNvPr id="43011" name="矩形 11"/>
          <p:cNvSpPr>
            <a:spLocks noChangeArrowheads="1"/>
          </p:cNvSpPr>
          <p:nvPr/>
        </p:nvSpPr>
        <p:spPr bwMode="auto">
          <a:xfrm>
            <a:off x="1892300" y="2809876"/>
            <a:ext cx="780415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24÷25 =                         16÷49 =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2÷9 =                         11÷12 =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705962" y="2899794"/>
          <a:ext cx="425639" cy="73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600" imgH="393700" progId="Equation.DSMT4">
                  <p:embed/>
                </p:oleObj>
              </mc:Choice>
              <mc:Fallback>
                <p:oleObj r:id="rId2" imgW="228600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962" y="2899794"/>
                        <a:ext cx="425639" cy="732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790482" y="2815356"/>
          <a:ext cx="400714" cy="73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5900" imgH="393065" progId="Equation.DSMT4">
                  <p:embed/>
                </p:oleObj>
              </mc:Choice>
              <mc:Fallback>
                <p:oleObj r:id="rId4" imgW="215900" imgH="3930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0482" y="2815356"/>
                        <a:ext cx="400714" cy="733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790482" y="3632200"/>
          <a:ext cx="400714" cy="73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15900" imgH="393065" progId="Equation.DSMT4">
                  <p:embed/>
                </p:oleObj>
              </mc:Choice>
              <mc:Fallback>
                <p:oleObj r:id="rId6" imgW="215900" imgH="393065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0482" y="3632200"/>
                        <a:ext cx="400714" cy="732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705962" y="3799309"/>
          <a:ext cx="283759" cy="73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00" imgH="393700" progId="Equation.DSMT4">
                  <p:embed/>
                </p:oleObj>
              </mc:Choice>
              <mc:Fallback>
                <p:oleObj name="Equation" r:id="rId8" imgW="152400" imgH="3937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962" y="3799309"/>
                        <a:ext cx="283759" cy="731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2"/>
          <p:cNvSpPr txBox="1">
            <a:spLocks noChangeArrowheads="1"/>
          </p:cNvSpPr>
          <p:nvPr/>
        </p:nvSpPr>
        <p:spPr bwMode="auto">
          <a:xfrm>
            <a:off x="660400" y="1477237"/>
            <a:ext cx="10125075" cy="129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2.五（1）班共有17幅书法作品参加学校的书法比赛，其中4幅作品从全校255幅参赛作品中脱颖而出获奖。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P52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T10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（1）五（1）班获奖作品占全班参赛作品的几分之几？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034" name="AutoShape 27"/>
          <p:cNvSpPr>
            <a:spLocks noChangeArrowheads="1"/>
          </p:cNvSpPr>
          <p:nvPr/>
        </p:nvSpPr>
        <p:spPr bwMode="auto">
          <a:xfrm>
            <a:off x="3540195" y="2840718"/>
            <a:ext cx="5353050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eaLnBrk="0">
              <a:lnSpc>
                <a:spcPct val="110000"/>
              </a:lnSpc>
            </a:pPr>
            <a:r>
              <a:rPr lang="en-US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题中的单位“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en-US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”是什么？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291589" y="4030342"/>
            <a:ext cx="10015538" cy="1932088"/>
            <a:chOff x="1799" y="6347"/>
            <a:chExt cx="15772" cy="3043"/>
          </a:xfrm>
        </p:grpSpPr>
        <p:sp>
          <p:nvSpPr>
            <p:cNvPr id="44036" name="文本框 3"/>
            <p:cNvSpPr txBox="1">
              <a:spLocks noChangeArrowheads="1"/>
            </p:cNvSpPr>
            <p:nvPr/>
          </p:nvSpPr>
          <p:spPr bwMode="auto">
            <a:xfrm>
              <a:off x="1799" y="6347"/>
              <a:ext cx="15772" cy="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单位“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”是全班参赛作品。</a:t>
              </a:r>
              <a:endPara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4 ÷17 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endPara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答：五（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）班获奖作品占全班参赛作品的      。</a:t>
              </a:r>
            </a:p>
          </p:txBody>
        </p:sp>
        <p:grpSp>
          <p:nvGrpSpPr>
            <p:cNvPr id="44037" name="组合 32"/>
            <p:cNvGrpSpPr/>
            <p:nvPr/>
          </p:nvGrpSpPr>
          <p:grpSpPr bwMode="auto">
            <a:xfrm>
              <a:off x="4963" y="7165"/>
              <a:ext cx="1140" cy="1309"/>
              <a:chOff x="4599359" y="2747677"/>
              <a:chExt cx="723784" cy="830994"/>
            </a:xfrm>
          </p:grpSpPr>
          <p:sp>
            <p:nvSpPr>
              <p:cNvPr id="44038" name="文本框 5"/>
              <p:cNvSpPr txBox="1">
                <a:spLocks noChangeArrowheads="1"/>
              </p:cNvSpPr>
              <p:nvPr/>
            </p:nvSpPr>
            <p:spPr bwMode="auto">
              <a:xfrm>
                <a:off x="4599359" y="2747677"/>
                <a:ext cx="723784" cy="83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17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 bwMode="auto">
              <a:xfrm>
                <a:off x="4727139" y="3163174"/>
                <a:ext cx="46822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40" name="组合 35"/>
            <p:cNvGrpSpPr/>
            <p:nvPr/>
          </p:nvGrpSpPr>
          <p:grpSpPr bwMode="auto">
            <a:xfrm>
              <a:off x="10680" y="8081"/>
              <a:ext cx="1140" cy="1309"/>
              <a:chOff x="1948661" y="2489342"/>
              <a:chExt cx="723784" cy="830994"/>
            </a:xfrm>
          </p:grpSpPr>
          <p:sp>
            <p:nvSpPr>
              <p:cNvPr id="44041" name="文本框 5"/>
              <p:cNvSpPr txBox="1">
                <a:spLocks noChangeArrowheads="1"/>
              </p:cNvSpPr>
              <p:nvPr/>
            </p:nvSpPr>
            <p:spPr bwMode="auto">
              <a:xfrm>
                <a:off x="1948661" y="2489342"/>
                <a:ext cx="723784" cy="83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17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 bwMode="auto">
              <a:xfrm>
                <a:off x="2058983" y="2875348"/>
                <a:ext cx="50314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2"/>
          <p:cNvSpPr txBox="1">
            <a:spLocks noChangeArrowheads="1"/>
          </p:cNvSpPr>
          <p:nvPr/>
        </p:nvSpPr>
        <p:spPr bwMode="auto">
          <a:xfrm>
            <a:off x="787658" y="1507355"/>
            <a:ext cx="10125075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2.五（1）班共有17幅书法作品参加学校的书法比赛，其中4幅作品从全校255幅参赛作品中脱颖而出获奖。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（2）五（1）班参赛作品占全校参赛作品的几分之几？</a:t>
            </a:r>
          </a:p>
        </p:txBody>
      </p:sp>
      <p:sp>
        <p:nvSpPr>
          <p:cNvPr id="45058" name="AutoShape 27"/>
          <p:cNvSpPr>
            <a:spLocks noChangeArrowheads="1"/>
          </p:cNvSpPr>
          <p:nvPr/>
        </p:nvSpPr>
        <p:spPr bwMode="auto">
          <a:xfrm>
            <a:off x="3829306" y="3429000"/>
            <a:ext cx="3602734" cy="520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ctr" eaLnBrk="0">
              <a:lnSpc>
                <a:spcPct val="110000"/>
              </a:lnSpc>
            </a:pPr>
            <a:r>
              <a:rPr lang="en-US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题中的单位“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en-US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”是什么？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412875" y="3987803"/>
            <a:ext cx="9613900" cy="1947351"/>
            <a:chOff x="1990" y="6280"/>
            <a:chExt cx="15140" cy="3066"/>
          </a:xfrm>
        </p:grpSpPr>
        <p:sp>
          <p:nvSpPr>
            <p:cNvPr id="45060" name="文本框 3"/>
            <p:cNvSpPr txBox="1">
              <a:spLocks noChangeArrowheads="1"/>
            </p:cNvSpPr>
            <p:nvPr/>
          </p:nvSpPr>
          <p:spPr bwMode="auto">
            <a:xfrm>
              <a:off x="1990" y="6280"/>
              <a:ext cx="15140" cy="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单位“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”是全校参赛作品。</a:t>
              </a:r>
              <a:endPara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17 ÷255 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endPara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答：五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(1)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班参赛作品占全校参赛作品的        。</a:t>
              </a:r>
              <a:endPara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45061" name="组合 22"/>
            <p:cNvGrpSpPr/>
            <p:nvPr/>
          </p:nvGrpSpPr>
          <p:grpSpPr bwMode="auto">
            <a:xfrm>
              <a:off x="5105" y="7049"/>
              <a:ext cx="1380" cy="1308"/>
              <a:chOff x="4114979" y="2702762"/>
              <a:chExt cx="876180" cy="830741"/>
            </a:xfrm>
          </p:grpSpPr>
          <p:sp>
            <p:nvSpPr>
              <p:cNvPr id="45062" name="文本框 5"/>
              <p:cNvSpPr txBox="1">
                <a:spLocks noChangeArrowheads="1"/>
              </p:cNvSpPr>
              <p:nvPr/>
            </p:nvSpPr>
            <p:spPr bwMode="auto">
              <a:xfrm>
                <a:off x="4114979" y="2702762"/>
                <a:ext cx="876180" cy="830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17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255</a:t>
                </a:r>
                <a:endPara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 bwMode="auto">
              <a:xfrm flipV="1">
                <a:off x="4219406" y="3118132"/>
                <a:ext cx="66665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64" name="组合 31"/>
            <p:cNvGrpSpPr/>
            <p:nvPr/>
          </p:nvGrpSpPr>
          <p:grpSpPr bwMode="auto">
            <a:xfrm>
              <a:off x="10254" y="8038"/>
              <a:ext cx="1380" cy="1308"/>
              <a:chOff x="2149298" y="2505791"/>
              <a:chExt cx="876180" cy="830741"/>
            </a:xfrm>
          </p:grpSpPr>
          <p:sp>
            <p:nvSpPr>
              <p:cNvPr id="45065" name="文本框 5"/>
              <p:cNvSpPr txBox="1">
                <a:spLocks noChangeArrowheads="1"/>
              </p:cNvSpPr>
              <p:nvPr/>
            </p:nvSpPr>
            <p:spPr bwMode="auto">
              <a:xfrm>
                <a:off x="2149298" y="2505791"/>
                <a:ext cx="876180" cy="830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17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255</a:t>
                </a:r>
                <a:endPara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 bwMode="auto">
              <a:xfrm flipV="1">
                <a:off x="2254059" y="2921161"/>
                <a:ext cx="66665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2"/>
          <p:cNvSpPr txBox="1">
            <a:spLocks noChangeArrowheads="1"/>
          </p:cNvSpPr>
          <p:nvPr/>
        </p:nvSpPr>
        <p:spPr bwMode="auto">
          <a:xfrm>
            <a:off x="809933" y="1453837"/>
            <a:ext cx="1012507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3.妈妈要把13千克的植物油分装在8个瓶子里，平均每个瓶子装多少千克？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881906" y="2332033"/>
            <a:ext cx="7060247" cy="2390140"/>
            <a:chOff x="2105" y="4585"/>
            <a:chExt cx="11119" cy="3764"/>
          </a:xfrm>
        </p:grpSpPr>
        <p:sp>
          <p:nvSpPr>
            <p:cNvPr id="46083" name="文本框 3"/>
            <p:cNvSpPr txBox="1">
              <a:spLocks noChangeArrowheads="1"/>
            </p:cNvSpPr>
            <p:nvPr/>
          </p:nvSpPr>
          <p:spPr bwMode="auto">
            <a:xfrm>
              <a:off x="2105" y="4585"/>
              <a:ext cx="11119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单位“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”是13千克的植物油。</a:t>
              </a:r>
              <a:endPara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eaLnBrk="0" hangingPunct="0">
                <a:lnSpc>
                  <a:spcPct val="2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13 ÷8 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         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千克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  <a:p>
              <a:pPr eaLnBrk="0" hangingPunct="0">
                <a:lnSpc>
                  <a:spcPct val="20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答：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平均每个瓶子装        千克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。</a:t>
              </a:r>
              <a:endPara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46084" name="组合 22"/>
            <p:cNvGrpSpPr/>
            <p:nvPr/>
          </p:nvGrpSpPr>
          <p:grpSpPr bwMode="auto">
            <a:xfrm>
              <a:off x="4279" y="5977"/>
              <a:ext cx="1380" cy="1309"/>
              <a:chOff x="3924104" y="3095869"/>
              <a:chExt cx="876180" cy="830519"/>
            </a:xfrm>
          </p:grpSpPr>
          <p:sp>
            <p:nvSpPr>
              <p:cNvPr id="46085" name="文本框 5"/>
              <p:cNvSpPr txBox="1">
                <a:spLocks noChangeArrowheads="1"/>
              </p:cNvSpPr>
              <p:nvPr/>
            </p:nvSpPr>
            <p:spPr bwMode="auto">
              <a:xfrm>
                <a:off x="3924104" y="3095869"/>
                <a:ext cx="876180" cy="830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13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  <a:endPara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 bwMode="auto">
              <a:xfrm flipV="1">
                <a:off x="4119491" y="3512711"/>
                <a:ext cx="6666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087" name="组合 31"/>
            <p:cNvGrpSpPr/>
            <p:nvPr/>
          </p:nvGrpSpPr>
          <p:grpSpPr bwMode="auto">
            <a:xfrm>
              <a:off x="6521" y="7040"/>
              <a:ext cx="1380" cy="1309"/>
              <a:chOff x="3455106" y="2960174"/>
              <a:chExt cx="876180" cy="859237"/>
            </a:xfrm>
          </p:grpSpPr>
          <p:sp>
            <p:nvSpPr>
              <p:cNvPr id="46088" name="文本框 5"/>
              <p:cNvSpPr txBox="1">
                <a:spLocks noChangeArrowheads="1"/>
              </p:cNvSpPr>
              <p:nvPr/>
            </p:nvSpPr>
            <p:spPr bwMode="auto">
              <a:xfrm>
                <a:off x="3455106" y="2960174"/>
                <a:ext cx="876180" cy="859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13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  <a:endPara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 bwMode="auto">
              <a:xfrm flipV="1">
                <a:off x="3559851" y="3369465"/>
                <a:ext cx="6666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2"/>
          <p:cNvSpPr txBox="1">
            <a:spLocks noChangeArrowheads="1"/>
          </p:cNvSpPr>
          <p:nvPr/>
        </p:nvSpPr>
        <p:spPr bwMode="auto">
          <a:xfrm>
            <a:off x="660400" y="1477509"/>
            <a:ext cx="101250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4.某书店原标价 36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元一本的《安徒生童话》现售价为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32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元一本。一本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《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安徒生童话》的现售价是原标价的几分之几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298575" y="3103228"/>
            <a:ext cx="9105900" cy="2420187"/>
            <a:chOff x="2105" y="5503"/>
            <a:chExt cx="14341" cy="3810"/>
          </a:xfrm>
        </p:grpSpPr>
        <p:sp>
          <p:nvSpPr>
            <p:cNvPr id="47107" name="文本框 3"/>
            <p:cNvSpPr txBox="1">
              <a:spLocks noChangeArrowheads="1"/>
            </p:cNvSpPr>
            <p:nvPr/>
          </p:nvSpPr>
          <p:spPr bwMode="auto">
            <a:xfrm>
              <a:off x="2105" y="5503"/>
              <a:ext cx="14341" cy="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单位“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”是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元一本的《安徒生童话》。</a:t>
              </a:r>
              <a:endPara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eaLnBrk="0" hangingPunct="0">
                <a:lnSpc>
                  <a:spcPct val="2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32 ÷36 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           ＝   </a:t>
              </a:r>
              <a:endPara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eaLnBrk="0" hangingPunct="0">
                <a:lnSpc>
                  <a:spcPct val="20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答：现售价是原标价的            。</a:t>
              </a:r>
              <a:endPara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47108" name="组合 22"/>
            <p:cNvGrpSpPr/>
            <p:nvPr/>
          </p:nvGrpSpPr>
          <p:grpSpPr bwMode="auto">
            <a:xfrm>
              <a:off x="4774" y="6788"/>
              <a:ext cx="1380" cy="1308"/>
              <a:chOff x="4238675" y="3254407"/>
              <a:chExt cx="876180" cy="830393"/>
            </a:xfrm>
          </p:grpSpPr>
          <p:sp>
            <p:nvSpPr>
              <p:cNvPr id="47109" name="文本框 5"/>
              <p:cNvSpPr txBox="1">
                <a:spLocks noChangeArrowheads="1"/>
              </p:cNvSpPr>
              <p:nvPr/>
            </p:nvSpPr>
            <p:spPr bwMode="auto">
              <a:xfrm>
                <a:off x="4238675" y="3254407"/>
                <a:ext cx="876180" cy="830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32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36</a:t>
                </a:r>
              </a:p>
            </p:txBody>
          </p:sp>
          <p:cxnSp>
            <p:nvCxnSpPr>
              <p:cNvPr id="25" name="直接连接符 24"/>
              <p:cNvCxnSpPr/>
              <p:nvPr/>
            </p:nvCxnSpPr>
            <p:spPr bwMode="auto">
              <a:xfrm flipV="1">
                <a:off x="4343413" y="3669604"/>
                <a:ext cx="6667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11" name="组合 31"/>
            <p:cNvGrpSpPr/>
            <p:nvPr/>
          </p:nvGrpSpPr>
          <p:grpSpPr bwMode="auto">
            <a:xfrm>
              <a:off x="7116" y="8005"/>
              <a:ext cx="1380" cy="1308"/>
              <a:chOff x="3832929" y="3224441"/>
              <a:chExt cx="876180" cy="859791"/>
            </a:xfrm>
          </p:grpSpPr>
          <p:sp>
            <p:nvSpPr>
              <p:cNvPr id="47112" name="文本框 5"/>
              <p:cNvSpPr txBox="1">
                <a:spLocks noChangeArrowheads="1"/>
              </p:cNvSpPr>
              <p:nvPr/>
            </p:nvSpPr>
            <p:spPr bwMode="auto">
              <a:xfrm>
                <a:off x="3832929" y="3224441"/>
                <a:ext cx="876180" cy="859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 bwMode="auto">
              <a:xfrm flipV="1">
                <a:off x="3965915" y="3633987"/>
                <a:ext cx="6667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114" name="文本框 5"/>
          <p:cNvSpPr txBox="1">
            <a:spLocks noChangeArrowheads="1"/>
          </p:cNvSpPr>
          <p:nvPr/>
        </p:nvSpPr>
        <p:spPr bwMode="auto">
          <a:xfrm>
            <a:off x="4174535" y="3919484"/>
            <a:ext cx="87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  <a:p>
            <a:pPr algn="ctr"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4279310" y="4336607"/>
            <a:ext cx="6667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2951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两个数相除，可以用分数表示商，即 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  </a:t>
            </a:r>
            <a:r>
              <a:rPr lang="en-US" altLang="zh-CN" sz="2400" dirty="0" err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a÷b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＝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b≠0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）。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分数也可以看作是两个数相除，分数的分子相当于被除数，分母相当于除数，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 分数线相当于除号，分数值相当于商。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1047750" y="1390650"/>
            <a:ext cx="10244138" cy="25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○已知两个因数的积是 16，其中一个因数是 8，另一个因数是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，列式计算是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○把一个梨平均分成 4 份，其中的 3 份可以用分数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表示，其中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是分子，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是分母。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736438" y="1685988"/>
            <a:ext cx="741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950351" y="2355209"/>
            <a:ext cx="247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8844756" y="2879642"/>
            <a:ext cx="793400" cy="698517"/>
            <a:chOff x="7680" y="9135"/>
            <a:chExt cx="1249" cy="1101"/>
          </a:xfrm>
        </p:grpSpPr>
        <p:sp>
          <p:nvSpPr>
            <p:cNvPr id="7174" name="文本框 11"/>
            <p:cNvSpPr txBox="1">
              <a:spLocks noChangeArrowheads="1"/>
            </p:cNvSpPr>
            <p:nvPr/>
          </p:nvSpPr>
          <p:spPr bwMode="auto">
            <a:xfrm>
              <a:off x="7763" y="9135"/>
              <a:ext cx="1166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7175" name="文本框 12"/>
            <p:cNvSpPr txBox="1">
              <a:spLocks noChangeArrowheads="1"/>
            </p:cNvSpPr>
            <p:nvPr/>
          </p:nvSpPr>
          <p:spPr bwMode="auto">
            <a:xfrm>
              <a:off x="7680" y="9367"/>
              <a:ext cx="116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—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210042" y="3459611"/>
            <a:ext cx="73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282135" y="3430421"/>
            <a:ext cx="73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655665" y="2436246"/>
            <a:ext cx="10090150" cy="3244195"/>
            <a:chOff x="1458" y="2895"/>
            <a:chExt cx="15892" cy="3877"/>
          </a:xfrm>
          <a:solidFill>
            <a:schemeClr val="accent1"/>
          </a:solidFill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1458" y="2895"/>
              <a:ext cx="15892" cy="3877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3.</a:t>
              </a:r>
              <a:r>
                <a:rPr lang="zh-CN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求一个数是另一个数（0 除外）的几分之几的问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题的解题方法：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一个数÷另一个数＝                  ，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即比较量÷标准量＝               。</a:t>
              </a:r>
            </a:p>
          </p:txBody>
        </p:sp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>
              <a:off x="7248" y="5052"/>
              <a:ext cx="2757" cy="14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比较量</a:t>
              </a:r>
            </a:p>
            <a:p>
              <a:pPr>
                <a:lnSpc>
                  <a:spcPct val="11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标准量</a:t>
              </a:r>
              <a:endParaRPr lang="zh-CN" altLang="en-US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文本框 3"/>
            <p:cNvSpPr txBox="1">
              <a:spLocks noChangeArrowheads="1"/>
            </p:cNvSpPr>
            <p:nvPr/>
          </p:nvSpPr>
          <p:spPr bwMode="auto">
            <a:xfrm>
              <a:off x="6699" y="3858"/>
              <a:ext cx="3306" cy="14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一个数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另一个数 </a:t>
              </a:r>
              <a:endParaRPr lang="zh-CN" altLang="en-US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151" y="4349"/>
              <a:ext cx="2518" cy="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885" y="5563"/>
              <a:ext cx="2325" cy="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6" y="155599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68400" y="1617262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275013" y="1617262"/>
            <a:ext cx="486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分数与除法的关系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006600" y="2695576"/>
            <a:ext cx="9124950" cy="54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个蛋糕平均分给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人，每人分得多少个？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965200" y="2436812"/>
            <a:ext cx="1106488" cy="992188"/>
            <a:chOff x="631889" y="1065590"/>
            <a:chExt cx="863600" cy="658812"/>
          </a:xfrm>
        </p:grpSpPr>
        <p:pic>
          <p:nvPicPr>
            <p:cNvPr id="8199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文本框 26"/>
            <p:cNvSpPr txBox="1">
              <a:spLocks noChangeArrowheads="1"/>
            </p:cNvSpPr>
            <p:nvPr/>
          </p:nvSpPr>
          <p:spPr bwMode="auto">
            <a:xfrm>
              <a:off x="881777" y="1152953"/>
              <a:ext cx="563735" cy="30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pic>
        <p:nvPicPr>
          <p:cNvPr id="8201" name="图片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"/>
          <a:stretch>
            <a:fillRect/>
          </a:stretch>
        </p:blipFill>
        <p:spPr bwMode="auto">
          <a:xfrm>
            <a:off x="2901633" y="3329824"/>
            <a:ext cx="6388735" cy="349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909003" y="1598851"/>
            <a:ext cx="949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B0774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想：求每人分得多少个，要算</a:t>
            </a:r>
            <a:r>
              <a:rPr lang="en-US" altLang="zh-CN" sz="2400" b="1" dirty="0">
                <a:solidFill>
                  <a:srgbClr val="CB0774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CB0774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 dirty="0">
                <a:solidFill>
                  <a:srgbClr val="CB0774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CB0774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得多少。</a:t>
            </a:r>
          </a:p>
        </p:txBody>
      </p:sp>
      <p:pic>
        <p:nvPicPr>
          <p:cNvPr id="29" name="Picture 3" descr="C:\Documents and Settings\Administrator\桌面\7724828_10165900900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452689"/>
            <a:ext cx="225583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D:\我的文档-桌面-收藏夹\桌面\1a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5068">
            <a:off x="3241675" y="441325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3"/>
          <p:cNvGrpSpPr/>
          <p:nvPr/>
        </p:nvGrpSpPr>
        <p:grpSpPr bwMode="auto">
          <a:xfrm>
            <a:off x="5081589" y="2257425"/>
            <a:ext cx="5411848" cy="2343150"/>
            <a:chOff x="3709680" y="1588156"/>
            <a:chExt cx="5412366" cy="2342504"/>
          </a:xfrm>
        </p:grpSpPr>
        <p:grpSp>
          <p:nvGrpSpPr>
            <p:cNvPr id="9221" name="组合 44"/>
            <p:cNvGrpSpPr/>
            <p:nvPr/>
          </p:nvGrpSpPr>
          <p:grpSpPr bwMode="auto">
            <a:xfrm>
              <a:off x="3709680" y="1588156"/>
              <a:ext cx="5412366" cy="2342504"/>
              <a:chOff x="3481119" y="1511809"/>
              <a:chExt cx="5412004" cy="2344085"/>
            </a:xfrm>
          </p:grpSpPr>
          <p:pic>
            <p:nvPicPr>
              <p:cNvPr id="9222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6749" y="1511809"/>
                <a:ext cx="1846374" cy="2344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3" name="AutoShape 27"/>
              <p:cNvSpPr>
                <a:spLocks noChangeArrowheads="1"/>
              </p:cNvSpPr>
              <p:nvPr/>
            </p:nvSpPr>
            <p:spPr bwMode="auto">
              <a:xfrm>
                <a:off x="3481119" y="1802438"/>
                <a:ext cx="3518002" cy="1054521"/>
              </a:xfrm>
              <a:prstGeom prst="wedgeRoundRectCallout">
                <a:avLst>
                  <a:gd name="adj1" fmla="val 61569"/>
                  <a:gd name="adj2" fmla="val -23620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b="1" noProof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每人分得    个。</a:t>
                </a:r>
              </a:p>
            </p:txBody>
          </p:sp>
        </p:grpSp>
        <p:grpSp>
          <p:nvGrpSpPr>
            <p:cNvPr id="9224" name="组合 29"/>
            <p:cNvGrpSpPr/>
            <p:nvPr/>
          </p:nvGrpSpPr>
          <p:grpSpPr bwMode="auto">
            <a:xfrm>
              <a:off x="5078234" y="1915590"/>
              <a:ext cx="476250" cy="698525"/>
              <a:chOff x="2096947" y="3858673"/>
              <a:chExt cx="476250" cy="698526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 flipV="1">
                <a:off x="2144579" y="4136230"/>
                <a:ext cx="34293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26" name="文本框 3"/>
              <p:cNvSpPr txBox="1">
                <a:spLocks noChangeArrowheads="1"/>
              </p:cNvSpPr>
              <p:nvPr/>
            </p:nvSpPr>
            <p:spPr bwMode="auto">
              <a:xfrm>
                <a:off x="2096947" y="3858673"/>
                <a:ext cx="476250" cy="69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6" name="组合 44"/>
          <p:cNvGrpSpPr/>
          <p:nvPr/>
        </p:nvGrpSpPr>
        <p:grpSpPr bwMode="auto">
          <a:xfrm>
            <a:off x="5356225" y="4529109"/>
            <a:ext cx="3930650" cy="763351"/>
            <a:chOff x="4572000" y="3259429"/>
            <a:chExt cx="3931284" cy="763552"/>
          </a:xfrm>
        </p:grpSpPr>
        <p:sp>
          <p:nvSpPr>
            <p:cNvPr id="9228" name="Rectangle 27"/>
            <p:cNvSpPr>
              <a:spLocks noChangeArrowheads="1"/>
            </p:cNvSpPr>
            <p:nvPr/>
          </p:nvSpPr>
          <p:spPr bwMode="auto">
            <a:xfrm>
              <a:off x="4572000" y="3410312"/>
              <a:ext cx="3931284" cy="46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（个）</a:t>
              </a:r>
            </a:p>
          </p:txBody>
        </p:sp>
        <p:grpSp>
          <p:nvGrpSpPr>
            <p:cNvPr id="9229" name="组合 29"/>
            <p:cNvGrpSpPr/>
            <p:nvPr/>
          </p:nvGrpSpPr>
          <p:grpSpPr bwMode="auto">
            <a:xfrm>
              <a:off x="5676125" y="3259429"/>
              <a:ext cx="508295" cy="763552"/>
              <a:chOff x="2494819" y="3897621"/>
              <a:chExt cx="508295" cy="763553"/>
            </a:xfrm>
          </p:grpSpPr>
          <p:cxnSp>
            <p:nvCxnSpPr>
              <p:cNvPr id="42" name="直接连接符 41"/>
              <p:cNvCxnSpPr/>
              <p:nvPr/>
            </p:nvCxnSpPr>
            <p:spPr bwMode="auto">
              <a:xfrm flipV="1">
                <a:off x="2494819" y="4236528"/>
                <a:ext cx="34295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1" name="文本框 3"/>
              <p:cNvSpPr txBox="1">
                <a:spLocks noChangeArrowheads="1"/>
              </p:cNvSpPr>
              <p:nvPr/>
            </p:nvSpPr>
            <p:spPr bwMode="auto">
              <a:xfrm>
                <a:off x="2526864" y="3897621"/>
                <a:ext cx="476250" cy="763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54250" y="1871411"/>
            <a:ext cx="9124950" cy="54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 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个月饼平均分给 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人，每人分得多少个？</a:t>
            </a:r>
            <a:endParaRPr lang="zh-CN" altLang="en-US" sz="2400" b="1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117600" y="1697104"/>
            <a:ext cx="1106488" cy="990600"/>
            <a:chOff x="631889" y="1065590"/>
            <a:chExt cx="863600" cy="658812"/>
          </a:xfrm>
        </p:grpSpPr>
        <p:pic>
          <p:nvPicPr>
            <p:cNvPr id="11267" name="Picture 46" descr="U1ppt题号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" name="文本框 26"/>
            <p:cNvSpPr txBox="1">
              <a:spLocks noChangeArrowheads="1"/>
            </p:cNvSpPr>
            <p:nvPr/>
          </p:nvSpPr>
          <p:spPr bwMode="auto">
            <a:xfrm>
              <a:off x="881777" y="1152953"/>
              <a:ext cx="563735" cy="30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pic>
        <p:nvPicPr>
          <p:cNvPr id="11269" name="图片 5129" descr="1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87704"/>
            <a:ext cx="5232400" cy="383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7"/>
          <p:cNvSpPr>
            <a:spLocks noChangeArrowheads="1"/>
          </p:cNvSpPr>
          <p:nvPr/>
        </p:nvSpPr>
        <p:spPr bwMode="auto">
          <a:xfrm>
            <a:off x="882651" y="1570039"/>
            <a:ext cx="10425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 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个月饼平均分给 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人，每人分得多少个？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4040189" y="2909889"/>
            <a:ext cx="446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4=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？（个）</a:t>
            </a:r>
          </a:p>
        </p:txBody>
      </p:sp>
      <p:grpSp>
        <p:nvGrpSpPr>
          <p:cNvPr id="3" name="组合 32"/>
          <p:cNvGrpSpPr/>
          <p:nvPr/>
        </p:nvGrpSpPr>
        <p:grpSpPr bwMode="auto">
          <a:xfrm>
            <a:off x="1993900" y="3486447"/>
            <a:ext cx="8331351" cy="2307000"/>
            <a:chOff x="1524080" y="2742662"/>
            <a:chExt cx="8331268" cy="2307699"/>
          </a:xfrm>
        </p:grpSpPr>
        <p:pic>
          <p:nvPicPr>
            <p:cNvPr id="1229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529" y="2742662"/>
              <a:ext cx="1817819" cy="230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AutoShape 27"/>
            <p:cNvSpPr>
              <a:spLocks noChangeArrowheads="1"/>
            </p:cNvSpPr>
            <p:nvPr/>
          </p:nvSpPr>
          <p:spPr bwMode="auto">
            <a:xfrm>
              <a:off x="1524080" y="3257532"/>
              <a:ext cx="6088319" cy="1486496"/>
            </a:xfrm>
            <a:prstGeom prst="wedgeRoundRectCallout">
              <a:avLst>
                <a:gd name="adj1" fmla="val 58926"/>
                <a:gd name="adj2" fmla="val -23602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我们把 </a:t>
              </a:r>
              <a:r>
                <a:rPr lang="en-US" altLang="zh-CN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</a:t>
              </a: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个圆形纸片代替 </a:t>
              </a:r>
              <a:r>
                <a:rPr lang="en-US" altLang="zh-CN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</a:t>
              </a: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个月饼，看看怎样分？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椭圆 61"/>
          <p:cNvSpPr/>
          <p:nvPr/>
        </p:nvSpPr>
        <p:spPr>
          <a:xfrm>
            <a:off x="2330450" y="3632200"/>
            <a:ext cx="1189038" cy="1190625"/>
          </a:xfrm>
          <a:prstGeom prst="ellipse">
            <a:avLst/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500689" y="3632200"/>
            <a:ext cx="1190625" cy="1190625"/>
          </a:xfrm>
          <a:prstGeom prst="ellipse">
            <a:avLst/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970964" y="3632994"/>
            <a:ext cx="1189037" cy="1189037"/>
          </a:xfrm>
          <a:prstGeom prst="ellipse">
            <a:avLst/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8" name="不完整圆 1"/>
          <p:cNvSpPr/>
          <p:nvPr/>
        </p:nvSpPr>
        <p:spPr>
          <a:xfrm>
            <a:off x="2330450" y="3632200"/>
            <a:ext cx="1189038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9" name="不完整圆 2"/>
          <p:cNvSpPr/>
          <p:nvPr/>
        </p:nvSpPr>
        <p:spPr>
          <a:xfrm rot="5400000">
            <a:off x="2329657" y="3632993"/>
            <a:ext cx="1190625" cy="1189038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0" name="不完整圆 3"/>
          <p:cNvSpPr/>
          <p:nvPr/>
        </p:nvSpPr>
        <p:spPr>
          <a:xfrm rot="10800000">
            <a:off x="2330450" y="3632200"/>
            <a:ext cx="1189038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1" name="不完整圆 4"/>
          <p:cNvSpPr/>
          <p:nvPr/>
        </p:nvSpPr>
        <p:spPr>
          <a:xfrm rot="16200000">
            <a:off x="2329657" y="3632993"/>
            <a:ext cx="1190625" cy="1189038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2" name="不完整圆 13"/>
          <p:cNvSpPr/>
          <p:nvPr/>
        </p:nvSpPr>
        <p:spPr>
          <a:xfrm>
            <a:off x="5500689" y="3632200"/>
            <a:ext cx="1190625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3" name="不完整圆 14"/>
          <p:cNvSpPr/>
          <p:nvPr/>
        </p:nvSpPr>
        <p:spPr>
          <a:xfrm rot="5400000">
            <a:off x="5500689" y="3632200"/>
            <a:ext cx="1190625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" name="不完整圆 15"/>
          <p:cNvSpPr/>
          <p:nvPr/>
        </p:nvSpPr>
        <p:spPr>
          <a:xfrm rot="10800000">
            <a:off x="5500689" y="3632199"/>
            <a:ext cx="1190625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5" name="不完整圆 16"/>
          <p:cNvSpPr/>
          <p:nvPr/>
        </p:nvSpPr>
        <p:spPr>
          <a:xfrm rot="16200000">
            <a:off x="5500689" y="3632200"/>
            <a:ext cx="1190625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6" name="不完整圆 17"/>
          <p:cNvSpPr/>
          <p:nvPr/>
        </p:nvSpPr>
        <p:spPr>
          <a:xfrm>
            <a:off x="8970964" y="3632994"/>
            <a:ext cx="1189037" cy="1189037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7" name="不完整圆 18"/>
          <p:cNvSpPr/>
          <p:nvPr/>
        </p:nvSpPr>
        <p:spPr>
          <a:xfrm rot="5400000">
            <a:off x="8970964" y="3632994"/>
            <a:ext cx="1189037" cy="1189037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8" name="不完整圆 19"/>
          <p:cNvSpPr/>
          <p:nvPr/>
        </p:nvSpPr>
        <p:spPr>
          <a:xfrm rot="10800000">
            <a:off x="8970964" y="3632993"/>
            <a:ext cx="1189037" cy="1189037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9" name="不完整圆 20"/>
          <p:cNvSpPr/>
          <p:nvPr/>
        </p:nvSpPr>
        <p:spPr>
          <a:xfrm rot="16200000">
            <a:off x="8970964" y="3632994"/>
            <a:ext cx="1189037" cy="1189037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3328" name="组合 26"/>
          <p:cNvGrpSpPr/>
          <p:nvPr/>
        </p:nvGrpSpPr>
        <p:grpSpPr bwMode="auto">
          <a:xfrm>
            <a:off x="660400" y="1909028"/>
            <a:ext cx="11001375" cy="830997"/>
            <a:chOff x="152516" y="819196"/>
            <a:chExt cx="8457978" cy="638656"/>
          </a:xfrm>
        </p:grpSpPr>
        <p:sp>
          <p:nvSpPr>
            <p:cNvPr id="18454" name="TextBox 60"/>
            <p:cNvSpPr txBox="1"/>
            <p:nvPr/>
          </p:nvSpPr>
          <p:spPr>
            <a:xfrm>
              <a:off x="152516" y="819196"/>
              <a:ext cx="8457978" cy="4589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分法一：一个一个的分，先把每个圆形纸片平均分成</a:t>
              </a: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份，每人每次分得       个。</a:t>
              </a:r>
            </a:p>
          </p:txBody>
        </p:sp>
        <p:grpSp>
          <p:nvGrpSpPr>
            <p:cNvPr id="13330" name="组合 15"/>
            <p:cNvGrpSpPr/>
            <p:nvPr/>
          </p:nvGrpSpPr>
          <p:grpSpPr bwMode="auto">
            <a:xfrm>
              <a:off x="7706844" y="819196"/>
              <a:ext cx="557519" cy="638656"/>
              <a:chOff x="4830382" y="440070"/>
              <a:chExt cx="557519" cy="638245"/>
            </a:xfrm>
          </p:grpSpPr>
          <p:sp>
            <p:nvSpPr>
              <p:cNvPr id="18456" name="文本框 3"/>
              <p:cNvSpPr txBox="1"/>
              <p:nvPr/>
            </p:nvSpPr>
            <p:spPr>
              <a:xfrm>
                <a:off x="4911911" y="440070"/>
                <a:ext cx="475990" cy="6382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 bwMode="auto">
              <a:xfrm flipV="1">
                <a:off x="4830382" y="759192"/>
                <a:ext cx="43205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3685 -0.06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3685 -0.06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03685 -0.061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6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不完整圆 1"/>
          <p:cNvSpPr/>
          <p:nvPr/>
        </p:nvSpPr>
        <p:spPr>
          <a:xfrm>
            <a:off x="2003109" y="2550533"/>
            <a:ext cx="1189037" cy="1189037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9" name="不完整圆 2"/>
          <p:cNvSpPr/>
          <p:nvPr/>
        </p:nvSpPr>
        <p:spPr>
          <a:xfrm rot="5400000">
            <a:off x="2299971" y="2947407"/>
            <a:ext cx="1189037" cy="1189038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0" name="不完整圆 3"/>
          <p:cNvSpPr/>
          <p:nvPr/>
        </p:nvSpPr>
        <p:spPr>
          <a:xfrm rot="10800000">
            <a:off x="2299970" y="2947408"/>
            <a:ext cx="1189038" cy="1189037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1" name="不完整圆 4"/>
          <p:cNvSpPr/>
          <p:nvPr/>
        </p:nvSpPr>
        <p:spPr>
          <a:xfrm rot="16200000">
            <a:off x="2299971" y="2947407"/>
            <a:ext cx="1189037" cy="1189038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2" name="不完整圆 13"/>
          <p:cNvSpPr/>
          <p:nvPr/>
        </p:nvSpPr>
        <p:spPr>
          <a:xfrm>
            <a:off x="4579620" y="2450520"/>
            <a:ext cx="1189038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3" name="不完整圆 14"/>
          <p:cNvSpPr/>
          <p:nvPr/>
        </p:nvSpPr>
        <p:spPr>
          <a:xfrm rot="5400000">
            <a:off x="5075715" y="2946614"/>
            <a:ext cx="1189037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" name="不完整圆 15"/>
          <p:cNvSpPr/>
          <p:nvPr/>
        </p:nvSpPr>
        <p:spPr>
          <a:xfrm rot="10800000">
            <a:off x="5074921" y="2947408"/>
            <a:ext cx="1190625" cy="1189037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5" name="不完整圆 16"/>
          <p:cNvSpPr/>
          <p:nvPr/>
        </p:nvSpPr>
        <p:spPr>
          <a:xfrm rot="16200000">
            <a:off x="5075715" y="2946614"/>
            <a:ext cx="1189037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6" name="不完整圆 17"/>
          <p:cNvSpPr/>
          <p:nvPr/>
        </p:nvSpPr>
        <p:spPr>
          <a:xfrm>
            <a:off x="7653020" y="2352094"/>
            <a:ext cx="1189038" cy="1189038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7" name="不完整圆 18"/>
          <p:cNvSpPr/>
          <p:nvPr/>
        </p:nvSpPr>
        <p:spPr>
          <a:xfrm rot="5400000">
            <a:off x="8049102" y="2846601"/>
            <a:ext cx="1189038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8" name="不完整圆 19"/>
          <p:cNvSpPr/>
          <p:nvPr/>
        </p:nvSpPr>
        <p:spPr>
          <a:xfrm rot="10800000">
            <a:off x="8048309" y="2847394"/>
            <a:ext cx="1190625" cy="1189038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9" name="不完整圆 20"/>
          <p:cNvSpPr/>
          <p:nvPr/>
        </p:nvSpPr>
        <p:spPr>
          <a:xfrm rot="16200000">
            <a:off x="8049102" y="2846601"/>
            <a:ext cx="1189038" cy="1190625"/>
          </a:xfrm>
          <a:prstGeom prst="pie">
            <a:avLst>
              <a:gd name="adj1" fmla="val 10764191"/>
              <a:gd name="adj2" fmla="val 16200000"/>
            </a:avLst>
          </a:prstGeom>
          <a:solidFill>
            <a:srgbClr val="E1B88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5373" name="组合 1"/>
          <p:cNvGrpSpPr/>
          <p:nvPr/>
        </p:nvGrpSpPr>
        <p:grpSpPr bwMode="auto">
          <a:xfrm>
            <a:off x="994411" y="1419508"/>
            <a:ext cx="11001375" cy="839277"/>
            <a:chOff x="3737" y="1415"/>
            <a:chExt cx="17324" cy="1322"/>
          </a:xfrm>
        </p:grpSpPr>
        <p:sp>
          <p:nvSpPr>
            <p:cNvPr id="20498" name="TextBox 60"/>
            <p:cNvSpPr txBox="1"/>
            <p:nvPr/>
          </p:nvSpPr>
          <p:spPr>
            <a:xfrm>
              <a:off x="3737" y="1706"/>
              <a:ext cx="17324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结果每人分得 </a:t>
              </a: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</a:t>
              </a: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     个，也就是    个。</a:t>
              </a:r>
            </a:p>
          </p:txBody>
        </p:sp>
        <p:grpSp>
          <p:nvGrpSpPr>
            <p:cNvPr id="15375" name="组合 28"/>
            <p:cNvGrpSpPr/>
            <p:nvPr/>
          </p:nvGrpSpPr>
          <p:grpSpPr bwMode="auto">
            <a:xfrm>
              <a:off x="7844" y="1428"/>
              <a:ext cx="1044" cy="1309"/>
              <a:chOff x="-826205" y="2690292"/>
              <a:chExt cx="509938" cy="639331"/>
            </a:xfrm>
          </p:grpSpPr>
          <p:sp>
            <p:nvSpPr>
              <p:cNvPr id="20500" name="文本框 3"/>
              <p:cNvSpPr txBox="1"/>
              <p:nvPr/>
            </p:nvSpPr>
            <p:spPr>
              <a:xfrm>
                <a:off x="-792489" y="2690292"/>
                <a:ext cx="476222" cy="639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 bwMode="auto">
              <a:xfrm flipV="1">
                <a:off x="-826205" y="3003608"/>
                <a:ext cx="43226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78" name="组合 29"/>
            <p:cNvGrpSpPr/>
            <p:nvPr/>
          </p:nvGrpSpPr>
          <p:grpSpPr bwMode="auto">
            <a:xfrm>
              <a:off x="11912" y="1415"/>
              <a:ext cx="975" cy="1309"/>
              <a:chOff x="-1374654" y="2684083"/>
              <a:chExt cx="476222" cy="639331"/>
            </a:xfrm>
          </p:grpSpPr>
          <p:sp>
            <p:nvSpPr>
              <p:cNvPr id="20503" name="文本框 3"/>
              <p:cNvSpPr txBox="1"/>
              <p:nvPr/>
            </p:nvSpPr>
            <p:spPr>
              <a:xfrm>
                <a:off x="-1374654" y="2684083"/>
                <a:ext cx="476222" cy="639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 bwMode="auto">
              <a:xfrm flipV="1">
                <a:off x="-1374654" y="3010101"/>
                <a:ext cx="33213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36"/>
          <p:cNvGrpSpPr/>
          <p:nvPr/>
        </p:nvGrpSpPr>
        <p:grpSpPr bwMode="auto">
          <a:xfrm>
            <a:off x="5074920" y="4838249"/>
            <a:ext cx="2466975" cy="830998"/>
            <a:chOff x="533506" y="3643758"/>
            <a:chExt cx="1896122" cy="638591"/>
          </a:xfrm>
        </p:grpSpPr>
        <p:sp>
          <p:nvSpPr>
            <p:cNvPr id="20506" name="TextBox 32"/>
            <p:cNvSpPr txBox="1"/>
            <p:nvPr/>
          </p:nvSpPr>
          <p:spPr>
            <a:xfrm>
              <a:off x="533506" y="3790451"/>
              <a:ext cx="1896122" cy="3547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          个</a:t>
              </a:r>
            </a:p>
          </p:txBody>
        </p:sp>
        <p:grpSp>
          <p:nvGrpSpPr>
            <p:cNvPr id="15383" name="组合 33"/>
            <p:cNvGrpSpPr/>
            <p:nvPr/>
          </p:nvGrpSpPr>
          <p:grpSpPr bwMode="auto">
            <a:xfrm>
              <a:off x="1090333" y="3643758"/>
              <a:ext cx="545206" cy="638591"/>
              <a:chOff x="347415" y="2653184"/>
              <a:chExt cx="545206" cy="638591"/>
            </a:xfrm>
          </p:grpSpPr>
          <p:sp>
            <p:nvSpPr>
              <p:cNvPr id="20508" name="文本框 3"/>
              <p:cNvSpPr txBox="1"/>
              <p:nvPr/>
            </p:nvSpPr>
            <p:spPr>
              <a:xfrm>
                <a:off x="416760" y="2653184"/>
                <a:ext cx="475861" cy="6385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 noProof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defRPr/>
                </a:pPr>
                <a:r>
                  <a:rPr lang="en-US" altLang="zh-CN" sz="2400" b="1" noProof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 bwMode="auto">
              <a:xfrm flipV="1">
                <a:off x="347415" y="2949059"/>
                <a:ext cx="43193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26667 0.1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425 0.1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3.7037E-7 L -0.625 0.2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宽屏</PresentationFormat>
  <Paragraphs>208</Paragraphs>
  <Slides>32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OPPOSans H</vt:lpstr>
      <vt:lpstr>Calibri</vt:lpstr>
      <vt:lpstr>OPPOSans B</vt:lpstr>
      <vt:lpstr>OPPOSans R</vt:lpstr>
      <vt:lpstr>思源黑体 CN Light</vt:lpstr>
      <vt:lpstr>FandolFang R</vt:lpstr>
      <vt:lpstr>Arial</vt:lpstr>
      <vt:lpstr>办公资源网：www.bangongziyuan.com</vt:lpstr>
      <vt:lpstr>Equation.KSEE3</vt:lpstr>
      <vt:lpstr>Equation.DSMT4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474</cp:revision>
  <dcterms:created xsi:type="dcterms:W3CDTF">2020-07-01T00:49:00Z</dcterms:created>
  <dcterms:modified xsi:type="dcterms:W3CDTF">2021-01-08T23:24:01Z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