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287" r:id="rId16"/>
    <p:sldId id="334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演示斜黑体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4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0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B2C9F7A-771E-47DF-B410-A6E7E08ACCA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75783CA-1598-4767-8C66-91C055CE256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83CA-1598-4767-8C66-91C055CE256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783CA-1598-4767-8C66-91C055CE256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664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66411D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164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4238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36214"/>
            <a:ext cx="5628988" cy="2292786"/>
            <a:chOff x="4429633" y="2106980"/>
            <a:chExt cx="5628988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518701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落 花 生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7816486" y="1637304"/>
            <a:ext cx="3766819" cy="2812501"/>
          </a:xfrm>
          <a:prstGeom prst="rect">
            <a:avLst/>
          </a:prstGeom>
          <a:noFill/>
          <a:ln w="25400">
            <a:solidFill>
              <a:srgbClr val="FFC000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这里，父亲把花生的桃子、石榴、苹果作对比，通过对果实色彩、果实生长位置的比较，说明花生虽然没有它们的外在美，却具有内在的可贵之处：朴实无华、默默无闻、不计名利。</a:t>
            </a:r>
          </a:p>
        </p:txBody>
      </p:sp>
      <p:sp>
        <p:nvSpPr>
          <p:cNvPr id="9" name="文本框 7"/>
          <p:cNvSpPr txBox="1"/>
          <p:nvPr/>
        </p:nvSpPr>
        <p:spPr>
          <a:xfrm>
            <a:off x="1622425" y="1892300"/>
            <a:ext cx="5939155" cy="3883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父亲说：“花生的好处很多，有一样最可贵：它的果实埋在地里，不像桃子、石榴、苹果那样，把鲜红嫩绿的果实高高地挂在枝头上，使人一见就生爱慕之心。你们看它矮矮地长在地上，等到成熟了，也不能立刻分辨出来它有没有果实，必须挖起来才知道。”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617470" y="3043555"/>
            <a:ext cx="4507659" cy="1397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877331" y="3540125"/>
            <a:ext cx="548830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80670" y="4132580"/>
            <a:ext cx="1341755" cy="827986"/>
          </a:xfrm>
          <a:prstGeom prst="teardrop">
            <a:avLst>
              <a:gd name="adj" fmla="val 120444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对比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889851" y="4132580"/>
            <a:ext cx="4547461" cy="1143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7"/>
          <p:cNvSpPr txBox="1"/>
          <p:nvPr/>
        </p:nvSpPr>
        <p:spPr>
          <a:xfrm>
            <a:off x="674489" y="1651000"/>
            <a:ext cx="6127387" cy="37856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我们都说是，母亲也点点头。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　　父亲接下去说：“所以你们要像花生，它虽然不好看，可是很有用。”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我说：“那么，人要做有用的人，不要做只讲体面，而对别人没有好处的人。”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父亲说：“对。这是我对你们的希望。”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我们谈到深夜才散。花生做的食品都吃完了，父亲的话深深地印在我的心上。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265584" y="2053668"/>
            <a:ext cx="4337591" cy="146142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这句话揭示了花生默默无闻、无私奉献的可贵品质。这是借物喻人的写法。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424310" y="3543826"/>
            <a:ext cx="5243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0342" y="3996776"/>
            <a:ext cx="38843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628166" y="2579913"/>
            <a:ext cx="2799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40342" y="3067892"/>
            <a:ext cx="3202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2"/>
          <p:cNvSpPr txBox="1"/>
          <p:nvPr/>
        </p:nvSpPr>
        <p:spPr>
          <a:xfrm>
            <a:off x="7095733" y="3827294"/>
            <a:ext cx="4421778" cy="1259407"/>
          </a:xfrm>
          <a:prstGeom prst="snip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这句话点明文章的中心。从正反两方面阐释了做人的道理。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: 圆角 2"/>
          <p:cNvSpPr/>
          <p:nvPr/>
        </p:nvSpPr>
        <p:spPr>
          <a:xfrm>
            <a:off x="804398" y="3063512"/>
            <a:ext cx="1417864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落花生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338625" y="2235200"/>
            <a:ext cx="570976" cy="31931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881465" y="1902369"/>
            <a:ext cx="561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种花生、收花生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买  翻  浇  收获</a:t>
            </a:r>
          </a:p>
        </p:txBody>
      </p:sp>
      <p:sp>
        <p:nvSpPr>
          <p:cNvPr id="7" name="TextBox 27"/>
          <p:cNvSpPr txBox="1"/>
          <p:nvPr/>
        </p:nvSpPr>
        <p:spPr>
          <a:xfrm>
            <a:off x="2888725" y="2693385"/>
            <a:ext cx="5904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准备过花生收获节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做成了好几样食品</a:t>
            </a:r>
          </a:p>
        </p:txBody>
      </p:sp>
      <p:sp>
        <p:nvSpPr>
          <p:cNvPr id="8" name="TextBox 29"/>
          <p:cNvSpPr txBox="1"/>
          <p:nvPr/>
        </p:nvSpPr>
        <p:spPr>
          <a:xfrm>
            <a:off x="2954041" y="4079475"/>
            <a:ext cx="237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议论、赞美花生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5182171" y="3754392"/>
            <a:ext cx="142138" cy="12602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5447680" y="3339686"/>
            <a:ext cx="431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味道美 可以榨油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价钱便宜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5454940" y="4450010"/>
            <a:ext cx="248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特点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埋在地里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7536011" y="4384493"/>
            <a:ext cx="142138" cy="9264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7678149" y="4231875"/>
            <a:ext cx="237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不好看</a:t>
            </a:r>
          </a:p>
        </p:txBody>
      </p:sp>
      <p:sp>
        <p:nvSpPr>
          <p:cNvPr id="14" name="TextBox 34"/>
          <p:cNvSpPr txBox="1"/>
          <p:nvPr/>
        </p:nvSpPr>
        <p:spPr>
          <a:xfrm>
            <a:off x="7678149" y="4905379"/>
            <a:ext cx="139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很好用</a:t>
            </a:r>
          </a:p>
        </p:txBody>
      </p:sp>
      <p:sp>
        <p:nvSpPr>
          <p:cNvPr id="15" name="右大括号 14"/>
          <p:cNvSpPr/>
          <p:nvPr/>
        </p:nvSpPr>
        <p:spPr>
          <a:xfrm>
            <a:off x="8817796" y="2162630"/>
            <a:ext cx="246689" cy="31318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9191629" y="3249185"/>
            <a:ext cx="2370268" cy="114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品味花生内在美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7C6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学做社会有用人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7" name="矩形 2"/>
          <p:cNvSpPr/>
          <p:nvPr/>
        </p:nvSpPr>
        <p:spPr>
          <a:xfrm>
            <a:off x="990601" y="2676525"/>
            <a:ext cx="7111999" cy="2940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本文写了“我们”一家人从种花生到过花生收获节的经过，通过对花生好处的谈论，揭示了花生不图虚名、默默奉献的品格，也告诉我们：人要做有用的人，不要做只讲体面，而对别人没有好处的人。</a:t>
            </a:r>
          </a:p>
        </p:txBody>
      </p:sp>
      <p:sp>
        <p:nvSpPr>
          <p:cNvPr id="18" name="矩形: 圆角 17"/>
          <p:cNvSpPr/>
          <p:nvPr/>
        </p:nvSpPr>
        <p:spPr>
          <a:xfrm>
            <a:off x="806450" y="1633855"/>
            <a:ext cx="3371850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6" name="矩形 19"/>
          <p:cNvSpPr/>
          <p:nvPr/>
        </p:nvSpPr>
        <p:spPr>
          <a:xfrm>
            <a:off x="1014095" y="1625072"/>
            <a:ext cx="2664512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仿照例子写一写</a:t>
            </a:r>
          </a:p>
        </p:txBody>
      </p:sp>
      <p:sp>
        <p:nvSpPr>
          <p:cNvPr id="7" name="Rectangle 2"/>
          <p:cNvSpPr/>
          <p:nvPr/>
        </p:nvSpPr>
        <p:spPr>
          <a:xfrm>
            <a:off x="1014095" y="2177036"/>
            <a:ext cx="6750685" cy="193899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例：鲜红嫩绿（表示颜色的词）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例：高高地挂    矮矮地长    慢慢地走</a:t>
            </a:r>
          </a:p>
        </p:txBody>
      </p:sp>
      <p:sp>
        <p:nvSpPr>
          <p:cNvPr id="8" name="矩形 7"/>
          <p:cNvSpPr/>
          <p:nvPr/>
        </p:nvSpPr>
        <p:spPr>
          <a:xfrm>
            <a:off x="1607953" y="2846705"/>
            <a:ext cx="147633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花花绿绿 </a:t>
            </a:r>
          </a:p>
        </p:txBody>
      </p:sp>
      <p:sp>
        <p:nvSpPr>
          <p:cNvPr id="9" name="矩形 8"/>
          <p:cNvSpPr/>
          <p:nvPr/>
        </p:nvSpPr>
        <p:spPr>
          <a:xfrm>
            <a:off x="3563916" y="2846705"/>
            <a:ext cx="155719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万紫千红 </a:t>
            </a:r>
          </a:p>
        </p:txBody>
      </p:sp>
      <p:sp>
        <p:nvSpPr>
          <p:cNvPr id="10" name="矩形 9"/>
          <p:cNvSpPr/>
          <p:nvPr/>
        </p:nvSpPr>
        <p:spPr>
          <a:xfrm>
            <a:off x="1621156" y="4321447"/>
            <a:ext cx="14517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痴痴地看 </a:t>
            </a:r>
          </a:p>
        </p:txBody>
      </p:sp>
      <p:sp>
        <p:nvSpPr>
          <p:cNvPr id="11" name="矩形 10"/>
          <p:cNvSpPr/>
          <p:nvPr/>
        </p:nvSpPr>
        <p:spPr>
          <a:xfrm>
            <a:off x="3469738" y="4356282"/>
            <a:ext cx="172878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深深地埋</a:t>
            </a:r>
          </a:p>
        </p:txBody>
      </p:sp>
      <p:sp>
        <p:nvSpPr>
          <p:cNvPr id="12" name="矩形 11"/>
          <p:cNvSpPr/>
          <p:nvPr/>
        </p:nvSpPr>
        <p:spPr>
          <a:xfrm>
            <a:off x="5465007" y="2851241"/>
            <a:ext cx="16256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姹紫嫣红 </a:t>
            </a:r>
          </a:p>
        </p:txBody>
      </p:sp>
      <p:sp>
        <p:nvSpPr>
          <p:cNvPr id="13" name="矩形 12"/>
          <p:cNvSpPr/>
          <p:nvPr/>
        </p:nvSpPr>
        <p:spPr>
          <a:xfrm>
            <a:off x="5276016" y="4306285"/>
            <a:ext cx="143010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傻傻地等 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429657" y="3307080"/>
            <a:ext cx="1538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699446" y="3307080"/>
            <a:ext cx="13555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618480" y="3307080"/>
            <a:ext cx="1399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435463" y="4781822"/>
            <a:ext cx="1538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474814" y="4751162"/>
            <a:ext cx="1538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446572" y="4728601"/>
            <a:ext cx="1538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  <p:sp>
        <p:nvSpPr>
          <p:cNvPr id="18" name="矩形 2"/>
          <p:cNvSpPr/>
          <p:nvPr/>
        </p:nvSpPr>
        <p:spPr>
          <a:xfrm>
            <a:off x="1093351" y="1860322"/>
            <a:ext cx="6837680" cy="11350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从课文中的对话可以看出花生具有什么样的特点？父亲想借花生告诉“我们”什么道理？</a:t>
            </a:r>
          </a:p>
        </p:txBody>
      </p:sp>
      <p:sp>
        <p:nvSpPr>
          <p:cNvPr id="22" name="圆角矩形 27"/>
          <p:cNvSpPr/>
          <p:nvPr/>
        </p:nvSpPr>
        <p:spPr>
          <a:xfrm>
            <a:off x="717431" y="1773556"/>
            <a:ext cx="7561580" cy="1305288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7431" y="3602282"/>
            <a:ext cx="7810063" cy="18506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花生没有美丽的，却有内在的品格，即朴实无华、不计名利、默默奉献。父亲想借花生告诉“我们”：人要做有用的人，不要做只讲体面，而对别人没有好处的人。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164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08981" y="42384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3663" y="1136214"/>
            <a:ext cx="5628988" cy="2292786"/>
            <a:chOff x="4429633" y="2106980"/>
            <a:chExt cx="5628988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518701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96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61402" y="2598055"/>
            <a:ext cx="3676126" cy="287383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根根胡须入泥沙，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自造房屋自安家。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地上开花不结果，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地下结果不开花。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Picture 2" descr="http://ku.90sjimg.com/element_origin_min_pic/16/09/22/2157e3dfb5d0fd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36" y="2485552"/>
            <a:ext cx="2423682" cy="252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291933" y="1098621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13943" y="2116578"/>
            <a:ext cx="6464527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许地山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1893-1941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），现代小说家、散文家。笔名落华生，文学研究会发起人之一。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主要作品：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短篇小说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缀网劳蛛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危巢坠简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解放者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，散文集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空山灵雨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，论著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印度文学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8" name="Picture 2" descr="http://mmbiz.qpic.cn/mmbiz_png/yAH8BuF95Pc54GY3u4P7T9fWY9gyrhMfj0fiauSPAVURAB9Lt9riatJ5OdMcxHnrtFs9VtGwicBA7Ov6TwNEjIKWw/640?wx_fmt=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10" y="2254864"/>
            <a:ext cx="2667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007864" y="2006418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播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种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水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吩 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茅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亭</a:t>
            </a:r>
          </a:p>
        </p:txBody>
      </p:sp>
      <p:sp>
        <p:nvSpPr>
          <p:cNvPr id="9" name="矩形 8"/>
          <p:cNvSpPr/>
          <p:nvPr/>
        </p:nvSpPr>
        <p:spPr>
          <a:xfrm>
            <a:off x="1228843" y="1555947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bō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jiāo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fēn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fù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tíng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096764" y="3734888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榨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油       石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榴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爱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慕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矮</a:t>
            </a:r>
          </a:p>
        </p:txBody>
      </p:sp>
      <p:sp>
        <p:nvSpPr>
          <p:cNvPr id="11" name="矩形 10"/>
          <p:cNvSpPr/>
          <p:nvPr/>
        </p:nvSpPr>
        <p:spPr>
          <a:xfrm>
            <a:off x="1007864" y="3274513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liú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mù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ǎi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64042" y="2575741"/>
            <a:ext cx="127254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3F5E7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小学学科网xuekeedu.com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46594" y="3688896"/>
            <a:ext cx="127254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3F5E7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小学学科网xuekeedu.com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787274" y="2259194"/>
            <a:ext cx="1763410" cy="775335"/>
            <a:chOff x="11338" y="3255"/>
            <a:chExt cx="2533" cy="1221"/>
          </a:xfrm>
        </p:grpSpPr>
        <p:grpSp>
          <p:nvGrpSpPr>
            <p:cNvPr id="7" name="组合 6"/>
            <p:cNvGrpSpPr/>
            <p:nvPr/>
          </p:nvGrpSpPr>
          <p:grpSpPr>
            <a:xfrm>
              <a:off x="12698" y="3255"/>
              <a:ext cx="1173" cy="1221"/>
              <a:chOff x="8451" y="2269"/>
              <a:chExt cx="1255" cy="1288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451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3" name="直接连接符 12"/>
              <p:cNvCxnSpPr>
                <a:stCxn id="12" idx="1"/>
                <a:endCxn id="12" idx="3"/>
              </p:cNvCxnSpPr>
              <p:nvPr/>
            </p:nvCxnSpPr>
            <p:spPr>
              <a:xfrm>
                <a:off x="8451" y="2914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12" idx="0"/>
                <a:endCxn id="12" idx="2"/>
              </p:cNvCxnSpPr>
              <p:nvPr/>
            </p:nvCxnSpPr>
            <p:spPr>
              <a:xfrm>
                <a:off x="9079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0" name="直接连接符 9"/>
              <p:cNvCxnSpPr>
                <a:stCxn id="9" idx="1"/>
                <a:endCxn id="9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stCxn id="9" idx="0"/>
                <a:endCxn id="9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文本框 14"/>
          <p:cNvSpPr txBox="1"/>
          <p:nvPr/>
        </p:nvSpPr>
        <p:spPr>
          <a:xfrm>
            <a:off x="3418324" y="3659051"/>
            <a:ext cx="1272540" cy="13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>
                <a:ln>
                  <a:noFill/>
                </a:ln>
                <a:solidFill>
                  <a:srgbClr val="F3F5E7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小学学科网xuekeedu.com</a:t>
            </a:r>
          </a:p>
        </p:txBody>
      </p:sp>
      <p:sp>
        <p:nvSpPr>
          <p:cNvPr id="16" name="矩形 10"/>
          <p:cNvSpPr/>
          <p:nvPr/>
        </p:nvSpPr>
        <p:spPr>
          <a:xfrm flipH="1">
            <a:off x="5603694" y="3505382"/>
            <a:ext cx="2981785" cy="1555512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4489" y="3738790"/>
            <a:ext cx="4016375" cy="135636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622778" y="2363740"/>
            <a:ext cx="795020" cy="775335"/>
            <a:chOff x="8365" y="2269"/>
            <a:chExt cx="1340" cy="1288"/>
          </a:xfrm>
        </p:grpSpPr>
        <p:sp>
          <p:nvSpPr>
            <p:cNvPr id="19" name="矩形 18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>
          <a:xfrm>
            <a:off x="5870941" y="2110713"/>
            <a:ext cx="24472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爱   慕</a:t>
            </a:r>
          </a:p>
        </p:txBody>
      </p:sp>
      <p:sp>
        <p:nvSpPr>
          <p:cNvPr id="23" name="矩形 22"/>
          <p:cNvSpPr/>
          <p:nvPr/>
        </p:nvSpPr>
        <p:spPr>
          <a:xfrm>
            <a:off x="1536281" y="2231502"/>
            <a:ext cx="21678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开  辟</a:t>
            </a:r>
          </a:p>
        </p:txBody>
      </p:sp>
      <p:sp>
        <p:nvSpPr>
          <p:cNvPr id="24" name="矩形 23"/>
          <p:cNvSpPr/>
          <p:nvPr/>
        </p:nvSpPr>
        <p:spPr>
          <a:xfrm>
            <a:off x="798159" y="3675898"/>
            <a:ext cx="3892705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开拓扩展。本文指把原来荒着的地开垦出来。</a:t>
            </a:r>
          </a:p>
        </p:txBody>
      </p:sp>
      <p:sp>
        <p:nvSpPr>
          <p:cNvPr id="25" name="矩形 24"/>
          <p:cNvSpPr/>
          <p:nvPr/>
        </p:nvSpPr>
        <p:spPr>
          <a:xfrm>
            <a:off x="5714740" y="3598031"/>
            <a:ext cx="2918532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由于喜欢或敬重而愿意接近。</a:t>
            </a:r>
          </a:p>
        </p:txBody>
      </p:sp>
      <p:sp>
        <p:nvSpPr>
          <p:cNvPr id="26" name="矩形 25"/>
          <p:cNvSpPr/>
          <p:nvPr/>
        </p:nvSpPr>
        <p:spPr>
          <a:xfrm flipH="1">
            <a:off x="5588014" y="1607705"/>
            <a:ext cx="22777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m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ù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47589" y="1671840"/>
            <a:ext cx="2070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kāi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pì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418088" y="2363334"/>
            <a:ext cx="795020" cy="775335"/>
            <a:chOff x="8365" y="2269"/>
            <a:chExt cx="1340" cy="1288"/>
          </a:xfrm>
        </p:grpSpPr>
        <p:sp>
          <p:nvSpPr>
            <p:cNvPr id="29" name="矩形 28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0" name="直接连接符 29"/>
            <p:cNvCxnSpPr>
              <a:stCxn id="29" idx="1"/>
              <a:endCxn id="29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9" idx="0"/>
              <a:endCxn id="29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914" y="2543792"/>
            <a:ext cx="2954655" cy="396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2776081" y="1456768"/>
            <a:ext cx="8051303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我们家的后园有半亩空地，母亲说：“让它荒着怪可惜的，你们那么爱吃花生，就开辟出来种花生吧。”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4267200" y="4258419"/>
            <a:ext cx="7124700" cy="1142813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母亲的话点出“我们”姐弟几个爱吃花生，为下文写“我们”吃花生、议花生埋下伏笔。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37806" y="2849835"/>
            <a:ext cx="3817112" cy="605698"/>
          </a:xfrm>
          <a:prstGeom prst="wedgeRoundRectCallout">
            <a:avLst>
              <a:gd name="adj1" fmla="val -35939"/>
              <a:gd name="adj2" fmla="val -10558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母亲的话在文中起什么作用？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694" y="2663975"/>
            <a:ext cx="4351794" cy="419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3372981" y="1291668"/>
            <a:ext cx="8051303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我们家的后园有半亩空地，母亲说：“让它荒着怪可惜的，你们那么爱吃花生，就开辟出来种花生吧。”我们姐弟几个都很高兴，买种，翻地，播种，浇水，施肥，没过几个月，居然收获了。</a:t>
            </a:r>
          </a:p>
        </p:txBody>
      </p:sp>
      <p:sp>
        <p:nvSpPr>
          <p:cNvPr id="4" name="矩形 3"/>
          <p:cNvSpPr/>
          <p:nvPr/>
        </p:nvSpPr>
        <p:spPr>
          <a:xfrm>
            <a:off x="4394200" y="4404274"/>
            <a:ext cx="6896100" cy="1140505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作者只用一句话就写出了种花生的过程，“居然”突出了“我们”收获花生时的惊喜与兴奋。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626485" y="2977243"/>
            <a:ext cx="7409815" cy="2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0383157" y="2445830"/>
            <a:ext cx="653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418582" y="3599992"/>
            <a:ext cx="3187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33"/>
          <p:cNvSpPr/>
          <p:nvPr/>
        </p:nvSpPr>
        <p:spPr>
          <a:xfrm>
            <a:off x="4660134" y="3090089"/>
            <a:ext cx="627961" cy="4260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694" y="2663975"/>
            <a:ext cx="4351794" cy="419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712685" y="2411820"/>
            <a:ext cx="736065" cy="1587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993140" y="1845310"/>
            <a:ext cx="518223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母亲说：“今晚我们过一个收获节，请你们父亲也来尝尝我们的落花生，好不好？”母亲把花生做成了好几样食品，还吩咐就在后园的茅草亭过这个节。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365240" y="1880235"/>
            <a:ext cx="4481195" cy="2872105"/>
            <a:chOff x="9264" y="3661"/>
            <a:chExt cx="7057" cy="4523"/>
          </a:xfrm>
        </p:grpSpPr>
        <p:sp>
          <p:nvSpPr>
            <p:cNvPr id="7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622" y="3967"/>
              <a:ext cx="6304" cy="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收获后，母亲建议请父亲也来尝尝新花生，可见母亲是一个关爱孩子、关爱家人的人。母亲为收获节做了准备，表现出母亲的勤劳能干。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文本框 23"/>
          <p:cNvSpPr txBox="1"/>
          <p:nvPr/>
        </p:nvSpPr>
        <p:spPr>
          <a:xfrm>
            <a:off x="2188731" y="4773295"/>
            <a:ext cx="4553177" cy="605698"/>
          </a:xfrm>
          <a:prstGeom prst="wedgeRoundRectCallout">
            <a:avLst>
              <a:gd name="adj1" fmla="val -35939"/>
              <a:gd name="adj2" fmla="val -105587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你能体会到母亲是个怎样的人吗？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576570" y="1476375"/>
            <a:ext cx="5763260" cy="41974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晚上天色不太好，可是父亲也来了，实在很难得。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父亲说：“你们爱吃花生么？”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我们争着答应：“爱！”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“谁能把花生的好处说出来？”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姐姐说：“花生的味儿美。”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哥哥说：“花生可以榨油。”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我说：“花生的价钱便宜，谁都可以买来吃，都喜欢吃。这就是它的好处。”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52170" y="2454910"/>
            <a:ext cx="3905250" cy="2776220"/>
            <a:chOff x="10431" y="2303"/>
            <a:chExt cx="6150" cy="1888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606" y="2303"/>
              <a:ext cx="5778" cy="1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父亲与“我们”的对话道出了花生的好处，为下文揭示花生的品质作铺垫。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宽屏</PresentationFormat>
  <Paragraphs>116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2020-10-09T06:09:29Z</dcterms:created>
  <dcterms:modified xsi:type="dcterms:W3CDTF">2021-01-08T23:31:33Z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