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1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2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8"/>
  </p:notesMasterIdLst>
  <p:sldIdLst>
    <p:sldId id="257" r:id="rId2"/>
    <p:sldId id="258" r:id="rId3"/>
    <p:sldId id="326" r:id="rId4"/>
    <p:sldId id="327" r:id="rId5"/>
    <p:sldId id="328" r:id="rId6"/>
    <p:sldId id="329" r:id="rId7"/>
    <p:sldId id="330" r:id="rId8"/>
    <p:sldId id="331" r:id="rId9"/>
    <p:sldId id="332" r:id="rId10"/>
    <p:sldId id="333" r:id="rId11"/>
    <p:sldId id="334" r:id="rId12"/>
    <p:sldId id="335" r:id="rId13"/>
    <p:sldId id="336" r:id="rId14"/>
    <p:sldId id="337" r:id="rId15"/>
    <p:sldId id="287" r:id="rId16"/>
    <p:sldId id="256" r:id="rId17"/>
  </p:sldIdLst>
  <p:sldSz cx="12192000" cy="6858000"/>
  <p:notesSz cx="6858000" cy="9144000"/>
  <p:embeddedFontLst>
    <p:embeddedFont>
      <p:font typeface="FandolFang R" panose="02010600030101010101" charset="-122"/>
      <p:regular r:id="rId19"/>
    </p:embeddedFont>
    <p:embeddedFont>
      <p:font typeface="思源黑体 CN Light" panose="02010600030101010101" charset="-122"/>
      <p:regular r:id="rId20"/>
    </p:embeddedFont>
    <p:embeddedFont>
      <p:font typeface="演示斜黑体" panose="02010600030101010101" charset="-122"/>
      <p:regular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66" d="100"/>
          <a:sy n="66" d="100"/>
        </p:scale>
        <p:origin x="2172" y="8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EAC49197-D84A-4EA2-A8EA-19975415E706}" type="datetimeFigureOut">
              <a:rPr lang="zh-CN" altLang="en-US" smtClean="0"/>
              <a:t>2021/1/9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DC23A3E6-658D-4CA9-ADEC-CB080AF4A562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23A3E6-658D-4CA9-ADEC-CB080AF4A562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F493BB3-C72A-4A86-9111-856605EA887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10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F493BB3-C72A-4A86-9111-856605EA887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F493BB3-C72A-4A86-9111-856605EA887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F493BB3-C72A-4A86-9111-856605EA887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F493BB3-C72A-4A86-9111-856605EA887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4AF39AF-2281-4A67-BEFF-C4B1DAD081C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  <a:cs typeface="+mn-cs"/>
              </a:rPr>
              <a:t>15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23A3E6-658D-4CA9-ADEC-CB080AF4A562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F493BB3-C72A-4A86-9111-856605EA887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F493BB3-C72A-4A86-9111-856605EA887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F493BB3-C72A-4A86-9111-856605EA887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F493BB3-C72A-4A86-9111-856605EA887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F493BB3-C72A-4A86-9111-856605EA887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6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F493BB3-C72A-4A86-9111-856605EA887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7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F493BB3-C72A-4A86-9111-856605EA887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8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F493BB3-C72A-4A86-9111-856605EA887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9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5D328-291A-47AC-BDFD-986BBBD9F7A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A03F8-67D8-4B14-B435-8036BD8CFE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1" y="6589486"/>
            <a:ext cx="12192001" cy="268514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" name="bookmark_76382"/>
          <p:cNvSpPr>
            <a:spLocks noChangeAspect="1"/>
          </p:cNvSpPr>
          <p:nvPr/>
        </p:nvSpPr>
        <p:spPr bwMode="auto">
          <a:xfrm>
            <a:off x="305216" y="259882"/>
            <a:ext cx="258326" cy="681343"/>
          </a:xfrm>
          <a:custGeom>
            <a:avLst/>
            <a:gdLst>
              <a:gd name="T0" fmla="*/ 455839 w 606244"/>
              <a:gd name="T1" fmla="*/ 455839 w 606244"/>
              <a:gd name="T2" fmla="*/ 600116 w 606244"/>
              <a:gd name="T3" fmla="*/ 600116 w 606244"/>
              <a:gd name="T4" fmla="*/ 600116 w 606244"/>
              <a:gd name="T5" fmla="*/ 600116 w 606244"/>
              <a:gd name="T6" fmla="*/ 600116 w 606244"/>
              <a:gd name="T7" fmla="*/ 600116 w 606244"/>
              <a:gd name="T8" fmla="*/ 600116 w 606244"/>
              <a:gd name="T9" fmla="*/ 600116 w 606244"/>
              <a:gd name="T10" fmla="*/ 600116 w 606244"/>
              <a:gd name="T11" fmla="*/ 600116 w 606244"/>
              <a:gd name="T12" fmla="*/ 600116 w 606244"/>
              <a:gd name="T13" fmla="*/ 600116 w 606244"/>
              <a:gd name="T14" fmla="*/ 600116 w 606244"/>
              <a:gd name="T15" fmla="*/ 600116 w 606244"/>
              <a:gd name="T16" fmla="*/ 600116 w 606244"/>
              <a:gd name="T17" fmla="*/ 600116 w 606244"/>
              <a:gd name="T18" fmla="*/ 600116 w 606244"/>
              <a:gd name="T19" fmla="*/ 600116 w 606244"/>
              <a:gd name="T20" fmla="*/ 600116 w 606244"/>
              <a:gd name="T21" fmla="*/ 600116 w 606244"/>
              <a:gd name="T22" fmla="*/ 600116 w 606244"/>
              <a:gd name="T23" fmla="*/ 600116 w 606244"/>
              <a:gd name="T24" fmla="*/ 455839 w 606244"/>
              <a:gd name="T25" fmla="*/ 455839 w 606244"/>
              <a:gd name="T26" fmla="*/ 600116 w 606244"/>
              <a:gd name="T27" fmla="*/ 600116 w 606244"/>
              <a:gd name="T28" fmla="*/ 600116 w 606244"/>
              <a:gd name="T29" fmla="*/ 600116 w 606244"/>
              <a:gd name="T30" fmla="*/ 600116 w 606244"/>
              <a:gd name="T31" fmla="*/ 600116 w 606244"/>
              <a:gd name="T32" fmla="*/ 600116 w 606244"/>
              <a:gd name="T33" fmla="*/ 600116 w 606244"/>
              <a:gd name="T34" fmla="*/ 600116 w 606244"/>
              <a:gd name="T35" fmla="*/ 600116 w 606244"/>
              <a:gd name="T36" fmla="*/ 600116 w 606244"/>
              <a:gd name="T37" fmla="*/ 600116 w 606244"/>
              <a:gd name="T38" fmla="*/ 600116 w 606244"/>
              <a:gd name="T39" fmla="*/ 600116 w 606244"/>
              <a:gd name="T40" fmla="*/ 455839 w 606244"/>
              <a:gd name="T41" fmla="*/ 455839 w 606244"/>
              <a:gd name="T42" fmla="*/ 600116 w 606244"/>
              <a:gd name="T43" fmla="*/ 600116 w 606244"/>
              <a:gd name="T44" fmla="*/ 600116 w 606244"/>
              <a:gd name="T45" fmla="*/ 600116 w 606244"/>
              <a:gd name="T46" fmla="*/ 600116 w 606244"/>
              <a:gd name="T47" fmla="*/ 600116 w 606244"/>
              <a:gd name="T48" fmla="*/ 600116 w 606244"/>
              <a:gd name="T49" fmla="*/ 600116 w 606244"/>
              <a:gd name="T50" fmla="*/ 600116 w 606244"/>
              <a:gd name="T51" fmla="*/ 600116 w 606244"/>
              <a:gd name="T52" fmla="*/ 600116 w 606244"/>
              <a:gd name="T53" fmla="*/ 600116 w 606244"/>
              <a:gd name="T54" fmla="*/ 600116 w 606244"/>
              <a:gd name="T55" fmla="*/ 600116 w 606244"/>
              <a:gd name="T56" fmla="*/ 600116 w 606244"/>
              <a:gd name="T57" fmla="*/ 600116 w 606244"/>
              <a:gd name="T58" fmla="*/ 600116 w 606244"/>
              <a:gd name="T59" fmla="*/ 600116 w 606244"/>
              <a:gd name="T60" fmla="*/ 600116 w 606244"/>
              <a:gd name="T61" fmla="*/ 600116 w 606244"/>
              <a:gd name="T62" fmla="*/ 600116 w 606244"/>
              <a:gd name="T63" fmla="*/ 600116 w 6062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467" h="3875">
                <a:moveTo>
                  <a:pt x="67" y="0"/>
                </a:moveTo>
                <a:cubicBezTo>
                  <a:pt x="30" y="0"/>
                  <a:pt x="0" y="30"/>
                  <a:pt x="0" y="67"/>
                </a:cubicBezTo>
                <a:lnTo>
                  <a:pt x="0" y="3800"/>
                </a:lnTo>
                <a:cubicBezTo>
                  <a:pt x="0" y="3837"/>
                  <a:pt x="30" y="3867"/>
                  <a:pt x="67" y="3867"/>
                </a:cubicBezTo>
                <a:cubicBezTo>
                  <a:pt x="86" y="3867"/>
                  <a:pt x="105" y="3858"/>
                  <a:pt x="118" y="3843"/>
                </a:cubicBezTo>
                <a:lnTo>
                  <a:pt x="733" y="3104"/>
                </a:lnTo>
                <a:lnTo>
                  <a:pt x="1349" y="3843"/>
                </a:lnTo>
                <a:cubicBezTo>
                  <a:pt x="1372" y="3871"/>
                  <a:pt x="1414" y="3875"/>
                  <a:pt x="1443" y="3851"/>
                </a:cubicBezTo>
                <a:cubicBezTo>
                  <a:pt x="1458" y="3839"/>
                  <a:pt x="1467" y="3820"/>
                  <a:pt x="1467" y="3800"/>
                </a:cubicBezTo>
                <a:lnTo>
                  <a:pt x="1467" y="67"/>
                </a:lnTo>
                <a:cubicBezTo>
                  <a:pt x="1467" y="30"/>
                  <a:pt x="1437" y="0"/>
                  <a:pt x="1400" y="0"/>
                </a:cubicBezTo>
                <a:lnTo>
                  <a:pt x="67" y="0"/>
                </a:lnTo>
                <a:close/>
                <a:moveTo>
                  <a:pt x="133" y="133"/>
                </a:moveTo>
                <a:lnTo>
                  <a:pt x="1333" y="133"/>
                </a:lnTo>
                <a:lnTo>
                  <a:pt x="1333" y="3616"/>
                </a:lnTo>
                <a:lnTo>
                  <a:pt x="785" y="2957"/>
                </a:lnTo>
                <a:cubicBezTo>
                  <a:pt x="761" y="2929"/>
                  <a:pt x="719" y="2925"/>
                  <a:pt x="691" y="2949"/>
                </a:cubicBezTo>
                <a:cubicBezTo>
                  <a:pt x="688" y="2951"/>
                  <a:pt x="685" y="2954"/>
                  <a:pt x="682" y="2957"/>
                </a:cubicBezTo>
                <a:lnTo>
                  <a:pt x="133" y="3616"/>
                </a:lnTo>
                <a:lnTo>
                  <a:pt x="133" y="133"/>
                </a:lnTo>
                <a:close/>
                <a:moveTo>
                  <a:pt x="267" y="233"/>
                </a:moveTo>
                <a:cubicBezTo>
                  <a:pt x="248" y="233"/>
                  <a:pt x="233" y="248"/>
                  <a:pt x="233" y="267"/>
                </a:cubicBezTo>
                <a:lnTo>
                  <a:pt x="233" y="1133"/>
                </a:lnTo>
                <a:cubicBezTo>
                  <a:pt x="233" y="1152"/>
                  <a:pt x="248" y="1167"/>
                  <a:pt x="266" y="1167"/>
                </a:cubicBezTo>
                <a:cubicBezTo>
                  <a:pt x="285" y="1167"/>
                  <a:pt x="300" y="1153"/>
                  <a:pt x="300" y="1134"/>
                </a:cubicBezTo>
                <a:lnTo>
                  <a:pt x="300" y="1133"/>
                </a:lnTo>
                <a:lnTo>
                  <a:pt x="300" y="300"/>
                </a:lnTo>
                <a:lnTo>
                  <a:pt x="733" y="300"/>
                </a:lnTo>
                <a:cubicBezTo>
                  <a:pt x="752" y="300"/>
                  <a:pt x="767" y="286"/>
                  <a:pt x="767" y="267"/>
                </a:cubicBezTo>
                <a:cubicBezTo>
                  <a:pt x="767" y="249"/>
                  <a:pt x="753" y="234"/>
                  <a:pt x="734" y="233"/>
                </a:cubicBezTo>
                <a:lnTo>
                  <a:pt x="733" y="233"/>
                </a:lnTo>
                <a:lnTo>
                  <a:pt x="267" y="233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/>
          <a:lstStyle/>
          <a:p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71" t="5734" r="14335" b="3234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 rot="10800000">
            <a:off x="0" y="0"/>
            <a:ext cx="7804974" cy="6858000"/>
          </a:xfrm>
          <a:prstGeom prst="rect">
            <a:avLst/>
          </a:prstGeom>
          <a:gradFill>
            <a:gsLst>
              <a:gs pos="0">
                <a:srgbClr val="00B0F0">
                  <a:alpha val="0"/>
                </a:srgbClr>
              </a:gs>
              <a:gs pos="100000">
                <a:srgbClr val="00B0F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1251881" y="4333679"/>
            <a:ext cx="3924905" cy="320593"/>
            <a:chOff x="445479" y="4315402"/>
            <a:chExt cx="4198082" cy="471187"/>
          </a:xfrm>
        </p:grpSpPr>
        <p:sp>
          <p:nvSpPr>
            <p:cNvPr id="8" name="矩形 259"/>
            <p:cNvSpPr>
              <a:spLocks noChangeArrowheads="1"/>
            </p:cNvSpPr>
            <p:nvPr/>
          </p:nvSpPr>
          <p:spPr bwMode="auto">
            <a:xfrm>
              <a:off x="445479" y="4317855"/>
              <a:ext cx="2114790" cy="468734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</a:ln>
            <a:effectLst/>
          </p:spPr>
          <p:txBody>
            <a:bodyPr wrap="square" lIns="36000" tIns="36000" rIns="36000" bIns="36000" anchor="t" anchorCtr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lvl="0" algn="ctr" defTabSz="457200">
                <a:spcBef>
                  <a:spcPts val="0"/>
                </a:spcBef>
                <a:buNone/>
                <a:defRPr/>
              </a:pPr>
              <a:r>
                <a:rPr lang="zh-CN" altLang="en-US" sz="1600" kern="0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主讲人：</a:t>
              </a:r>
              <a:r>
                <a:rPr lang="en-US" altLang="zh-CN" sz="1600" kern="0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xippt</a:t>
              </a:r>
              <a:endParaRPr lang="en-US" altLang="zh-CN" sz="1600" kern="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9" name="矩形 259"/>
            <p:cNvSpPr>
              <a:spLocks noChangeArrowheads="1"/>
            </p:cNvSpPr>
            <p:nvPr/>
          </p:nvSpPr>
          <p:spPr bwMode="auto">
            <a:xfrm>
              <a:off x="2784412" y="4315402"/>
              <a:ext cx="1859149" cy="468734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</a:ln>
            <a:effectLst/>
          </p:spPr>
          <p:txBody>
            <a:bodyPr wrap="square" lIns="36000" tIns="36000" rIns="36000" bIns="36000" anchor="t" anchorCtr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时间</a:t>
              </a:r>
              <a:r>
                <a:rPr kumimoji="0" lang="en-US" altLang="zh-CN" sz="16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: xxx</a:t>
              </a: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1096563" y="1231464"/>
            <a:ext cx="5628988" cy="2292786"/>
            <a:chOff x="4429633" y="2106980"/>
            <a:chExt cx="5628988" cy="2292786"/>
          </a:xfrm>
        </p:grpSpPr>
        <p:sp>
          <p:nvSpPr>
            <p:cNvPr id="11" name="矩形 259"/>
            <p:cNvSpPr>
              <a:spLocks noChangeArrowheads="1"/>
            </p:cNvSpPr>
            <p:nvPr/>
          </p:nvSpPr>
          <p:spPr bwMode="auto">
            <a:xfrm>
              <a:off x="4584951" y="2106980"/>
              <a:ext cx="3186769" cy="1477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dist" defTabSz="457200">
                <a:buFont typeface="Arial" panose="020B0604020202020204" pitchFamily="34" charset="0"/>
                <a:buNone/>
              </a:pPr>
              <a:r>
                <a:rPr lang="zh-CN" altLang="en-US" sz="9600" spc="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演示斜黑体" panose="00000A08000000000000" pitchFamily="50" charset="-122"/>
                  <a:ea typeface="演示斜黑体" panose="00000A08000000000000" pitchFamily="50" charset="-122"/>
                  <a:cs typeface="Arial" panose="020B0604020202020204" pitchFamily="34" charset="0"/>
                  <a:sym typeface="Arial" panose="020B0604020202020204" pitchFamily="34" charset="0"/>
                </a:rPr>
                <a:t>搭石</a:t>
              </a:r>
              <a:endParaRPr lang="en-US" altLang="zh-CN" sz="9600" spc="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演示斜黑体" panose="00000A08000000000000" pitchFamily="50" charset="-122"/>
                <a:ea typeface="演示斜黑体" panose="00000A08000000000000" pitchFamily="50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4429633" y="3938101"/>
              <a:ext cx="382508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r" defTabSz="457200"/>
              <a:r>
                <a:rPr lang="zh-CN" altLang="en-US" sz="2400" dirty="0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语文 五年级 上册 配人教版</a:t>
              </a:r>
            </a:p>
          </p:txBody>
        </p:sp>
        <p:cxnSp>
          <p:nvCxnSpPr>
            <p:cNvPr id="13" name="直接连接符 12"/>
            <p:cNvCxnSpPr/>
            <p:nvPr/>
          </p:nvCxnSpPr>
          <p:spPr>
            <a:xfrm rot="10800000">
              <a:off x="4584951" y="3815288"/>
              <a:ext cx="5473670" cy="0"/>
            </a:xfrm>
            <a:prstGeom prst="line">
              <a:avLst/>
            </a:prstGeom>
            <a:ln w="25400" cap="rnd">
              <a:gradFill flip="none" rotWithShape="1">
                <a:gsLst>
                  <a:gs pos="0">
                    <a:schemeClr val="bg1">
                      <a:alpha val="0"/>
                    </a:schemeClr>
                  </a:gs>
                  <a:gs pos="100000">
                    <a:schemeClr val="bg1"/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句段感知</a:t>
            </a:r>
          </a:p>
        </p:txBody>
      </p:sp>
      <p:sp>
        <p:nvSpPr>
          <p:cNvPr id="3" name="文本框 12"/>
          <p:cNvSpPr txBox="1"/>
          <p:nvPr/>
        </p:nvSpPr>
        <p:spPr>
          <a:xfrm>
            <a:off x="5055870" y="1679575"/>
            <a:ext cx="5763260" cy="196425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一排排搭石，任人走，任人踏，它们联结着故乡的小路，也联结着乡亲们美好的情感。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817245" y="2823210"/>
            <a:ext cx="3905250" cy="1768475"/>
            <a:chOff x="10431" y="2303"/>
            <a:chExt cx="6150" cy="1888"/>
          </a:xfrm>
        </p:grpSpPr>
        <p:sp>
          <p:nvSpPr>
            <p:cNvPr id="6" name="任意多边形 13"/>
            <p:cNvSpPr/>
            <p:nvPr>
              <p:custDataLst>
                <p:tags r:id="rId1"/>
              </p:custDataLst>
            </p:nvPr>
          </p:nvSpPr>
          <p:spPr>
            <a:xfrm>
              <a:off x="10431" y="2303"/>
              <a:ext cx="6150" cy="1888"/>
            </a:xfrm>
            <a:custGeom>
              <a:avLst/>
              <a:gdLst>
                <a:gd name="connsiteX0" fmla="*/ 5955922 w 5955922"/>
                <a:gd name="connsiteY0" fmla="*/ 0 h 699160"/>
                <a:gd name="connsiteX1" fmla="*/ 5762221 w 5955922"/>
                <a:gd name="connsiteY1" fmla="*/ 671470 h 699160"/>
                <a:gd name="connsiteX2" fmla="*/ 0 w 5955922"/>
                <a:gd name="connsiteY2" fmla="*/ 699160 h 699160"/>
                <a:gd name="connsiteX3" fmla="*/ 176842 w 5955922"/>
                <a:gd name="connsiteY3" fmla="*/ 45351 h 699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55922" h="699160">
                  <a:moveTo>
                    <a:pt x="5955922" y="0"/>
                  </a:moveTo>
                  <a:lnTo>
                    <a:pt x="5762221" y="671470"/>
                  </a:lnTo>
                  <a:lnTo>
                    <a:pt x="0" y="699160"/>
                  </a:lnTo>
                  <a:lnTo>
                    <a:pt x="176842" y="45351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0" rtlCol="0" anchor="ctr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10606" y="2610"/>
              <a:ext cx="5975" cy="1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楷体" panose="02010609060101010101" pitchFamily="49" charset="-122"/>
                  <a:sym typeface="Arial" panose="020B0604020202020204" pitchFamily="34" charset="0"/>
                </a:rPr>
                <a:t> </a:t>
              </a: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微软雅黑" panose="020B0503020204020204" pitchFamily="34" charset="-122"/>
                  <a:sym typeface="Arial" panose="020B0604020202020204" pitchFamily="34" charset="0"/>
                </a:rPr>
                <a:t>     </a:t>
              </a:r>
              <a:r>
                <a: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微软雅黑" panose="020B0503020204020204" pitchFamily="34" charset="-122"/>
                  <a:sym typeface="Arial" panose="020B0604020202020204" pitchFamily="34" charset="0"/>
                </a:rPr>
                <a:t>赞美搭石和乡亲们默默奉献的精神。</a:t>
              </a:r>
              <a:endPara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8" name="圆角矩形 7"/>
          <p:cNvSpPr/>
          <p:nvPr/>
        </p:nvSpPr>
        <p:spPr>
          <a:xfrm>
            <a:off x="5055870" y="3824044"/>
            <a:ext cx="6169925" cy="1747627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" name="TextBox 3"/>
          <p:cNvSpPr txBox="1"/>
          <p:nvPr/>
        </p:nvSpPr>
        <p:spPr>
          <a:xfrm>
            <a:off x="5283539" y="3875116"/>
            <a:ext cx="573633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借物喻人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。文章的点睛之笔，作者借搭石赞颂了乡亲们无私奉献、一心为他人着想的美好品质。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句段感知</a:t>
            </a:r>
          </a:p>
        </p:txBody>
      </p:sp>
      <p:sp>
        <p:nvSpPr>
          <p:cNvPr id="10" name="矩形 2"/>
          <p:cNvSpPr/>
          <p:nvPr/>
        </p:nvSpPr>
        <p:spPr>
          <a:xfrm>
            <a:off x="996951" y="2422525"/>
            <a:ext cx="7004050" cy="301794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457200" rtl="0" eaLnBrk="1" fontAlgn="base" latinLnBrk="0" hangingPunct="1">
              <a:lnSpc>
                <a:spcPct val="2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  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课文通过描绘摆搭石、走搭石等几个生活中的平凡场景，赞美了乡亲们默默无闻、无私奉献的精神和一心为他人着想的美好品质。</a:t>
            </a:r>
          </a:p>
        </p:txBody>
      </p:sp>
      <p:sp>
        <p:nvSpPr>
          <p:cNvPr id="11" name="矩形: 圆角 10"/>
          <p:cNvSpPr/>
          <p:nvPr/>
        </p:nvSpPr>
        <p:spPr>
          <a:xfrm>
            <a:off x="996950" y="1506855"/>
            <a:ext cx="3371850" cy="69088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课文主要写了什么？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5200" y="2472146"/>
            <a:ext cx="3124200" cy="41953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句段感知</a:t>
            </a:r>
          </a:p>
        </p:txBody>
      </p:sp>
      <p:sp>
        <p:nvSpPr>
          <p:cNvPr id="3" name="矩形 2"/>
          <p:cNvSpPr/>
          <p:nvPr/>
        </p:nvSpPr>
        <p:spPr>
          <a:xfrm>
            <a:off x="2738459" y="2286187"/>
            <a:ext cx="8263551" cy="1142813"/>
          </a:xfrm>
          <a:prstGeom prst="rect">
            <a:avLst/>
          </a:prstGeom>
          <a:noFill/>
          <a:ln w="9525">
            <a:solidFill>
              <a:srgbClr val="C00000"/>
            </a:solidFill>
            <a:prstDash val="lgDash"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    以小见大，即从大处着眼、小处落笔，通过小题材、小事件和细节来揭示重大主题，反映深广内容的写作方法。</a:t>
            </a:r>
          </a:p>
        </p:txBody>
      </p:sp>
      <p:sp>
        <p:nvSpPr>
          <p:cNvPr id="4" name="矩形: 圆角 3"/>
          <p:cNvSpPr/>
          <p:nvPr/>
        </p:nvSpPr>
        <p:spPr>
          <a:xfrm>
            <a:off x="6017239" y="1474324"/>
            <a:ext cx="1945297" cy="69088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以小见大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198792" y="3617536"/>
            <a:ext cx="561213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如：人们摆搭石的时候精心摆放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走搭石时充满诗情画意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两人同时过溪招手礼让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年轻人背老人过溪觉得理所当然</a:t>
            </a:r>
          </a:p>
        </p:txBody>
      </p:sp>
      <p:sp>
        <p:nvSpPr>
          <p:cNvPr id="7" name="右大括号 6"/>
          <p:cNvSpPr/>
          <p:nvPr/>
        </p:nvSpPr>
        <p:spPr>
          <a:xfrm>
            <a:off x="8158480" y="3885963"/>
            <a:ext cx="492125" cy="18288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" name="TextBox 10"/>
          <p:cNvSpPr txBox="1"/>
          <p:nvPr/>
        </p:nvSpPr>
        <p:spPr>
          <a:xfrm>
            <a:off x="8609375" y="4477451"/>
            <a:ext cx="27304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人情美和心灵美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442" y="3124200"/>
            <a:ext cx="2827570" cy="37434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bldLvl="0" animBg="1"/>
      <p:bldP spid="6" grpId="0"/>
      <p:bldP spid="7" grpId="0" animBg="1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当堂测评</a:t>
            </a:r>
          </a:p>
        </p:txBody>
      </p:sp>
      <p:sp>
        <p:nvSpPr>
          <p:cNvPr id="3" name="矩形 2"/>
          <p:cNvSpPr/>
          <p:nvPr/>
        </p:nvSpPr>
        <p:spPr>
          <a:xfrm>
            <a:off x="674489" y="1422266"/>
            <a:ext cx="4572000" cy="588816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一、为加点的字选择读音。</a:t>
            </a:r>
          </a:p>
        </p:txBody>
      </p:sp>
      <p:sp>
        <p:nvSpPr>
          <p:cNvPr id="4" name="矩形 19"/>
          <p:cNvSpPr/>
          <p:nvPr/>
        </p:nvSpPr>
        <p:spPr>
          <a:xfrm>
            <a:off x="1140742" y="2318658"/>
            <a:ext cx="7338061" cy="1454244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1.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把石头在小溪里横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(              )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着摆上一排。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2.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他对这件事的态度蛮横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(           )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不讲理。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黑体" panose="02010609060101010101" charset="-122"/>
              <a:sym typeface="Arial" panose="020B0604020202020204" pitchFamily="34" charset="0"/>
            </a:endParaRPr>
          </a:p>
        </p:txBody>
      </p:sp>
      <p:sp>
        <p:nvSpPr>
          <p:cNvPr id="6" name="文本框 5"/>
          <p:cNvSpPr txBox="1">
            <a:spLocks noChangeArrowheads="1"/>
          </p:cNvSpPr>
          <p:nvPr/>
        </p:nvSpPr>
        <p:spPr bwMode="auto">
          <a:xfrm>
            <a:off x="1348705" y="2073311"/>
            <a:ext cx="255069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横：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hènɡ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hénɡ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" name="文本框 6"/>
          <p:cNvSpPr txBox="1">
            <a:spLocks noChangeArrowheads="1"/>
          </p:cNvSpPr>
          <p:nvPr/>
        </p:nvSpPr>
        <p:spPr bwMode="auto">
          <a:xfrm>
            <a:off x="4212868" y="2557033"/>
            <a:ext cx="206724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hénɡ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737100" y="3279079"/>
            <a:ext cx="975643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hènɡ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" name="矩形 19"/>
          <p:cNvSpPr/>
          <p:nvPr/>
        </p:nvSpPr>
        <p:spPr>
          <a:xfrm>
            <a:off x="1133488" y="4053084"/>
            <a:ext cx="7338061" cy="1454244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3.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按照二尺左右的间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(          )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隔，摆上石头。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4.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他的房间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(         )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号是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301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。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黑体" panose="02010609060101010101" charset="-122"/>
              <a:sym typeface="Arial" panose="020B0604020202020204" pitchFamily="34" charset="0"/>
            </a:endParaRPr>
          </a:p>
        </p:txBody>
      </p:sp>
      <p:sp>
        <p:nvSpPr>
          <p:cNvPr id="10" name="文本框 31"/>
          <p:cNvSpPr txBox="1">
            <a:spLocks noChangeArrowheads="1"/>
          </p:cNvSpPr>
          <p:nvPr/>
        </p:nvSpPr>
        <p:spPr bwMode="auto">
          <a:xfrm>
            <a:off x="1341451" y="3807737"/>
            <a:ext cx="184698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间：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jiàn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jiān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" name="文本框 34"/>
          <p:cNvSpPr txBox="1">
            <a:spLocks noChangeArrowheads="1"/>
          </p:cNvSpPr>
          <p:nvPr/>
        </p:nvSpPr>
        <p:spPr bwMode="auto">
          <a:xfrm>
            <a:off x="4191300" y="4318541"/>
            <a:ext cx="206724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jiàn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2" name="文本框 35"/>
          <p:cNvSpPr txBox="1"/>
          <p:nvPr/>
        </p:nvSpPr>
        <p:spPr>
          <a:xfrm>
            <a:off x="2960489" y="5046953"/>
            <a:ext cx="85915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jiān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5200" y="2472146"/>
            <a:ext cx="3124200" cy="41953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当堂测评</a:t>
            </a:r>
          </a:p>
        </p:txBody>
      </p:sp>
      <p:sp>
        <p:nvSpPr>
          <p:cNvPr id="3" name="Text Box 3"/>
          <p:cNvSpPr txBox="1"/>
          <p:nvPr/>
        </p:nvSpPr>
        <p:spPr>
          <a:xfrm>
            <a:off x="674489" y="1291085"/>
            <a:ext cx="7892417" cy="588816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二、从课文中找到与下面意思一致的词语，写在括号里。</a:t>
            </a:r>
          </a:p>
        </p:txBody>
      </p:sp>
      <p:sp>
        <p:nvSpPr>
          <p:cNvPr id="4" name="矩形 8"/>
          <p:cNvSpPr/>
          <p:nvPr/>
        </p:nvSpPr>
        <p:spPr>
          <a:xfrm>
            <a:off x="674490" y="1998260"/>
            <a:ext cx="9083676" cy="2308324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（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1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）事物在空间中时间上的距离。         （                 ）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黑体" panose="02010609060101010101" charset="-122"/>
              <a:sym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（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2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）配合得适当，很有秩序。             （                ）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黑体" panose="02010609060101010101" charset="-122"/>
              <a:sym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（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3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）形容人影多，姿态美。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               （                  ）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（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4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）从道理上说应当这样。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               （                  ）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849347" y="2101256"/>
            <a:ext cx="800219" cy="46166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间隔</a:t>
            </a:r>
          </a:p>
        </p:txBody>
      </p:sp>
      <p:sp>
        <p:nvSpPr>
          <p:cNvPr id="7" name="矩形 6"/>
          <p:cNvSpPr/>
          <p:nvPr/>
        </p:nvSpPr>
        <p:spPr>
          <a:xfrm>
            <a:off x="6233794" y="2679262"/>
            <a:ext cx="1415772" cy="46166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协调有序</a:t>
            </a:r>
            <a:endParaRPr kumimoji="0" lang="zh-CN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213695" y="3248097"/>
            <a:ext cx="1415772" cy="46166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人影绰绰</a:t>
            </a:r>
            <a:endParaRPr kumimoji="0" lang="zh-CN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6218302" y="3738790"/>
            <a:ext cx="1415772" cy="46166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理所当然</a:t>
            </a:r>
            <a:endParaRPr kumimoji="0" lang="zh-CN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5200" y="2472146"/>
            <a:ext cx="3124200" cy="41953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31800" y="349250"/>
            <a:ext cx="11328400" cy="6159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22400" y="2078962"/>
            <a:ext cx="9347200" cy="3371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感谢您下载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平台上提供的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作品，为了您和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以及原创作者的利益，请勿复制、传播、销售，否则将承担法律责任！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将对作品进行维权，按照传播下载次数进行十倍的索取赔偿！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1.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在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出售的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模板是免版税类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(RF: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Royalty-Free)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正版受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中国人民共和国著作法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世界版权公约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的保护，作品的所有权、版权和著作权归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所有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您下载的是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模板素材的使用权。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2.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不得将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素材，本身用于再出售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或者出租、出借、转让、分销、发布或者作为礼物供他人使用，不得转授权、出卖、转让本协议或者本协议中的权利。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182930" y="1025730"/>
            <a:ext cx="1871025" cy="6773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版权声明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5816600" y="1852612"/>
            <a:ext cx="558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3000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71" t="5734" r="14335" b="3234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 rot="10800000">
            <a:off x="0" y="0"/>
            <a:ext cx="7804974" cy="6858000"/>
          </a:xfrm>
          <a:prstGeom prst="rect">
            <a:avLst/>
          </a:prstGeom>
          <a:gradFill>
            <a:gsLst>
              <a:gs pos="0">
                <a:srgbClr val="00B0F0">
                  <a:alpha val="0"/>
                </a:srgbClr>
              </a:gs>
              <a:gs pos="100000">
                <a:srgbClr val="00B0F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1251881" y="4333679"/>
            <a:ext cx="3924905" cy="320593"/>
            <a:chOff x="445479" y="4315402"/>
            <a:chExt cx="4198082" cy="471187"/>
          </a:xfrm>
        </p:grpSpPr>
        <p:sp>
          <p:nvSpPr>
            <p:cNvPr id="8" name="矩形 259"/>
            <p:cNvSpPr>
              <a:spLocks noChangeArrowheads="1"/>
            </p:cNvSpPr>
            <p:nvPr/>
          </p:nvSpPr>
          <p:spPr bwMode="auto">
            <a:xfrm>
              <a:off x="445479" y="4317855"/>
              <a:ext cx="2114790" cy="468734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</a:ln>
            <a:effectLst/>
          </p:spPr>
          <p:txBody>
            <a:bodyPr wrap="square" lIns="36000" tIns="36000" rIns="36000" bIns="36000" anchor="t" anchorCtr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lvl="0" algn="ctr" defTabSz="457200">
                <a:spcBef>
                  <a:spcPts val="0"/>
                </a:spcBef>
                <a:buNone/>
                <a:defRPr/>
              </a:pPr>
              <a:r>
                <a:rPr lang="zh-CN" altLang="en-US" sz="1600" kern="0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主讲人：</a:t>
              </a:r>
              <a:r>
                <a:rPr lang="en-US" altLang="zh-CN" sz="1600" kern="0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xippt</a:t>
              </a:r>
              <a:endParaRPr lang="en-US" altLang="zh-CN" sz="1600" kern="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9" name="矩形 259"/>
            <p:cNvSpPr>
              <a:spLocks noChangeArrowheads="1"/>
            </p:cNvSpPr>
            <p:nvPr/>
          </p:nvSpPr>
          <p:spPr bwMode="auto">
            <a:xfrm>
              <a:off x="2784412" y="4315402"/>
              <a:ext cx="1859149" cy="468734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</a:ln>
            <a:effectLst/>
          </p:spPr>
          <p:txBody>
            <a:bodyPr wrap="square" lIns="36000" tIns="36000" rIns="36000" bIns="36000" anchor="t" anchorCtr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时间</a:t>
              </a:r>
              <a:r>
                <a:rPr kumimoji="0" lang="en-US" altLang="zh-CN" sz="16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: xxx</a:t>
              </a: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1096563" y="1325427"/>
            <a:ext cx="5628988" cy="2198823"/>
            <a:chOff x="4429633" y="2200943"/>
            <a:chExt cx="5628988" cy="2198823"/>
          </a:xfrm>
        </p:grpSpPr>
        <p:sp>
          <p:nvSpPr>
            <p:cNvPr id="11" name="矩形 259"/>
            <p:cNvSpPr>
              <a:spLocks noChangeArrowheads="1"/>
            </p:cNvSpPr>
            <p:nvPr/>
          </p:nvSpPr>
          <p:spPr bwMode="auto">
            <a:xfrm>
              <a:off x="4584951" y="2200943"/>
              <a:ext cx="5072719" cy="13542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dist" defTabSz="457200">
                <a:buFont typeface="Arial" panose="020B0604020202020204" pitchFamily="34" charset="0"/>
                <a:buNone/>
              </a:pPr>
              <a:r>
                <a:rPr lang="zh-CN" altLang="en-US" sz="8800" spc="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演示斜黑体" panose="00000A08000000000000" pitchFamily="50" charset="-122"/>
                  <a:ea typeface="演示斜黑体" panose="00000A08000000000000" pitchFamily="50" charset="-122"/>
                  <a:cs typeface="Arial" panose="020B0604020202020204" pitchFamily="34" charset="0"/>
                  <a:sym typeface="Arial" panose="020B0604020202020204" pitchFamily="34" charset="0"/>
                </a:rPr>
                <a:t>感谢聆听</a:t>
              </a:r>
              <a:endParaRPr lang="en-US" altLang="zh-CN" sz="8800" spc="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演示斜黑体" panose="00000A08000000000000" pitchFamily="50" charset="-122"/>
                <a:ea typeface="演示斜黑体" panose="00000A08000000000000" pitchFamily="50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4429633" y="3938101"/>
              <a:ext cx="382508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r" defTabSz="457200"/>
              <a:r>
                <a:rPr lang="zh-CN" altLang="en-US" sz="2400" dirty="0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语文 五年级 上册 配人教版</a:t>
              </a:r>
            </a:p>
          </p:txBody>
        </p:sp>
        <p:cxnSp>
          <p:nvCxnSpPr>
            <p:cNvPr id="13" name="直接连接符 12"/>
            <p:cNvCxnSpPr/>
            <p:nvPr/>
          </p:nvCxnSpPr>
          <p:spPr>
            <a:xfrm rot="10800000">
              <a:off x="4584951" y="3815288"/>
              <a:ext cx="5473670" cy="0"/>
            </a:xfrm>
            <a:prstGeom prst="line">
              <a:avLst/>
            </a:prstGeom>
            <a:ln w="25400" cap="rnd">
              <a:gradFill flip="none" rotWithShape="1">
                <a:gsLst>
                  <a:gs pos="0">
                    <a:schemeClr val="bg1">
                      <a:alpha val="0"/>
                    </a:schemeClr>
                  </a:gs>
                  <a:gs pos="100000">
                    <a:schemeClr val="bg1"/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教学目标</a:t>
            </a:r>
          </a:p>
        </p:txBody>
      </p:sp>
      <p:sp>
        <p:nvSpPr>
          <p:cNvPr id="4" name="TextBox 5"/>
          <p:cNvSpPr txBox="1"/>
          <p:nvPr/>
        </p:nvSpPr>
        <p:spPr>
          <a:xfrm>
            <a:off x="8749929" y="2671262"/>
            <a:ext cx="800219" cy="249809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搭</a:t>
            </a: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</a:t>
            </a: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石</a:t>
            </a:r>
          </a:p>
        </p:txBody>
      </p:sp>
      <p:pic>
        <p:nvPicPr>
          <p:cNvPr id="2" name="Picture 6" descr="https://timgsa.baidu.com/timg?image&amp;quality=80&amp;size=b9999_10000&amp;sec=1564464318403&amp;di=f3ef61ffe13338d5b111111d79c71492&amp;imgtype=0&amp;src=http%3A%2F%2Fcdnimg103.lizhi.fm%2Faudio_cover%2F2018%2F03%2F20%2F2659241691118738951_320x32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4481" y="1602484"/>
            <a:ext cx="4724988" cy="41278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字词认读</a:t>
            </a:r>
          </a:p>
        </p:txBody>
      </p:sp>
      <p:sp>
        <p:nvSpPr>
          <p:cNvPr id="6" name="文本框 3"/>
          <p:cNvSpPr txBox="1"/>
          <p:nvPr/>
        </p:nvSpPr>
        <p:spPr>
          <a:xfrm>
            <a:off x="875665" y="1888490"/>
            <a:ext cx="7799705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 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汛 期     间 隔     谴 责     懒 惰</a:t>
            </a:r>
          </a:p>
        </p:txBody>
      </p:sp>
      <p:sp>
        <p:nvSpPr>
          <p:cNvPr id="7" name="矩形 6"/>
          <p:cNvSpPr/>
          <p:nvPr/>
        </p:nvSpPr>
        <p:spPr>
          <a:xfrm>
            <a:off x="875665" y="1428115"/>
            <a:ext cx="8122548" cy="461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0"/>
                <a:sym typeface="Arial" panose="020B0604020202020204" pitchFamily="34" charset="0"/>
              </a:rPr>
              <a:t> 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0"/>
                <a:sym typeface="Arial" panose="020B0604020202020204" pitchFamily="34" charset="0"/>
              </a:rPr>
              <a:t>xùn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0"/>
                <a:sym typeface="Arial" panose="020B0604020202020204" pitchFamily="34" charset="0"/>
              </a:rPr>
              <a:t>          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0"/>
                <a:sym typeface="Arial" panose="020B0604020202020204" pitchFamily="34" charset="0"/>
              </a:rPr>
              <a:t>jiàn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0"/>
                <a:sym typeface="Arial" panose="020B0604020202020204" pitchFamily="34" charset="0"/>
              </a:rPr>
              <a:t>          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0"/>
                <a:sym typeface="Arial" panose="020B0604020202020204" pitchFamily="34" charset="0"/>
              </a:rPr>
              <a:t>qiǎn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0"/>
                <a:sym typeface="Arial" panose="020B0604020202020204" pitchFamily="34" charset="0"/>
              </a:rPr>
              <a:t>          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0"/>
                <a:sym typeface="Arial" panose="020B0604020202020204" pitchFamily="34" charset="0"/>
              </a:rPr>
              <a:t>lǎn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0"/>
                <a:sym typeface="Arial" panose="020B0604020202020204" pitchFamily="34" charset="0"/>
              </a:rPr>
              <a:t> 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0"/>
                <a:sym typeface="Arial" panose="020B0604020202020204" pitchFamily="34" charset="0"/>
              </a:rPr>
              <a:t>duò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0"/>
                <a:sym typeface="Arial" panose="020B0604020202020204" pitchFamily="34" charset="0"/>
              </a:rPr>
              <a:t>  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008107" y="3616960"/>
            <a:ext cx="7423150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平 衡     协 调     人影绰绰</a:t>
            </a:r>
          </a:p>
        </p:txBody>
      </p:sp>
      <p:sp>
        <p:nvSpPr>
          <p:cNvPr id="9" name="矩形 8"/>
          <p:cNvSpPr/>
          <p:nvPr/>
        </p:nvSpPr>
        <p:spPr>
          <a:xfrm>
            <a:off x="709294" y="3156585"/>
            <a:ext cx="8132445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0"/>
                <a:sym typeface="Arial" panose="020B0604020202020204" pitchFamily="34" charset="0"/>
              </a:rPr>
              <a:t>        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0"/>
                <a:sym typeface="Arial" panose="020B0604020202020204" pitchFamily="34" charset="0"/>
              </a:rPr>
              <a:t>héng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0"/>
                <a:sym typeface="Arial" panose="020B0604020202020204" pitchFamily="34" charset="0"/>
              </a:rPr>
              <a:t>  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0"/>
                <a:sym typeface="Arial" panose="020B0604020202020204" pitchFamily="34" charset="0"/>
              </a:rPr>
              <a:t>xié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0"/>
                <a:sym typeface="Arial" panose="020B0604020202020204" pitchFamily="34" charset="0"/>
              </a:rPr>
              <a:t>                      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0"/>
                <a:sym typeface="Arial" panose="020B0604020202020204" pitchFamily="34" charset="0"/>
              </a:rPr>
              <a:t>chuò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方正舒体" panose="02010601030101010101" charset="0"/>
              <a:sym typeface="Arial" panose="020B0604020202020204" pitchFamily="34" charset="0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2600" y="2408373"/>
            <a:ext cx="3239770" cy="43505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字词认读</a:t>
            </a:r>
          </a:p>
        </p:txBody>
      </p:sp>
      <p:sp>
        <p:nvSpPr>
          <p:cNvPr id="3" name="矩形 2"/>
          <p:cNvSpPr/>
          <p:nvPr/>
        </p:nvSpPr>
        <p:spPr>
          <a:xfrm>
            <a:off x="674489" y="1388442"/>
            <a:ext cx="6096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汛期：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间隔：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协调有序：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清波漾漾：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人影绰绰：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883061" y="1405750"/>
            <a:ext cx="779861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江河水位因降水集中、冰雪融化等季节性上涨的时期。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事物在空间中时间上的距离。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配合得当，很有秩序。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清清的水波在荡漾。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形容人影多，姿态美。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2600" y="2408373"/>
            <a:ext cx="3239770" cy="43505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资料链接</a:t>
            </a:r>
          </a:p>
        </p:txBody>
      </p:sp>
      <p:sp>
        <p:nvSpPr>
          <p:cNvPr id="2" name="矩形 1"/>
          <p:cNvSpPr/>
          <p:nvPr/>
        </p:nvSpPr>
        <p:spPr>
          <a:xfrm>
            <a:off x="3998198" y="2376197"/>
            <a:ext cx="7547431" cy="2802498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  <a:prstDash val="lgDash"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刘章 ，著名诗人，一级作家，汉族，原名刘玺，字尔玉，笔名东旭，别号雾灵山人、燕山痴子等。已出版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《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刘章诗选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》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、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《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刘章乡情诗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》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、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《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刘章散文选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》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、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《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北山恋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》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等诗文集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27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部。他的乡情极重，作品一半以上是写家乡风物和亲人的。</a:t>
            </a:r>
          </a:p>
        </p:txBody>
      </p:sp>
      <p:pic>
        <p:nvPicPr>
          <p:cNvPr id="4" name="Picture 4" descr="https://gss3.bdstatic.com/7Po3dSag_xI4khGkpoWK1HF6hhy/baike/c0%3Dbaike80%2C5%2C5%2C80%2C26/sign=3fba632e730e0cf3b4fa46a96b2f997a/d058ccbf6c81800ab6304732b03533fa828b473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913"/>
          <a:stretch>
            <a:fillRect/>
          </a:stretch>
        </p:blipFill>
        <p:spPr bwMode="auto">
          <a:xfrm>
            <a:off x="934467" y="1985758"/>
            <a:ext cx="2721955" cy="35833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句段感知</a:t>
            </a:r>
          </a:p>
        </p:txBody>
      </p:sp>
      <p:sp>
        <p:nvSpPr>
          <p:cNvPr id="6" name="文本框 12"/>
          <p:cNvSpPr txBox="1"/>
          <p:nvPr/>
        </p:nvSpPr>
        <p:spPr>
          <a:xfrm>
            <a:off x="324331" y="1798996"/>
            <a:ext cx="7445987" cy="397031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我的家乡有一条无名小溪，五六个小村庄分布在小溪的两岸。小溪的流水常年不断。每年汛期，山洪暴发，溪水猛涨。山洪过后，人们出工、收工、赶集、访友，来来去去，必须脱鞋挽裤。进入秋天，天气变凉，家乡的人们根据水的深浅，从河的两岸找来一些平整方正的石头，按照二尺左右的间隔，在小溪里横着摆上一排，让人们从上面踏过，这就是搭石。</a:t>
            </a:r>
          </a:p>
        </p:txBody>
      </p:sp>
      <p:sp>
        <p:nvSpPr>
          <p:cNvPr id="7" name="矩形 6"/>
          <p:cNvSpPr/>
          <p:nvPr/>
        </p:nvSpPr>
        <p:spPr>
          <a:xfrm>
            <a:off x="7965430" y="3746884"/>
            <a:ext cx="3733458" cy="671594"/>
          </a:xfrm>
          <a:prstGeom prst="rect">
            <a:avLst/>
          </a:prstGeom>
          <a:noFill/>
          <a:ln w="22225">
            <a:solidFill>
              <a:srgbClr val="7030A0"/>
            </a:solidFill>
            <a:prstDash val="lgDash"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简要介绍什么是搭石。</a:t>
            </a:r>
          </a:p>
        </p:txBody>
      </p:sp>
      <p:cxnSp>
        <p:nvCxnSpPr>
          <p:cNvPr id="8" name="直接连接符 7"/>
          <p:cNvCxnSpPr/>
          <p:nvPr/>
        </p:nvCxnSpPr>
        <p:spPr>
          <a:xfrm>
            <a:off x="5220271" y="2893785"/>
            <a:ext cx="2130062" cy="145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456501" y="4011386"/>
            <a:ext cx="4270057" cy="290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456501" y="3488871"/>
            <a:ext cx="70257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线形标注 1 29"/>
          <p:cNvSpPr/>
          <p:nvPr/>
        </p:nvSpPr>
        <p:spPr>
          <a:xfrm>
            <a:off x="7649078" y="1329050"/>
            <a:ext cx="3958722" cy="1608273"/>
          </a:xfrm>
          <a:prstGeom prst="borderCallout1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2" name="TextBox 30"/>
          <p:cNvSpPr txBox="1"/>
          <p:nvPr/>
        </p:nvSpPr>
        <p:spPr>
          <a:xfrm>
            <a:off x="7644382" y="1263834"/>
            <a:ext cx="4142282" cy="16968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说明小溪是人们出门的必经之路，从侧面写出了搭石在家乡的重要性。</a:t>
            </a:r>
          </a:p>
        </p:txBody>
      </p:sp>
      <p:cxnSp>
        <p:nvCxnSpPr>
          <p:cNvPr id="13" name="直接连接符 12"/>
          <p:cNvCxnSpPr/>
          <p:nvPr/>
        </p:nvCxnSpPr>
        <p:spPr>
          <a:xfrm>
            <a:off x="1113971" y="4485548"/>
            <a:ext cx="6236362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456501" y="5085443"/>
            <a:ext cx="6893832" cy="58057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456501" y="5769314"/>
            <a:ext cx="6097128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11" grpId="0" animBg="1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句段感知</a:t>
            </a:r>
          </a:p>
        </p:txBody>
      </p:sp>
      <p:sp>
        <p:nvSpPr>
          <p:cNvPr id="16" name="文本框 7"/>
          <p:cNvSpPr txBox="1"/>
          <p:nvPr/>
        </p:nvSpPr>
        <p:spPr>
          <a:xfrm>
            <a:off x="801370" y="1872340"/>
            <a:ext cx="10297425" cy="2308324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搭石，构成了家乡的一道风景。秋凉以后，人们早早地将搭石摆放好。如果别处都有搭石，唯独这一处没有，人们会谴责这里的人懒惰。上了点年岁的人，无论怎样急着赶路，只要发现哪块搭石不平稳，一定会放下带的东西，找来合适的石头搭上，再在上边踏上几个来回，直到满意了才肯离去。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1966441" y="4721380"/>
            <a:ext cx="8168160" cy="1311978"/>
          </a:xfrm>
          <a:prstGeom prst="snip2Diag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</a:t>
            </a: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 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这些词语刻画了上了点儿年岁的人调整搭石时细致认真的特点，赞扬了他们一心为他人着想的优秀品质。</a:t>
            </a:r>
          </a:p>
        </p:txBody>
      </p:sp>
      <p:sp>
        <p:nvSpPr>
          <p:cNvPr id="18" name="圆角矩形 13"/>
          <p:cNvSpPr/>
          <p:nvPr/>
        </p:nvSpPr>
        <p:spPr>
          <a:xfrm>
            <a:off x="1093205" y="1872340"/>
            <a:ext cx="4227512" cy="600348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9" name="圆角矩形 14"/>
          <p:cNvSpPr/>
          <p:nvPr/>
        </p:nvSpPr>
        <p:spPr>
          <a:xfrm>
            <a:off x="1744583" y="3076025"/>
            <a:ext cx="1261110" cy="426085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0" name="圆角矩形 24"/>
          <p:cNvSpPr/>
          <p:nvPr/>
        </p:nvSpPr>
        <p:spPr>
          <a:xfrm>
            <a:off x="4442115" y="3058520"/>
            <a:ext cx="772599" cy="426085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1" name="圆角矩形 27"/>
          <p:cNvSpPr/>
          <p:nvPr/>
        </p:nvSpPr>
        <p:spPr>
          <a:xfrm>
            <a:off x="8087558" y="3126779"/>
            <a:ext cx="772599" cy="426085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2" name="圆角矩形 29"/>
          <p:cNvSpPr/>
          <p:nvPr/>
        </p:nvSpPr>
        <p:spPr>
          <a:xfrm>
            <a:off x="5135667" y="3640271"/>
            <a:ext cx="1829707" cy="426085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3" name="圆角矩形 30"/>
          <p:cNvSpPr/>
          <p:nvPr/>
        </p:nvSpPr>
        <p:spPr>
          <a:xfrm>
            <a:off x="7829330" y="3667495"/>
            <a:ext cx="772599" cy="426085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4" name="椭圆形标注 3"/>
          <p:cNvSpPr/>
          <p:nvPr/>
        </p:nvSpPr>
        <p:spPr>
          <a:xfrm>
            <a:off x="5214714" y="986155"/>
            <a:ext cx="2016666" cy="740743"/>
          </a:xfrm>
          <a:prstGeom prst="wedgeEllipseCallout">
            <a:avLst>
              <a:gd name="adj1" fmla="val -68683"/>
              <a:gd name="adj2" fmla="val 5983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5" name="TextBox 5"/>
          <p:cNvSpPr txBox="1"/>
          <p:nvPr/>
        </p:nvSpPr>
        <p:spPr>
          <a:xfrm>
            <a:off x="5461571" y="1062356"/>
            <a:ext cx="15738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中心句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ldLvl="0" animBg="1"/>
      <p:bldP spid="18" grpId="0" bldLvl="0" animBg="1"/>
      <p:bldP spid="19" grpId="0" bldLvl="0" animBg="1"/>
      <p:bldP spid="20" grpId="0" bldLvl="0" animBg="1"/>
      <p:bldP spid="21" grpId="0" bldLvl="0" animBg="1"/>
      <p:bldP spid="22" grpId="0" bldLvl="0" animBg="1"/>
      <p:bldP spid="23" grpId="0" bldLvl="0" animBg="1"/>
      <p:bldP spid="24" grpId="0" animBg="1"/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句段感知</a:t>
            </a:r>
          </a:p>
        </p:txBody>
      </p:sp>
      <p:sp>
        <p:nvSpPr>
          <p:cNvPr id="3" name="矩形 2"/>
          <p:cNvSpPr/>
          <p:nvPr/>
        </p:nvSpPr>
        <p:spPr>
          <a:xfrm>
            <a:off x="498881" y="1657956"/>
            <a:ext cx="705140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    家乡有一句“紧走搭石慢过桥”的俗语。搭石，原本就是天然石块，踩上去难免会活动，走得快才容易保持平衡。人们走搭石不能抢路，也不能突然止步。如果前面的人突然停住，后边的人没处落脚，就会掉进水里。每当上工、下工，一行人走搭石的时候，动作是那么协调有序！前面的抬起脚来，后面的紧跟上去，嗒嗒的声音，像轻快的音乐；清波漾漾，人影绰绰，给人画一般的美感。</a:t>
            </a:r>
          </a:p>
        </p:txBody>
      </p:sp>
      <p:cxnSp>
        <p:nvCxnSpPr>
          <p:cNvPr id="4" name="直接连接符 3"/>
          <p:cNvCxnSpPr/>
          <p:nvPr/>
        </p:nvCxnSpPr>
        <p:spPr>
          <a:xfrm>
            <a:off x="1081314" y="2274570"/>
            <a:ext cx="5358809" cy="15875"/>
          </a:xfrm>
          <a:prstGeom prst="line">
            <a:avLst/>
          </a:prstGeom>
          <a:ln w="22225">
            <a:solidFill>
              <a:srgbClr val="C0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grpSp>
        <p:nvGrpSpPr>
          <p:cNvPr id="6" name="组合 5"/>
          <p:cNvGrpSpPr/>
          <p:nvPr/>
        </p:nvGrpSpPr>
        <p:grpSpPr>
          <a:xfrm>
            <a:off x="7451862" y="1866827"/>
            <a:ext cx="4230370" cy="1695722"/>
            <a:chOff x="9264" y="3661"/>
            <a:chExt cx="7057" cy="4396"/>
          </a:xfrm>
        </p:grpSpPr>
        <p:sp>
          <p:nvSpPr>
            <p:cNvPr id="7" name="任意多边形 10"/>
            <p:cNvSpPr/>
            <p:nvPr>
              <p:custDataLst>
                <p:tags r:id="rId1"/>
              </p:custDataLst>
            </p:nvPr>
          </p:nvSpPr>
          <p:spPr>
            <a:xfrm>
              <a:off x="9264" y="3661"/>
              <a:ext cx="7057" cy="4396"/>
            </a:xfrm>
            <a:custGeom>
              <a:avLst/>
              <a:gdLst>
                <a:gd name="connsiteX0" fmla="*/ 5955922 w 5955922"/>
                <a:gd name="connsiteY0" fmla="*/ 0 h 699160"/>
                <a:gd name="connsiteX1" fmla="*/ 5762221 w 5955922"/>
                <a:gd name="connsiteY1" fmla="*/ 671470 h 699160"/>
                <a:gd name="connsiteX2" fmla="*/ 0 w 5955922"/>
                <a:gd name="connsiteY2" fmla="*/ 699160 h 699160"/>
                <a:gd name="connsiteX3" fmla="*/ 176842 w 5955922"/>
                <a:gd name="connsiteY3" fmla="*/ 45351 h 699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55922" h="699160">
                  <a:moveTo>
                    <a:pt x="5955922" y="0"/>
                  </a:moveTo>
                  <a:lnTo>
                    <a:pt x="5762221" y="671470"/>
                  </a:lnTo>
                  <a:lnTo>
                    <a:pt x="0" y="699160"/>
                  </a:lnTo>
                  <a:lnTo>
                    <a:pt x="176842" y="45351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0" rtlCol="0" anchor="ctr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9622" y="3967"/>
              <a:ext cx="6699" cy="29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微软雅黑" panose="020B0503020204020204" pitchFamily="34" charset="-122"/>
                  <a:sym typeface="Arial" panose="020B0604020202020204" pitchFamily="34" charset="0"/>
                </a:rPr>
                <a:t>用俗语开头，介绍了走搭石的方式及紧走搭石的原因。</a:t>
              </a:r>
            </a:p>
          </p:txBody>
        </p:sp>
      </p:grpSp>
      <p:sp>
        <p:nvSpPr>
          <p:cNvPr id="9" name="椭圆形标注 8"/>
          <p:cNvSpPr/>
          <p:nvPr/>
        </p:nvSpPr>
        <p:spPr>
          <a:xfrm>
            <a:off x="4322444" y="884555"/>
            <a:ext cx="3344023" cy="816943"/>
          </a:xfrm>
          <a:prstGeom prst="wedgeEllipseCallout">
            <a:avLst>
              <a:gd name="adj1" fmla="val -62064"/>
              <a:gd name="adj2" fmla="val 73160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0" name="TextBox 13"/>
          <p:cNvSpPr txBox="1"/>
          <p:nvPr/>
        </p:nvSpPr>
        <p:spPr>
          <a:xfrm>
            <a:off x="4609281" y="1036956"/>
            <a:ext cx="29410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总起句（引用）</a:t>
            </a:r>
          </a:p>
        </p:txBody>
      </p:sp>
      <p:sp>
        <p:nvSpPr>
          <p:cNvPr id="11" name="圆角矩形标注 14"/>
          <p:cNvSpPr/>
          <p:nvPr/>
        </p:nvSpPr>
        <p:spPr>
          <a:xfrm>
            <a:off x="7947660" y="4227286"/>
            <a:ext cx="1247140" cy="696685"/>
          </a:xfrm>
          <a:prstGeom prst="wedgeRoundRectCallout">
            <a:avLst>
              <a:gd name="adj1" fmla="val -99941"/>
              <a:gd name="adj2" fmla="val 8846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2" name="TextBox 29"/>
          <p:cNvSpPr txBox="1"/>
          <p:nvPr/>
        </p:nvSpPr>
        <p:spPr>
          <a:xfrm>
            <a:off x="8101330" y="4372429"/>
            <a:ext cx="13177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比喻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 animBg="1"/>
      <p:bldP spid="10" grpId="0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句段感知</a:t>
            </a:r>
          </a:p>
        </p:txBody>
      </p:sp>
      <p:sp>
        <p:nvSpPr>
          <p:cNvPr id="3" name="文本框 12"/>
          <p:cNvSpPr txBox="1"/>
          <p:nvPr/>
        </p:nvSpPr>
        <p:spPr>
          <a:xfrm>
            <a:off x="5384520" y="1082675"/>
            <a:ext cx="5947773" cy="397031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经常到山里的人，大概都见过这样的情景：如果有两个人面对面同时走到溪边，总会在第一块搭石前止步，招手示意，让对方先走，等对方过了河，两人再说上几句家常话，才相背而行。假如遇上老人来走搭石，年轻人总要伏下身子背老人过去，人们把这看成理所当然的事。</a:t>
            </a:r>
          </a:p>
        </p:txBody>
      </p:sp>
      <p:sp>
        <p:nvSpPr>
          <p:cNvPr id="4" name="矩形 3"/>
          <p:cNvSpPr/>
          <p:nvPr/>
        </p:nvSpPr>
        <p:spPr>
          <a:xfrm>
            <a:off x="1191279" y="1633854"/>
            <a:ext cx="4246980" cy="1055289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  <a:prstDash val="lgDash"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“都”让我们感受到这样的画面太平常了，已经成为一种习惯。</a:t>
            </a:r>
          </a:p>
        </p:txBody>
      </p:sp>
      <p:sp>
        <p:nvSpPr>
          <p:cNvPr id="6" name="圆角矩形 27"/>
          <p:cNvSpPr/>
          <p:nvPr/>
        </p:nvSpPr>
        <p:spPr>
          <a:xfrm>
            <a:off x="9074926" y="1196632"/>
            <a:ext cx="449609" cy="426085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" name="圆角矩形 31"/>
          <p:cNvSpPr/>
          <p:nvPr/>
        </p:nvSpPr>
        <p:spPr>
          <a:xfrm>
            <a:off x="9154921" y="2315764"/>
            <a:ext cx="601789" cy="426085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" name="圆角矩形 33"/>
          <p:cNvSpPr/>
          <p:nvPr/>
        </p:nvSpPr>
        <p:spPr>
          <a:xfrm>
            <a:off x="8192318" y="2315763"/>
            <a:ext cx="716099" cy="426085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" name="圆角矩形 3"/>
          <p:cNvSpPr/>
          <p:nvPr/>
        </p:nvSpPr>
        <p:spPr>
          <a:xfrm>
            <a:off x="823433" y="2893663"/>
            <a:ext cx="4441925" cy="112316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0" name="TextBox 7"/>
          <p:cNvSpPr txBox="1"/>
          <p:nvPr/>
        </p:nvSpPr>
        <p:spPr>
          <a:xfrm>
            <a:off x="983088" y="2908180"/>
            <a:ext cx="4121112" cy="1055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“止步</a:t>
            </a: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”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“招手”这些动作写出了乡亲们互相谦让的美好品质。</a:t>
            </a:r>
          </a:p>
        </p:txBody>
      </p:sp>
      <p:sp>
        <p:nvSpPr>
          <p:cNvPr id="11" name="圆角矩形 34"/>
          <p:cNvSpPr/>
          <p:nvPr/>
        </p:nvSpPr>
        <p:spPr>
          <a:xfrm>
            <a:off x="7311147" y="4521365"/>
            <a:ext cx="1208224" cy="426085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2" name="TextBox 22"/>
          <p:cNvSpPr txBox="1"/>
          <p:nvPr/>
        </p:nvSpPr>
        <p:spPr>
          <a:xfrm>
            <a:off x="674489" y="4350658"/>
            <a:ext cx="4590869" cy="1563120"/>
          </a:xfrm>
          <a:prstGeom prst="rect">
            <a:avLst/>
          </a:prstGeom>
          <a:noFill/>
          <a:ln>
            <a:solidFill>
              <a:srgbClr val="FF0000"/>
            </a:solidFill>
            <a:prstDash val="lgDash"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一个“理所当然”让我们看出乡亲们把帮助别人、热情待人、尊敬老人看成是很自然的事情。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6" grpId="0" bldLvl="0" animBg="1"/>
      <p:bldP spid="7" grpId="0" bldLvl="0" animBg="1"/>
      <p:bldP spid="8" grpId="0" bldLvl="0" animBg="1"/>
      <p:bldP spid="9" grpId="0" animBg="1"/>
      <p:bldP spid="10" grpId="0"/>
      <p:bldP spid="11" grpId="0" bldLvl="0" animBg="1"/>
      <p:bldP spid="1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26203619"/>
  <p:tag name="MH_LIBRARY" val="GRAPHIC"/>
  <p:tag name="MH_ORDER" val="Freeform 1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26203619"/>
  <p:tag name="MH_LIBRARY" val="GRAPHIC"/>
  <p:tag name="MH_ORDER" val="Freeform 11"/>
</p:tagLst>
</file>

<file path=ppt/theme/theme1.xml><?xml version="1.0" encoding="utf-8"?>
<a:theme xmlns:a="http://schemas.openxmlformats.org/drawingml/2006/main" name="办公资源网：www.bangongziyuan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1311</Words>
  <Application>Microsoft Office PowerPoint</Application>
  <PresentationFormat>宽屏</PresentationFormat>
  <Paragraphs>104</Paragraphs>
  <Slides>16</Slides>
  <Notes>16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2" baseType="lpstr">
      <vt:lpstr>Calibri</vt:lpstr>
      <vt:lpstr>演示斜黑体</vt:lpstr>
      <vt:lpstr>思源黑体 CN Light</vt:lpstr>
      <vt:lpstr>Arial</vt:lpstr>
      <vt:lpstr>FandolFang R</vt:lpstr>
      <vt:lpstr>办公资源网：www.bangongziyuan.com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天 下</cp:lastModifiedBy>
  <cp:revision>2</cp:revision>
  <dcterms:created xsi:type="dcterms:W3CDTF">2020-10-09T06:10:45Z</dcterms:created>
  <dcterms:modified xsi:type="dcterms:W3CDTF">2021-01-08T23:32:05Z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2052-11.1.0.9999</vt:lpwstr>
  </property>
</Properties>
</file>