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322" r:id="rId6"/>
    <p:sldId id="319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8" r:id="rId15"/>
    <p:sldId id="275" r:id="rId16"/>
    <p:sldId id="276" r:id="rId17"/>
    <p:sldId id="278" r:id="rId18"/>
    <p:sldId id="289" r:id="rId19"/>
    <p:sldId id="287" r:id="rId20"/>
    <p:sldId id="280" r:id="rId21"/>
    <p:sldId id="257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305"/>
    <a:srgbClr val="6D7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85393A-10C2-4070-BE70-2D191FB0CB6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459C9A8-5644-4DDA-A80C-86AF6A99A5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7" b="384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376217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62206"/>
            <a:ext cx="9819087" cy="1790544"/>
            <a:chOff x="4429633" y="2609222"/>
            <a:chExt cx="9819087" cy="179054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96637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6000" spc="600" dirty="0">
                  <a:solidFill>
                    <a:srgbClr val="050305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什么比猎豹的速度更快</a:t>
              </a:r>
              <a:endParaRPr lang="en-US" altLang="zh-CN" sz="6000" spc="600" dirty="0">
                <a:solidFill>
                  <a:srgbClr val="050305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092200"/>
            <a:ext cx="98276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2657476" y="986906"/>
            <a:ext cx="6096000" cy="64632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3600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一句话巧记多音汉字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35201" y="2514600"/>
            <a:ext cx="694055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3735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5201" y="2514600"/>
            <a:ext cx="7924800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guān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）冕堂皇地得了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）军。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dù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姓）老师宽宏大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dù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名词），一向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duó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动词）德量力，从不以己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duó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动词）人。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7" y="1026584"/>
            <a:ext cx="86106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271434" y="810366"/>
            <a:ext cx="2518833" cy="707884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sp>
        <p:nvSpPr>
          <p:cNvPr id="14" name="文本框 98"/>
          <p:cNvSpPr txBox="1">
            <a:spLocks noChangeArrowheads="1"/>
          </p:cNvSpPr>
          <p:nvPr/>
        </p:nvSpPr>
        <p:spPr bwMode="auto">
          <a:xfrm>
            <a:off x="2584451" y="3196167"/>
            <a:ext cx="1276349" cy="11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6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70400" y="2717800"/>
            <a:ext cx="366818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guān     </a:t>
            </a: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加冠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en-US" altLang="zh-CN" sz="32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endParaRPr lang="zh-CN" altLang="en-US" sz="2800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455584" y="4328584"/>
            <a:ext cx="36660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 </a:t>
            </a: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冠军</a:t>
            </a:r>
            <a:r>
              <a:rPr lang="en-US" altLang="zh-CN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</a:t>
            </a:r>
            <a:endParaRPr lang="zh-CN" altLang="en-US" sz="2800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687234" y="2874434"/>
            <a:ext cx="474133" cy="17504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4" grpId="0"/>
      <p:bldP spid="2" grpId="0"/>
      <p:bldP spid="2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1219200" y="2311400"/>
            <a:ext cx="5384800" cy="2844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19200" y="2311400"/>
            <a:ext cx="5181600" cy="35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zh-CN" sz="426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也许你跑得很快。不过要是你跟猎豹和鸵鸟赛跑的话，就一点儿赢的希望也没有了。</a:t>
            </a:r>
            <a:endParaRPr lang="zh-CN" altLang="zh-CN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endParaRPr lang="zh-CN" altLang="zh-CN" sz="4265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22400" y="2616201"/>
            <a:ext cx="9144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27200" y="4038601"/>
            <a:ext cx="12192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930400" y="1193800"/>
            <a:ext cx="2032000" cy="812800"/>
          </a:xfrm>
          <a:prstGeom prst="wedgeRectCallout">
            <a:avLst>
              <a:gd name="adj1" fmla="val -41796"/>
              <a:gd name="adj2" fmla="val 807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32000" y="12954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表推测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2438400" y="5562600"/>
            <a:ext cx="2032000" cy="812800"/>
          </a:xfrm>
          <a:prstGeom prst="wedgeRectCallout">
            <a:avLst>
              <a:gd name="adj1" fmla="val -41225"/>
              <a:gd name="adj2" fmla="val -1506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40000" y="56642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表肯定</a:t>
            </a:r>
          </a:p>
        </p:txBody>
      </p:sp>
      <p:sp>
        <p:nvSpPr>
          <p:cNvPr id="17" name="云形 16"/>
          <p:cNvSpPr/>
          <p:nvPr/>
        </p:nvSpPr>
        <p:spPr>
          <a:xfrm>
            <a:off x="6705600" y="2514600"/>
            <a:ext cx="5181600" cy="2336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2921000"/>
            <a:ext cx="3962400" cy="14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指出人在赛跑时和猎豹、鸵鸟的差距很大。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bldLvl="0" animBg="1"/>
      <p:bldP spid="9" grpId="0" bldLvl="0" animBg="1"/>
      <p:bldP spid="12" grpId="0" animBg="1"/>
      <p:bldP spid="14" grpId="0"/>
      <p:bldP spid="15" grpId="0" animBg="1"/>
      <p:bldP spid="16" grpId="0"/>
      <p:bldP spid="17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20800" y="889000"/>
            <a:ext cx="5588000" cy="51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人在奋力奔跑的时候，瞬时速度能够达到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千米每小时。这个速度跟鸵鸟比起来差远了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鸵鸟奔跑的最大速度是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千米每小时。在两条腿的动物里面，鸵鸟应该算是奔跑的世界冠军。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556000" y="2311401"/>
            <a:ext cx="3166533" cy="4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05467" y="4540251"/>
            <a:ext cx="5300133" cy="6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20800" y="52578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标注 14"/>
          <p:cNvSpPr/>
          <p:nvPr/>
        </p:nvSpPr>
        <p:spPr>
          <a:xfrm>
            <a:off x="7112000" y="4038600"/>
            <a:ext cx="4470400" cy="1714500"/>
          </a:xfrm>
          <a:prstGeom prst="wedgeRectCallout">
            <a:avLst>
              <a:gd name="adj1" fmla="val -52777"/>
              <a:gd name="adj2" fmla="val -7562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302500" y="4412929"/>
            <a:ext cx="4089400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通过具体的数据对比，指出了鸵鸟在两条腿的动物中奔跑冠军的地位。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00" y="5969000"/>
            <a:ext cx="193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400" y="1397000"/>
            <a:ext cx="2032000" cy="1320800"/>
          </a:xfrm>
          <a:prstGeom prst="ellipse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97000"/>
            <a:ext cx="1930400" cy="1320800"/>
          </a:xfrm>
          <a:prstGeom prst="ellipse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1117600" y="1392768"/>
            <a:ext cx="6724651" cy="3661833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36133" y="1392767"/>
            <a:ext cx="6629400" cy="34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比鸵鸟跑得更快的动物就 要数猎豹了。猎豹奔跑的最大速度可达 </a:t>
            </a:r>
            <a:r>
              <a:rPr lang="en-US" altLang="zh-CN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千米每小时。猎豹才是陆地上跑得最快的动物！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524000" y="2413001"/>
            <a:ext cx="5892800" cy="2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22400" y="3225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336800" y="3327401"/>
            <a:ext cx="34544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28800" y="4140200"/>
            <a:ext cx="1422400" cy="6350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8229600" y="3530600"/>
            <a:ext cx="3454400" cy="1930400"/>
          </a:xfrm>
          <a:prstGeom prst="wedgeRectCallout">
            <a:avLst>
              <a:gd name="adj1" fmla="val -52777"/>
              <a:gd name="adj2" fmla="val -7562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31200" y="3530601"/>
            <a:ext cx="3556000" cy="18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65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运用对比和具体的数字，说明了猎豹是陆地上跑得最快的动物。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800" y="1193801"/>
            <a:ext cx="2921000" cy="1689100"/>
          </a:xfrm>
          <a:prstGeom prst="octagon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/>
      <p:bldP spid="12" grpId="0" bldLvl="0" animBg="1"/>
      <p:bldP spid="13" grpId="0" bldLvl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0"/>
          <p:cNvSpPr/>
          <p:nvPr/>
        </p:nvSpPr>
        <p:spPr bwMode="auto">
          <a:xfrm>
            <a:off x="2743201" y="1358900"/>
            <a:ext cx="480484" cy="4775200"/>
          </a:xfrm>
          <a:prstGeom prst="leftBrace">
            <a:avLst>
              <a:gd name="adj1" fmla="val 69752"/>
              <a:gd name="adj2" fmla="val 50000"/>
            </a:avLst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9" tIns="45719" rIns="91439" bIns="45719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"/>
          <p:cNvSpPr>
            <a:spLocks noChangeArrowheads="1"/>
          </p:cNvSpPr>
          <p:nvPr/>
        </p:nvSpPr>
        <p:spPr bwMode="auto">
          <a:xfrm flipH="1">
            <a:off x="1625599" y="1710035"/>
            <a:ext cx="821267" cy="4174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9" rIns="121917" bIns="60959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什么比猎豹的速度更快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20019" y="1100435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  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5" name="AutoShape 2"/>
          <p:cNvSpPr/>
          <p:nvPr/>
        </p:nvSpPr>
        <p:spPr bwMode="auto">
          <a:xfrm flipH="1">
            <a:off x="8178798" y="1293167"/>
            <a:ext cx="393700" cy="4673600"/>
          </a:xfrm>
          <a:prstGeom prst="leftBrace">
            <a:avLst>
              <a:gd name="adj1" fmla="val 17037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2"/>
          <p:cNvSpPr>
            <a:spLocks noChangeArrowheads="1"/>
          </p:cNvSpPr>
          <p:nvPr/>
        </p:nvSpPr>
        <p:spPr bwMode="auto">
          <a:xfrm flipH="1">
            <a:off x="8907999" y="3005435"/>
            <a:ext cx="2133600" cy="9950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9" rIns="121917" bIns="60959" anchor="ctr"/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自然界的奇妙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20019" y="1710035"/>
            <a:ext cx="558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520019" y="2319635"/>
            <a:ext cx="568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520019" y="2929235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游隼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520019" y="3538835"/>
            <a:ext cx="599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1050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520019" y="4046835"/>
            <a:ext cx="58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喷气式飞机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声速的数倍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520019" y="4656435"/>
            <a:ext cx="599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火箭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520019" y="5164435"/>
            <a:ext cx="629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流星体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520019" y="5774035"/>
            <a:ext cx="660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  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千米每秒</a:t>
            </a: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层次梳理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7" grpId="0" bldLvl="0" animBg="1"/>
      <p:bldP spid="4" grpId="0"/>
      <p:bldP spid="5" grpId="0" bldLvl="0" animBg="1"/>
      <p:bldP spid="2" grpId="0" bldLvl="0" animBg="1"/>
      <p:bldP spid="24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"/>
          <p:cNvSpPr>
            <a:spLocks noChangeArrowheads="1"/>
          </p:cNvSpPr>
          <p:nvPr/>
        </p:nvSpPr>
        <p:spPr bwMode="auto">
          <a:xfrm>
            <a:off x="812800" y="1498600"/>
            <a:ext cx="5486400" cy="89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zh-CN" altLang="en-US" sz="3735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219200" y="1600200"/>
            <a:ext cx="9448800" cy="3657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AutoShape 2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AutoShape 4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4" name="AutoShape 6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846" name="Text Box 6"/>
          <p:cNvSpPr txBox="1">
            <a:spLocks noChangeArrowheads="1"/>
          </p:cNvSpPr>
          <p:nvPr/>
        </p:nvSpPr>
        <p:spPr bwMode="auto">
          <a:xfrm>
            <a:off x="1524000" y="1905001"/>
            <a:ext cx="8839200" cy="28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30000"/>
              </a:lnSpc>
              <a:spcBef>
                <a:spcPts val="1600"/>
              </a:spcBef>
              <a:spcAft>
                <a:spcPct val="0"/>
              </a:spcAft>
            </a:pPr>
            <a:r>
              <a:rPr lang="zh-CN" altLang="en-US" sz="426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本课通过对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人、鸵鸟、猎豹、游隼、声音、喷气式飞机、火箭、流星体和光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的速度的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，写出了宇宙中传播速度最快的的光居然可以轻易地拿在手上。表现了自然界的神奇与伟大。</a:t>
            </a:r>
            <a:endParaRPr lang="zh-CN" altLang="en-US" sz="32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主题归纳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8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94934" y="1314451"/>
            <a:ext cx="3238500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文本框 3"/>
          <p:cNvSpPr txBox="1">
            <a:spLocks noChangeArrowheads="1"/>
          </p:cNvSpPr>
          <p:nvPr/>
        </p:nvSpPr>
        <p:spPr bwMode="auto">
          <a:xfrm>
            <a:off x="2027767" y="1699684"/>
            <a:ext cx="30310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读拼音，写词语。</a:t>
            </a:r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1835151" y="2927351"/>
            <a:ext cx="3685116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    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军   </a:t>
            </a:r>
          </a:p>
        </p:txBody>
      </p:sp>
      <p:sp>
        <p:nvSpPr>
          <p:cNvPr id="30725" name="文本框 14"/>
          <p:cNvSpPr txBox="1">
            <a:spLocks noChangeArrowheads="1"/>
          </p:cNvSpPr>
          <p:nvPr/>
        </p:nvSpPr>
        <p:spPr bwMode="auto">
          <a:xfrm>
            <a:off x="5636684" y="2971801"/>
            <a:ext cx="1521883" cy="13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6" name="文本框 18"/>
          <p:cNvSpPr txBox="1">
            <a:spLocks noChangeArrowheads="1"/>
          </p:cNvSpPr>
          <p:nvPr/>
        </p:nvSpPr>
        <p:spPr bwMode="auto">
          <a:xfrm>
            <a:off x="8506885" y="2910418"/>
            <a:ext cx="3685116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tuó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      ）   鸟</a:t>
            </a:r>
          </a:p>
        </p:txBody>
      </p:sp>
      <p:sp>
        <p:nvSpPr>
          <p:cNvPr id="30727" name="文本框 20"/>
          <p:cNvSpPr txBox="1">
            <a:spLocks noChangeArrowheads="1"/>
          </p:cNvSpPr>
          <p:nvPr/>
        </p:nvSpPr>
        <p:spPr bwMode="auto">
          <a:xfrm>
            <a:off x="1727200" y="4343401"/>
            <a:ext cx="3685117" cy="13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chì</a:t>
            </a:r>
            <a:endParaRPr lang="en-US" altLang="zh-CN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道</a:t>
            </a:r>
          </a:p>
        </p:txBody>
      </p:sp>
      <p:sp>
        <p:nvSpPr>
          <p:cNvPr id="30728" name="文本框 22"/>
          <p:cNvSpPr txBox="1">
            <a:spLocks noChangeArrowheads="1"/>
          </p:cNvSpPr>
          <p:nvPr/>
        </p:nvSpPr>
        <p:spPr bwMode="auto">
          <a:xfrm>
            <a:off x="5283200" y="4343400"/>
            <a:ext cx="3685117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hào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  瀚</a:t>
            </a:r>
          </a:p>
        </p:txBody>
      </p:sp>
      <p:sp>
        <p:nvSpPr>
          <p:cNvPr id="30729" name="文本框 23"/>
          <p:cNvSpPr txBox="1">
            <a:spLocks noChangeArrowheads="1"/>
          </p:cNvSpPr>
          <p:nvPr/>
        </p:nvSpPr>
        <p:spPr bwMode="auto">
          <a:xfrm>
            <a:off x="8331200" y="4343400"/>
            <a:ext cx="3685117" cy="14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pēn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 水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311400" y="3632200"/>
            <a:ext cx="711200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    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763116" y="3589867"/>
            <a:ext cx="1636183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鸵 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185458" y="4980691"/>
            <a:ext cx="810684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791200" y="5054600"/>
            <a:ext cx="1229784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011709" y="5054600"/>
            <a:ext cx="914400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pic>
        <p:nvPicPr>
          <p:cNvPr id="30735" name="图片 16" descr="孩子和大铅笔-45334303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2788" r="22507" b="5577"/>
          <a:stretch>
            <a:fillRect/>
          </a:stretch>
        </p:blipFill>
        <p:spPr bwMode="auto">
          <a:xfrm>
            <a:off x="5636684" y="759884"/>
            <a:ext cx="1217083" cy="22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矩形 17"/>
          <p:cNvSpPr>
            <a:spLocks noChangeArrowheads="1"/>
          </p:cNvSpPr>
          <p:nvPr/>
        </p:nvSpPr>
        <p:spPr bwMode="auto">
          <a:xfrm>
            <a:off x="5693834" y="3048000"/>
            <a:ext cx="52610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fǔ</a:t>
            </a:r>
          </a:p>
        </p:txBody>
      </p:sp>
      <p:sp>
        <p:nvSpPr>
          <p:cNvPr id="30737" name="矩形 21"/>
          <p:cNvSpPr>
            <a:spLocks noChangeArrowheads="1"/>
          </p:cNvSpPr>
          <p:nvPr/>
        </p:nvSpPr>
        <p:spPr bwMode="auto">
          <a:xfrm>
            <a:off x="5353051" y="3774018"/>
            <a:ext cx="2018499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）冲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94934" y="1314451"/>
            <a:ext cx="2455333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文本框 3"/>
          <p:cNvSpPr txBox="1">
            <a:spLocks noChangeArrowheads="1"/>
          </p:cNvSpPr>
          <p:nvPr/>
        </p:nvSpPr>
        <p:spPr bwMode="auto">
          <a:xfrm>
            <a:off x="2288118" y="1733552"/>
            <a:ext cx="2101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我会连。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80685" y="3005667"/>
            <a:ext cx="3685116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奔跑的               游隼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俯冲的               天体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浩瀚的               速度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较小的               太空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29967" y="3031067"/>
            <a:ext cx="3685117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                传播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搭乘                开关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                飞机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按下                奔跑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365501" y="3524251"/>
            <a:ext cx="1339850" cy="1164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337984" y="3488267"/>
            <a:ext cx="1437216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57033" y="4688418"/>
            <a:ext cx="1473200" cy="757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293534" y="4057651"/>
            <a:ext cx="1411817" cy="1246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747001" y="3435352"/>
            <a:ext cx="1682751" cy="1924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751234" y="4135967"/>
            <a:ext cx="1689100" cy="662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706785" y="3517901"/>
            <a:ext cx="1629833" cy="114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742767" y="4163484"/>
            <a:ext cx="1627717" cy="114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引入新课</a:t>
            </a:r>
          </a:p>
        </p:txBody>
      </p:sp>
      <p:sp>
        <p:nvSpPr>
          <p:cNvPr id="3" name="对角圆角矩形 17"/>
          <p:cNvSpPr/>
          <p:nvPr/>
        </p:nvSpPr>
        <p:spPr>
          <a:xfrm>
            <a:off x="1280886" y="2622550"/>
            <a:ext cx="3048000" cy="289560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57086" y="2698750"/>
            <a:ext cx="281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似虎不是虎，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速度快过虎，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身披花点衣，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羚羊填饱肚。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打一南非动物</a:t>
            </a:r>
          </a:p>
        </p:txBody>
      </p:sp>
      <p:sp>
        <p:nvSpPr>
          <p:cNvPr id="6" name="横卷形 6"/>
          <p:cNvSpPr/>
          <p:nvPr/>
        </p:nvSpPr>
        <p:spPr>
          <a:xfrm>
            <a:off x="3109686" y="1102178"/>
            <a:ext cx="2286000" cy="9144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4486" y="1330778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猜谜语</a:t>
            </a:r>
          </a:p>
        </p:txBody>
      </p:sp>
      <p:sp>
        <p:nvSpPr>
          <p:cNvPr id="8" name="缺角矩形 7"/>
          <p:cNvSpPr/>
          <p:nvPr/>
        </p:nvSpPr>
        <p:spPr>
          <a:xfrm>
            <a:off x="7206343" y="4872037"/>
            <a:ext cx="1676400" cy="609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434943" y="4872037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5979" b="15511"/>
          <a:stretch>
            <a:fillRect/>
          </a:stretch>
        </p:blipFill>
        <p:spPr>
          <a:xfrm>
            <a:off x="6772728" y="2698750"/>
            <a:ext cx="2543630" cy="168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016001" y="1092201"/>
            <a:ext cx="8625417" cy="343535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30401" y="1498601"/>
            <a:ext cx="7302500" cy="28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学了这篇文章，你有哪些收获呢？说说你还知道哪些自然界的奥秘呢，和同学交流一下吧！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3956051"/>
            <a:ext cx="2641600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7" b="384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376217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62206"/>
            <a:ext cx="9819087" cy="1790544"/>
            <a:chOff x="4429633" y="2609222"/>
            <a:chExt cx="9819087" cy="179054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96637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6000" spc="600" dirty="0">
                  <a:solidFill>
                    <a:srgbClr val="050305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6000" spc="600" dirty="0">
                <a:solidFill>
                  <a:srgbClr val="050305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5553197" y="1997959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隼</a:t>
            </a: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4143497" y="2000076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6897280" y="1957743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57230" y="1413760"/>
            <a:ext cx="12319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00280" y="1373544"/>
            <a:ext cx="9884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sǔn 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6865530" y="1413760"/>
            <a:ext cx="9144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9997" y="2783244"/>
            <a:ext cx="1138767" cy="13048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游隼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隼鸟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53346" y="2783244"/>
            <a:ext cx="1138767" cy="1304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瀚海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47164" y="2836160"/>
            <a:ext cx="1138767" cy="13048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冠军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夺冠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0980" y="2836160"/>
            <a:ext cx="1115484" cy="130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en-US" altLang="zh-CN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鸵色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224613" y="2000076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125130" y="1413760"/>
            <a:ext cx="10244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tuó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03597" y="2836160"/>
            <a:ext cx="1138767" cy="1304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输赢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赢利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693579" y="2000076"/>
            <a:ext cx="6639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赢</a:t>
            </a: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2693580" y="1413760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yíng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5" grpId="0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111" y="287867"/>
            <a:ext cx="18472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3200" b="1" noProof="1">
              <a:ln w="0"/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>
            <a:spLocks noChangeArrowheads="1"/>
          </p:cNvSpPr>
          <p:nvPr/>
        </p:nvSpPr>
        <p:spPr bwMode="auto">
          <a:xfrm>
            <a:off x="1372059" y="4008226"/>
            <a:ext cx="12022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冠军</a:t>
            </a:r>
          </a:p>
        </p:txBody>
      </p:sp>
      <p:sp>
        <p:nvSpPr>
          <p:cNvPr id="92" name="文本框 91"/>
          <p:cNvSpPr txBox="1">
            <a:spLocks noChangeArrowheads="1"/>
          </p:cNvSpPr>
          <p:nvPr/>
        </p:nvSpPr>
        <p:spPr bwMode="auto">
          <a:xfrm>
            <a:off x="5378908" y="4008226"/>
            <a:ext cx="12043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一枚</a:t>
            </a: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2722492" y="4008226"/>
            <a:ext cx="12022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俯冲</a:t>
            </a:r>
          </a:p>
        </p:txBody>
      </p:sp>
      <p:pic>
        <p:nvPicPr>
          <p:cNvPr id="7174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8" y="2475759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文本框 102"/>
          <p:cNvSpPr txBox="1">
            <a:spLocks noChangeArrowheads="1"/>
          </p:cNvSpPr>
          <p:nvPr/>
        </p:nvSpPr>
        <p:spPr bwMode="auto">
          <a:xfrm>
            <a:off x="1220814" y="2567051"/>
            <a:ext cx="127846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grpSp>
        <p:nvGrpSpPr>
          <p:cNvPr id="7176" name="组合 13"/>
          <p:cNvGrpSpPr/>
          <p:nvPr/>
        </p:nvGrpSpPr>
        <p:grpSpPr bwMode="auto">
          <a:xfrm>
            <a:off x="2551042" y="2475759"/>
            <a:ext cx="2747433" cy="1352551"/>
            <a:chOff x="1076432" y="1897150"/>
            <a:chExt cx="2760332" cy="1362770"/>
          </a:xfrm>
        </p:grpSpPr>
        <p:pic>
          <p:nvPicPr>
            <p:cNvPr id="7177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2638982" y="2567051"/>
            <a:ext cx="1276351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6801308" y="1914640"/>
            <a:ext cx="123613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</a:p>
        </p:txBody>
      </p:sp>
      <p:pic>
        <p:nvPicPr>
          <p:cNvPr id="7181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26" y="2467292"/>
            <a:ext cx="1373716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1322316" y="1880976"/>
            <a:ext cx="11303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TextBox 31"/>
          <p:cNvSpPr txBox="1">
            <a:spLocks noChangeArrowheads="1"/>
          </p:cNvSpPr>
          <p:nvPr/>
        </p:nvSpPr>
        <p:spPr bwMode="auto">
          <a:xfrm>
            <a:off x="2505569" y="1891558"/>
            <a:ext cx="14224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fǔ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84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75" y="2475759"/>
            <a:ext cx="1365251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110"/>
          <p:cNvSpPr txBox="1">
            <a:spLocks noChangeArrowheads="1"/>
          </p:cNvSpPr>
          <p:nvPr/>
        </p:nvSpPr>
        <p:spPr bwMode="auto">
          <a:xfrm>
            <a:off x="4010581" y="2567051"/>
            <a:ext cx="127846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sp>
        <p:nvSpPr>
          <p:cNvPr id="38" name="文本框 93"/>
          <p:cNvSpPr txBox="1">
            <a:spLocks noChangeArrowheads="1"/>
          </p:cNvSpPr>
          <p:nvPr/>
        </p:nvSpPr>
        <p:spPr bwMode="auto">
          <a:xfrm>
            <a:off x="4058108" y="4008226"/>
            <a:ext cx="12043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喷火</a:t>
            </a:r>
          </a:p>
        </p:txBody>
      </p:sp>
      <p:sp>
        <p:nvSpPr>
          <p:cNvPr id="7187" name="TextBox 34"/>
          <p:cNvSpPr txBox="1">
            <a:spLocks noChangeArrowheads="1"/>
          </p:cNvSpPr>
          <p:nvPr/>
        </p:nvSpPr>
        <p:spPr bwMode="auto">
          <a:xfrm>
            <a:off x="4100028" y="1891559"/>
            <a:ext cx="10160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pēn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8" name="文本框 1"/>
          <p:cNvSpPr txBox="1">
            <a:spLocks noChangeArrowheads="1"/>
          </p:cNvSpPr>
          <p:nvPr/>
        </p:nvSpPr>
        <p:spPr bwMode="auto">
          <a:xfrm>
            <a:off x="5393261" y="2567050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7189" name="文本框 5"/>
          <p:cNvSpPr txBox="1">
            <a:spLocks noChangeArrowheads="1"/>
          </p:cNvSpPr>
          <p:nvPr/>
        </p:nvSpPr>
        <p:spPr bwMode="auto">
          <a:xfrm>
            <a:off x="5545546" y="1902143"/>
            <a:ext cx="80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文本框 6"/>
          <p:cNvSpPr txBox="1">
            <a:spLocks noChangeArrowheads="1"/>
          </p:cNvSpPr>
          <p:nvPr/>
        </p:nvSpPr>
        <p:spPr bwMode="auto">
          <a:xfrm>
            <a:off x="6762744" y="2567050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箭</a:t>
            </a:r>
          </a:p>
        </p:txBody>
      </p:sp>
      <p:sp>
        <p:nvSpPr>
          <p:cNvPr id="7191" name="文本框 7"/>
          <p:cNvSpPr txBox="1">
            <a:spLocks noChangeArrowheads="1"/>
          </p:cNvSpPr>
          <p:nvPr/>
        </p:nvSpPr>
        <p:spPr bwMode="auto">
          <a:xfrm>
            <a:off x="6941505" y="397647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B5FD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火箭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103" grpId="0"/>
      <p:bldP spid="108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111" y="287867"/>
            <a:ext cx="18472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3200" b="1" noProof="1">
              <a:ln w="0"/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070641" y="3842777"/>
            <a:ext cx="120438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297625" y="3827961"/>
            <a:ext cx="12022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赤道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8055641" y="3857594"/>
            <a:ext cx="12022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位置</a:t>
            </a:r>
          </a:p>
        </p:txBody>
      </p:sp>
      <p:pic>
        <p:nvPicPr>
          <p:cNvPr id="2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08" y="2365344"/>
            <a:ext cx="137160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13"/>
          <p:cNvGrpSpPr/>
          <p:nvPr/>
        </p:nvGrpSpPr>
        <p:grpSpPr bwMode="auto">
          <a:xfrm>
            <a:off x="2272909" y="2365344"/>
            <a:ext cx="2747433" cy="1352551"/>
            <a:chOff x="1076432" y="1897150"/>
            <a:chExt cx="2760332" cy="1362770"/>
          </a:xfrm>
        </p:grpSpPr>
        <p:pic>
          <p:nvPicPr>
            <p:cNvPr id="31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996559" y="2394977"/>
            <a:ext cx="1276349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023892" y="1709948"/>
            <a:ext cx="1234016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59" y="2365344"/>
            <a:ext cx="1373716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5297625" y="1751510"/>
            <a:ext cx="14224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chì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1235741" y="1696476"/>
            <a:ext cx="13208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hào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1"/>
          <p:cNvSpPr txBox="1">
            <a:spLocks noChangeArrowheads="1"/>
          </p:cNvSpPr>
          <p:nvPr/>
        </p:nvSpPr>
        <p:spPr bwMode="auto">
          <a:xfrm>
            <a:off x="2387208" y="236534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筒</a:t>
            </a:r>
          </a:p>
        </p:txBody>
      </p:sp>
      <p:sp>
        <p:nvSpPr>
          <p:cNvPr id="41" name="文本框 5"/>
          <p:cNvSpPr txBox="1">
            <a:spLocks noChangeArrowheads="1"/>
          </p:cNvSpPr>
          <p:nvPr/>
        </p:nvSpPr>
        <p:spPr bwMode="auto">
          <a:xfrm>
            <a:off x="2556542" y="1681661"/>
            <a:ext cx="111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tǒng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3718592" y="239497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束</a:t>
            </a:r>
          </a:p>
        </p:txBody>
      </p:sp>
      <p:sp>
        <p:nvSpPr>
          <p:cNvPr id="43" name="文本框 8"/>
          <p:cNvSpPr txBox="1">
            <a:spLocks noChangeArrowheads="1"/>
          </p:cNvSpPr>
          <p:nvPr/>
        </p:nvSpPr>
        <p:spPr bwMode="auto">
          <a:xfrm>
            <a:off x="3932376" y="1751510"/>
            <a:ext cx="917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4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42" y="2365344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11"/>
          <p:cNvSpPr txBox="1">
            <a:spLocks noChangeArrowheads="1"/>
          </p:cNvSpPr>
          <p:nvPr/>
        </p:nvSpPr>
        <p:spPr bwMode="auto">
          <a:xfrm>
            <a:off x="5077492" y="239497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pic>
        <p:nvPicPr>
          <p:cNvPr id="46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75" y="2365344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13"/>
          <p:cNvSpPr txBox="1">
            <a:spLocks noChangeArrowheads="1"/>
          </p:cNvSpPr>
          <p:nvPr/>
        </p:nvSpPr>
        <p:spPr bwMode="auto">
          <a:xfrm>
            <a:off x="6499892" y="245001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</a:t>
            </a:r>
          </a:p>
        </p:txBody>
      </p:sp>
      <p:sp>
        <p:nvSpPr>
          <p:cNvPr id="48" name="文本框 14"/>
          <p:cNvSpPr txBox="1">
            <a:spLocks noChangeArrowheads="1"/>
          </p:cNvSpPr>
          <p:nvPr/>
        </p:nvSpPr>
        <p:spPr bwMode="auto">
          <a:xfrm>
            <a:off x="6590908" y="1709177"/>
            <a:ext cx="1162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15"/>
          <p:cNvSpPr txBox="1">
            <a:spLocks noChangeArrowheads="1"/>
          </p:cNvSpPr>
          <p:nvPr/>
        </p:nvSpPr>
        <p:spPr bwMode="auto">
          <a:xfrm>
            <a:off x="7822808" y="245001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50" name="文本框 16"/>
          <p:cNvSpPr txBox="1">
            <a:spLocks noChangeArrowheads="1"/>
          </p:cNvSpPr>
          <p:nvPr/>
        </p:nvSpPr>
        <p:spPr bwMode="auto">
          <a:xfrm>
            <a:off x="2488809" y="38427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笔筒</a:t>
            </a:r>
          </a:p>
        </p:txBody>
      </p:sp>
      <p:sp>
        <p:nvSpPr>
          <p:cNvPr id="51" name="文本框 18"/>
          <p:cNvSpPr txBox="1">
            <a:spLocks noChangeArrowheads="1"/>
          </p:cNvSpPr>
          <p:nvPr/>
        </p:nvSpPr>
        <p:spPr bwMode="auto">
          <a:xfrm>
            <a:off x="3921793" y="382796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sp>
        <p:nvSpPr>
          <p:cNvPr id="52" name="文本框 19"/>
          <p:cNvSpPr txBox="1">
            <a:spLocks noChangeArrowheads="1"/>
          </p:cNvSpPr>
          <p:nvPr/>
        </p:nvSpPr>
        <p:spPr bwMode="auto">
          <a:xfrm>
            <a:off x="6612076" y="38427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燕尾形 42"/>
          <p:cNvSpPr/>
          <p:nvPr/>
        </p:nvSpPr>
        <p:spPr>
          <a:xfrm rot="16200000" flipH="1" flipV="1">
            <a:off x="2445809" y="2710391"/>
            <a:ext cx="414867" cy="632884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1758951" y="1775885"/>
            <a:ext cx="8515349" cy="797097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8"/>
          <p:cNvGrpSpPr/>
          <p:nvPr/>
        </p:nvGrpSpPr>
        <p:grpSpPr bwMode="auto">
          <a:xfrm>
            <a:off x="1524000" y="3835401"/>
            <a:ext cx="2032000" cy="2205567"/>
            <a:chOff x="1707517" y="3622825"/>
            <a:chExt cx="2685753" cy="1728031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1707517" y="3622825"/>
              <a:ext cx="2685753" cy="1728031"/>
            </a:xfrm>
            <a:prstGeom prst="roundRect">
              <a:avLst>
                <a:gd name="adj" fmla="val 5869"/>
              </a:avLst>
            </a:prstGeom>
            <a:solidFill>
              <a:sysClr val="window" lastClr="FFFFFF">
                <a:alpha val="60000"/>
              </a:sys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txBody>
            <a:bodyPr anchor="ctr"/>
            <a:lstStyle/>
            <a:p>
              <a:pPr marL="0" lvl="2" algn="ctr" defTabSz="1068705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28905" algn="l"/>
                </a:tabLst>
                <a:defRPr/>
              </a:pPr>
              <a:endParaRPr lang="zh-CN" altLang="en-US" sz="1335" kern="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1" name="矩形 50"/>
            <p:cNvSpPr>
              <a:spLocks noChangeArrowheads="1"/>
            </p:cNvSpPr>
            <p:nvPr/>
          </p:nvSpPr>
          <p:spPr bwMode="auto">
            <a:xfrm>
              <a:off x="2170660" y="3760474"/>
              <a:ext cx="246309" cy="52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4919134" y="853018"/>
            <a:ext cx="2516717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结构分类</a:t>
            </a:r>
          </a:p>
        </p:txBody>
      </p:sp>
      <p:sp>
        <p:nvSpPr>
          <p:cNvPr id="34" name="文本框 64"/>
          <p:cNvSpPr txBox="1">
            <a:spLocks noChangeArrowheads="1"/>
          </p:cNvSpPr>
          <p:nvPr/>
        </p:nvSpPr>
        <p:spPr bwMode="auto">
          <a:xfrm>
            <a:off x="4629151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35" name="文本框 64"/>
          <p:cNvSpPr txBox="1">
            <a:spLocks noChangeArrowheads="1"/>
          </p:cNvSpPr>
          <p:nvPr/>
        </p:nvSpPr>
        <p:spPr bwMode="auto">
          <a:xfrm>
            <a:off x="7520517" y="1879114"/>
            <a:ext cx="607483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sp>
        <p:nvSpPr>
          <p:cNvPr id="36" name="文本框 64"/>
          <p:cNvSpPr txBox="1">
            <a:spLocks noChangeArrowheads="1"/>
          </p:cNvSpPr>
          <p:nvPr/>
        </p:nvSpPr>
        <p:spPr bwMode="auto">
          <a:xfrm>
            <a:off x="8513234" y="1868531"/>
            <a:ext cx="607484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1828801" y="3225801"/>
            <a:ext cx="2216151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95373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  结构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5568951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6544734" y="1855831"/>
            <a:ext cx="607484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41" name="文本框 64"/>
          <p:cNvSpPr txBox="1">
            <a:spLocks noChangeArrowheads="1"/>
          </p:cNvSpPr>
          <p:nvPr/>
        </p:nvSpPr>
        <p:spPr bwMode="auto">
          <a:xfrm>
            <a:off x="3744384" y="18685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42" name="文本框 64"/>
          <p:cNvSpPr txBox="1">
            <a:spLocks noChangeArrowheads="1"/>
          </p:cNvSpPr>
          <p:nvPr/>
        </p:nvSpPr>
        <p:spPr bwMode="auto">
          <a:xfrm>
            <a:off x="2891367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78659" y="3908286"/>
            <a:ext cx="2298700" cy="36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   筒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  箭</a:t>
            </a:r>
            <a:endParaRPr lang="en-US" altLang="zh-CN" sz="4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7" name="燕尾形 6"/>
          <p:cNvSpPr/>
          <p:nvPr/>
        </p:nvSpPr>
        <p:spPr>
          <a:xfrm rot="16200000" flipH="1" flipV="1">
            <a:off x="9049809" y="2710391"/>
            <a:ext cx="414867" cy="632884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4"/>
          <p:cNvSpPr txBox="1">
            <a:spLocks noChangeArrowheads="1"/>
          </p:cNvSpPr>
          <p:nvPr/>
        </p:nvSpPr>
        <p:spPr bwMode="auto">
          <a:xfrm>
            <a:off x="8331201" y="3225801"/>
            <a:ext cx="2216151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95373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   结构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8229600" y="3835401"/>
            <a:ext cx="2032000" cy="2273300"/>
          </a:xfrm>
          <a:prstGeom prst="roundRect">
            <a:avLst>
              <a:gd name="adj" fmla="val 5869"/>
            </a:avLst>
          </a:prstGeom>
          <a:solidFill>
            <a:sysClr val="window" lastClr="FFFFFF">
              <a:alpha val="60000"/>
            </a:sys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txBody>
          <a:bodyPr lIns="91439" tIns="45719" rIns="91439" bIns="45719" anchor="ctr"/>
          <a:lstStyle/>
          <a:p>
            <a:pPr marL="0" lvl="2" algn="ctr" defTabSz="106870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28905" algn="l"/>
              </a:tabLst>
              <a:defRPr/>
            </a:pPr>
            <a:endParaRPr lang="zh-CN" altLang="en-US" sz="1335" kern="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62951" y="4261076"/>
            <a:ext cx="1828800" cy="13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   俯</a:t>
            </a:r>
            <a:endParaRPr lang="en-US" altLang="zh-CN" sz="4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   枚</a:t>
            </a:r>
          </a:p>
        </p:txBody>
      </p:sp>
      <p:sp>
        <p:nvSpPr>
          <p:cNvPr id="23" name="燕尾形 22"/>
          <p:cNvSpPr>
            <a:spLocks noChangeArrowheads="1"/>
          </p:cNvSpPr>
          <p:nvPr/>
        </p:nvSpPr>
        <p:spPr bwMode="auto">
          <a:xfrm rot="16200000" flipH="1" flipV="1">
            <a:off x="5617633" y="2586567"/>
            <a:ext cx="414867" cy="677333"/>
          </a:xfrm>
          <a:prstGeom prst="chevron">
            <a:avLst>
              <a:gd name="adj" fmla="val 39389"/>
            </a:avLst>
          </a:prstGeom>
          <a:solidFill>
            <a:srgbClr val="FCA30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23" tIns="43861" rIns="87723" bIns="43861" anchor="ctr"/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06870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64"/>
          <p:cNvSpPr txBox="1">
            <a:spLocks noChangeArrowheads="1"/>
          </p:cNvSpPr>
          <p:nvPr/>
        </p:nvSpPr>
        <p:spPr bwMode="auto">
          <a:xfrm>
            <a:off x="4978400" y="3225801"/>
            <a:ext cx="213360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独体  结构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4784725" y="3873125"/>
            <a:ext cx="2178051" cy="2273300"/>
          </a:xfrm>
          <a:prstGeom prst="roundRect">
            <a:avLst>
              <a:gd name="adj" fmla="val 5869"/>
            </a:avLst>
          </a:prstGeom>
          <a:solidFill>
            <a:sysClr val="window" lastClr="FFFFFF">
              <a:alpha val="60000"/>
            </a:sys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txBody>
          <a:bodyPr lIns="91440" tIns="45720" rIns="91440" bIns="45720" anchor="ctr"/>
          <a:lstStyle/>
          <a:p>
            <a:pPr marL="0" lvl="2" algn="ctr" defTabSz="1069340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0175" algn="l"/>
              </a:tabLst>
              <a:defRPr/>
            </a:pPr>
            <a:endParaRPr lang="zh-CN" altLang="en-US" sz="1335" kern="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6400" y="4038600"/>
            <a:ext cx="1117600" cy="9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   </a:t>
            </a:r>
          </a:p>
        </p:txBody>
      </p:sp>
      <p:sp>
        <p:nvSpPr>
          <p:cNvPr id="9242" name="文本框 3"/>
          <p:cNvSpPr txBox="1">
            <a:spLocks noChangeArrowheads="1"/>
          </p:cNvSpPr>
          <p:nvPr/>
        </p:nvSpPr>
        <p:spPr bwMode="auto">
          <a:xfrm>
            <a:off x="2061634" y="1843130"/>
            <a:ext cx="67678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筒</a:t>
            </a:r>
          </a:p>
        </p:txBody>
      </p:sp>
      <p:sp>
        <p:nvSpPr>
          <p:cNvPr id="9243" name="文本框 5"/>
          <p:cNvSpPr txBox="1">
            <a:spLocks noChangeArrowheads="1"/>
          </p:cNvSpPr>
          <p:nvPr/>
        </p:nvSpPr>
        <p:spPr bwMode="auto">
          <a:xfrm>
            <a:off x="9277351" y="1855830"/>
            <a:ext cx="67678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箭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5" grpId="0" animBg="1"/>
      <p:bldP spid="89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24" grpId="0"/>
      <p:bldP spid="7" grpId="0" bldLvl="0" animBg="1"/>
      <p:bldP spid="8" grpId="0"/>
      <p:bldP spid="9" grpId="0" bldLvl="0" animBg="1"/>
      <p:bldP spid="11" grpId="0"/>
      <p:bldP spid="23" grpId="0" bldLvl="0" animBg="1"/>
      <p:bldP spid="25" grpId="0"/>
      <p:bldP spid="26" grpId="0" bldLvl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4770968" y="874184"/>
            <a:ext cx="2518833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易写错</a:t>
            </a:r>
          </a:p>
        </p:txBody>
      </p:sp>
      <p:graphicFrame>
        <p:nvGraphicFramePr>
          <p:cNvPr id="8" name="Group 12"/>
          <p:cNvGraphicFramePr>
            <a:graphicFrameLocks noGrp="1"/>
          </p:cNvGraphicFramePr>
          <p:nvPr/>
        </p:nvGraphicFramePr>
        <p:xfrm>
          <a:off x="1058333" y="2968626"/>
          <a:ext cx="1481666" cy="1528234"/>
        </p:xfrm>
        <a:graphic>
          <a:graphicData uri="http://schemas.openxmlformats.org/drawingml/2006/table">
            <a:tbl>
              <a:tblPr/>
              <a:tblGrid>
                <a:gridCol w="74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096434" y="2871259"/>
            <a:ext cx="1098551" cy="16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  <a:endParaRPr lang="zh-CN" altLang="zh-CN" sz="10400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3198285" y="3010959"/>
          <a:ext cx="1468968" cy="1439333"/>
        </p:xfrm>
        <a:graphic>
          <a:graphicData uri="http://schemas.openxmlformats.org/drawingml/2006/table">
            <a:tbl>
              <a:tblPr/>
              <a:tblGrid>
                <a:gridCol w="73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208867" y="2898775"/>
            <a:ext cx="1098551" cy="16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479800" y="2255309"/>
            <a:ext cx="1117600" cy="5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1000" y="3372908"/>
            <a:ext cx="711200" cy="406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3581400" y="3779308"/>
            <a:ext cx="711200" cy="5080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云形 20"/>
          <p:cNvSpPr/>
          <p:nvPr/>
        </p:nvSpPr>
        <p:spPr>
          <a:xfrm>
            <a:off x="5162574" y="2164292"/>
            <a:ext cx="4724349" cy="25294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5382107" y="2458509"/>
            <a:ext cx="4443432" cy="2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“枚”的右半部分是反文。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“置”字的下半部分里面是三横，不要写成两横。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78467" y="2255309"/>
            <a:ext cx="845101" cy="12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26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/>
      <p:bldP spid="11" grpId="0"/>
      <p:bldP spid="12" grpId="0"/>
      <p:bldP spid="14" grpId="0" bldLvl="0" animBg="1"/>
      <p:bldP spid="15" grpId="0" bldLvl="0" animBg="1"/>
      <p:bldP spid="21" grpId="0" bldLvl="0" animBg="1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1"/>
            <a:ext cx="8610600" cy="47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265085" y="853018"/>
            <a:ext cx="2516716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加一加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2849034" y="2607734"/>
            <a:ext cx="2163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91" name="文本框 90"/>
          <p:cNvSpPr txBox="1">
            <a:spLocks noChangeArrowheads="1"/>
          </p:cNvSpPr>
          <p:nvPr/>
        </p:nvSpPr>
        <p:spPr bwMode="auto">
          <a:xfrm>
            <a:off x="5863168" y="2620434"/>
            <a:ext cx="2163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走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召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超</a:t>
            </a: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2844801" y="3429001"/>
            <a:ext cx="2036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府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10" name="文本框 93"/>
          <p:cNvSpPr txBox="1">
            <a:spLocks noChangeArrowheads="1"/>
          </p:cNvSpPr>
          <p:nvPr/>
        </p:nvSpPr>
        <p:spPr bwMode="auto">
          <a:xfrm>
            <a:off x="5892800" y="3429001"/>
            <a:ext cx="23368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尸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禹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属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7" y="1026584"/>
            <a:ext cx="86106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089401" y="853018"/>
            <a:ext cx="2518833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换一换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3346451" y="2961218"/>
            <a:ext cx="42121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 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腑</a:t>
            </a:r>
          </a:p>
        </p:txBody>
      </p:sp>
      <p:sp>
        <p:nvSpPr>
          <p:cNvPr id="32" name="文本框 89"/>
          <p:cNvSpPr txBox="1">
            <a:spLocks noChangeArrowheads="1"/>
          </p:cNvSpPr>
          <p:nvPr/>
        </p:nvSpPr>
        <p:spPr bwMode="auto">
          <a:xfrm>
            <a:off x="3346451" y="3778251"/>
            <a:ext cx="42121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 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3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宽屏</PresentationFormat>
  <Paragraphs>207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Calibri</vt:lpstr>
      <vt:lpstr>演示斜黑体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2020-10-09T06:08:50Z</dcterms:created>
  <dcterms:modified xsi:type="dcterms:W3CDTF">2021-01-08T23:32:27Z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