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329" r:id="rId4"/>
    <p:sldId id="330" r:id="rId5"/>
    <p:sldId id="331" r:id="rId6"/>
    <p:sldId id="332" r:id="rId7"/>
    <p:sldId id="333" r:id="rId8"/>
    <p:sldId id="334" r:id="rId9"/>
    <p:sldId id="335" r:id="rId10"/>
    <p:sldId id="336" r:id="rId11"/>
    <p:sldId id="337" r:id="rId12"/>
    <p:sldId id="338" r:id="rId13"/>
    <p:sldId id="339" r:id="rId14"/>
    <p:sldId id="340" r:id="rId15"/>
    <p:sldId id="341" r:id="rId16"/>
    <p:sldId id="342" r:id="rId17"/>
    <p:sldId id="287" r:id="rId18"/>
    <p:sldId id="257" r:id="rId19"/>
  </p:sldIdLst>
  <p:sldSz cx="12192000" cy="6858000"/>
  <p:notesSz cx="6858000" cy="9144000"/>
  <p:embeddedFontLst>
    <p:embeddedFont>
      <p:font typeface="FandolFang R" panose="02010600030101010101" charset="-122"/>
      <p:regular r:id="rId21"/>
    </p:embeddedFont>
    <p:embeddedFont>
      <p:font typeface="思源黑体 CN Light" panose="02010600030101010101" charset="-122"/>
      <p:regular r:id="rId22"/>
    </p:embeddedFont>
    <p:embeddedFont>
      <p:font typeface="演示斜黑体" panose="02010600030101010101" charset="-122"/>
      <p:regular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1812" y="6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8F15A502-199B-4458-9C59-047342CEC7D4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C7219199-3626-4A64-A289-830C10A15FC2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219199-3626-4A64-A289-830C10A15FC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219199-3626-4A64-A289-830C10A15FC2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0503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bookmark_76382"/>
          <p:cNvSpPr>
            <a:spLocks noChangeAspect="1"/>
          </p:cNvSpPr>
          <p:nvPr/>
        </p:nvSpPr>
        <p:spPr bwMode="auto">
          <a:xfrm>
            <a:off x="305216" y="259882"/>
            <a:ext cx="258326" cy="681343"/>
          </a:xfrm>
          <a:custGeom>
            <a:avLst/>
            <a:gdLst>
              <a:gd name="T0" fmla="*/ 455839 w 606244"/>
              <a:gd name="T1" fmla="*/ 455839 w 606244"/>
              <a:gd name="T2" fmla="*/ 600116 w 606244"/>
              <a:gd name="T3" fmla="*/ 600116 w 606244"/>
              <a:gd name="T4" fmla="*/ 600116 w 606244"/>
              <a:gd name="T5" fmla="*/ 600116 w 606244"/>
              <a:gd name="T6" fmla="*/ 600116 w 606244"/>
              <a:gd name="T7" fmla="*/ 600116 w 606244"/>
              <a:gd name="T8" fmla="*/ 600116 w 606244"/>
              <a:gd name="T9" fmla="*/ 600116 w 606244"/>
              <a:gd name="T10" fmla="*/ 600116 w 606244"/>
              <a:gd name="T11" fmla="*/ 600116 w 606244"/>
              <a:gd name="T12" fmla="*/ 600116 w 606244"/>
              <a:gd name="T13" fmla="*/ 600116 w 606244"/>
              <a:gd name="T14" fmla="*/ 600116 w 606244"/>
              <a:gd name="T15" fmla="*/ 600116 w 606244"/>
              <a:gd name="T16" fmla="*/ 600116 w 606244"/>
              <a:gd name="T17" fmla="*/ 600116 w 606244"/>
              <a:gd name="T18" fmla="*/ 600116 w 606244"/>
              <a:gd name="T19" fmla="*/ 600116 w 606244"/>
              <a:gd name="T20" fmla="*/ 600116 w 606244"/>
              <a:gd name="T21" fmla="*/ 600116 w 606244"/>
              <a:gd name="T22" fmla="*/ 600116 w 606244"/>
              <a:gd name="T23" fmla="*/ 600116 w 606244"/>
              <a:gd name="T24" fmla="*/ 455839 w 606244"/>
              <a:gd name="T25" fmla="*/ 455839 w 606244"/>
              <a:gd name="T26" fmla="*/ 600116 w 606244"/>
              <a:gd name="T27" fmla="*/ 600116 w 606244"/>
              <a:gd name="T28" fmla="*/ 600116 w 606244"/>
              <a:gd name="T29" fmla="*/ 600116 w 606244"/>
              <a:gd name="T30" fmla="*/ 600116 w 606244"/>
              <a:gd name="T31" fmla="*/ 600116 w 606244"/>
              <a:gd name="T32" fmla="*/ 600116 w 606244"/>
              <a:gd name="T33" fmla="*/ 600116 w 606244"/>
              <a:gd name="T34" fmla="*/ 600116 w 606244"/>
              <a:gd name="T35" fmla="*/ 600116 w 606244"/>
              <a:gd name="T36" fmla="*/ 600116 w 606244"/>
              <a:gd name="T37" fmla="*/ 600116 w 606244"/>
              <a:gd name="T38" fmla="*/ 600116 w 606244"/>
              <a:gd name="T39" fmla="*/ 600116 w 606244"/>
              <a:gd name="T40" fmla="*/ 455839 w 606244"/>
              <a:gd name="T41" fmla="*/ 455839 w 606244"/>
              <a:gd name="T42" fmla="*/ 600116 w 606244"/>
              <a:gd name="T43" fmla="*/ 600116 w 606244"/>
              <a:gd name="T44" fmla="*/ 600116 w 606244"/>
              <a:gd name="T45" fmla="*/ 600116 w 606244"/>
              <a:gd name="T46" fmla="*/ 600116 w 606244"/>
              <a:gd name="T47" fmla="*/ 600116 w 606244"/>
              <a:gd name="T48" fmla="*/ 600116 w 606244"/>
              <a:gd name="T49" fmla="*/ 600116 w 606244"/>
              <a:gd name="T50" fmla="*/ 600116 w 606244"/>
              <a:gd name="T51" fmla="*/ 600116 w 606244"/>
              <a:gd name="T52" fmla="*/ 600116 w 606244"/>
              <a:gd name="T53" fmla="*/ 600116 w 606244"/>
              <a:gd name="T54" fmla="*/ 600116 w 606244"/>
              <a:gd name="T55" fmla="*/ 600116 w 606244"/>
              <a:gd name="T56" fmla="*/ 600116 w 606244"/>
              <a:gd name="T57" fmla="*/ 600116 w 606244"/>
              <a:gd name="T58" fmla="*/ 600116 w 606244"/>
              <a:gd name="T59" fmla="*/ 600116 w 606244"/>
              <a:gd name="T60" fmla="*/ 600116 w 606244"/>
              <a:gd name="T61" fmla="*/ 600116 w 606244"/>
              <a:gd name="T62" fmla="*/ 600116 w 606244"/>
              <a:gd name="T63" fmla="*/ 600116 w 606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467" h="3875">
                <a:moveTo>
                  <a:pt x="67" y="0"/>
                </a:moveTo>
                <a:cubicBezTo>
                  <a:pt x="30" y="0"/>
                  <a:pt x="0" y="30"/>
                  <a:pt x="0" y="67"/>
                </a:cubicBezTo>
                <a:lnTo>
                  <a:pt x="0" y="3800"/>
                </a:lnTo>
                <a:cubicBezTo>
                  <a:pt x="0" y="3837"/>
                  <a:pt x="30" y="3867"/>
                  <a:pt x="67" y="3867"/>
                </a:cubicBezTo>
                <a:cubicBezTo>
                  <a:pt x="86" y="3867"/>
                  <a:pt x="105" y="3858"/>
                  <a:pt x="118" y="3843"/>
                </a:cubicBezTo>
                <a:lnTo>
                  <a:pt x="733" y="3104"/>
                </a:lnTo>
                <a:lnTo>
                  <a:pt x="1349" y="3843"/>
                </a:lnTo>
                <a:cubicBezTo>
                  <a:pt x="1372" y="3871"/>
                  <a:pt x="1414" y="3875"/>
                  <a:pt x="1443" y="3851"/>
                </a:cubicBezTo>
                <a:cubicBezTo>
                  <a:pt x="1458" y="3839"/>
                  <a:pt x="1467" y="3820"/>
                  <a:pt x="1467" y="3800"/>
                </a:cubicBezTo>
                <a:lnTo>
                  <a:pt x="1467" y="67"/>
                </a:lnTo>
                <a:cubicBezTo>
                  <a:pt x="1467" y="30"/>
                  <a:pt x="1437" y="0"/>
                  <a:pt x="1400" y="0"/>
                </a:cubicBezTo>
                <a:lnTo>
                  <a:pt x="67" y="0"/>
                </a:lnTo>
                <a:close/>
                <a:moveTo>
                  <a:pt x="133" y="133"/>
                </a:moveTo>
                <a:lnTo>
                  <a:pt x="1333" y="133"/>
                </a:lnTo>
                <a:lnTo>
                  <a:pt x="1333" y="3616"/>
                </a:lnTo>
                <a:lnTo>
                  <a:pt x="785" y="2957"/>
                </a:lnTo>
                <a:cubicBezTo>
                  <a:pt x="761" y="2929"/>
                  <a:pt x="719" y="2925"/>
                  <a:pt x="691" y="2949"/>
                </a:cubicBezTo>
                <a:cubicBezTo>
                  <a:pt x="688" y="2951"/>
                  <a:pt x="685" y="2954"/>
                  <a:pt x="682" y="2957"/>
                </a:cubicBezTo>
                <a:lnTo>
                  <a:pt x="133" y="3616"/>
                </a:lnTo>
                <a:lnTo>
                  <a:pt x="133" y="133"/>
                </a:lnTo>
                <a:close/>
                <a:moveTo>
                  <a:pt x="267" y="233"/>
                </a:moveTo>
                <a:cubicBezTo>
                  <a:pt x="248" y="233"/>
                  <a:pt x="233" y="248"/>
                  <a:pt x="233" y="267"/>
                </a:cubicBezTo>
                <a:lnTo>
                  <a:pt x="233" y="1133"/>
                </a:lnTo>
                <a:cubicBezTo>
                  <a:pt x="233" y="1152"/>
                  <a:pt x="248" y="1167"/>
                  <a:pt x="266" y="1167"/>
                </a:cubicBezTo>
                <a:cubicBezTo>
                  <a:pt x="285" y="1167"/>
                  <a:pt x="300" y="1153"/>
                  <a:pt x="300" y="1134"/>
                </a:cubicBezTo>
                <a:lnTo>
                  <a:pt x="300" y="1133"/>
                </a:lnTo>
                <a:lnTo>
                  <a:pt x="300" y="300"/>
                </a:lnTo>
                <a:lnTo>
                  <a:pt x="733" y="300"/>
                </a:lnTo>
                <a:cubicBezTo>
                  <a:pt x="752" y="300"/>
                  <a:pt x="767" y="286"/>
                  <a:pt x="767" y="267"/>
                </a:cubicBezTo>
                <a:cubicBezTo>
                  <a:pt x="767" y="249"/>
                  <a:pt x="753" y="234"/>
                  <a:pt x="734" y="233"/>
                </a:cubicBezTo>
                <a:lnTo>
                  <a:pt x="733" y="233"/>
                </a:lnTo>
                <a:lnTo>
                  <a:pt x="267" y="233"/>
                </a:lnTo>
                <a:close/>
              </a:path>
            </a:pathLst>
          </a:custGeom>
          <a:solidFill>
            <a:srgbClr val="050305"/>
          </a:solidFill>
          <a:ln>
            <a:noFill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0" b="288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 rot="10800000">
            <a:off x="-1" y="0"/>
            <a:ext cx="10697029" cy="6858000"/>
          </a:xfrm>
          <a:prstGeom prst="rect">
            <a:avLst/>
          </a:prstGeom>
          <a:gradFill>
            <a:gsLst>
              <a:gs pos="0">
                <a:schemeClr val="bg2">
                  <a:lumMod val="25000"/>
                  <a:alpha val="0"/>
                </a:schemeClr>
              </a:gs>
              <a:gs pos="100000">
                <a:schemeClr val="bg2">
                  <a:lumMod val="2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251881" y="4333679"/>
            <a:ext cx="3924905" cy="320593"/>
            <a:chOff x="445479" y="4315402"/>
            <a:chExt cx="4198082" cy="471187"/>
          </a:xfrm>
        </p:grpSpPr>
        <p:sp>
          <p:nvSpPr>
            <p:cNvPr id="8" name="矩形 259"/>
            <p:cNvSpPr>
              <a:spLocks noChangeArrowheads="1"/>
            </p:cNvSpPr>
            <p:nvPr/>
          </p:nvSpPr>
          <p:spPr bwMode="auto">
            <a:xfrm>
              <a:off x="445479" y="4317855"/>
              <a:ext cx="2114790" cy="46873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lvl="0" algn="ctr" defTabSz="457200">
                <a:spcBef>
                  <a:spcPts val="0"/>
                </a:spcBef>
                <a:buNone/>
                <a:defRPr/>
              </a:pPr>
              <a:r>
                <a:rPr lang="zh-CN" altLang="en-US" sz="1600" kern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主讲人：</a:t>
              </a:r>
              <a:r>
                <a:rPr lang="en-US" altLang="zh-CN" sz="1600" kern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xippt</a:t>
              </a:r>
              <a:endParaRPr lang="en-US" altLang="zh-CN" sz="1600" kern="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" name="矩形 259"/>
            <p:cNvSpPr>
              <a:spLocks noChangeArrowheads="1"/>
            </p:cNvSpPr>
            <p:nvPr/>
          </p:nvSpPr>
          <p:spPr bwMode="auto">
            <a:xfrm>
              <a:off x="2784412" y="4315402"/>
              <a:ext cx="1859149" cy="46873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时间</a:t>
              </a: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: xxx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096563" y="1481065"/>
            <a:ext cx="6915323" cy="2043185"/>
            <a:chOff x="4429633" y="2356581"/>
            <a:chExt cx="6915323" cy="2043185"/>
          </a:xfrm>
        </p:grpSpPr>
        <p:sp>
          <p:nvSpPr>
            <p:cNvPr id="11" name="矩形 259"/>
            <p:cNvSpPr>
              <a:spLocks noChangeArrowheads="1"/>
            </p:cNvSpPr>
            <p:nvPr/>
          </p:nvSpPr>
          <p:spPr bwMode="auto">
            <a:xfrm>
              <a:off x="4584951" y="2356581"/>
              <a:ext cx="6760005" cy="1231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dist" defTabSz="457200">
                <a:buFont typeface="Arial" panose="020B0604020202020204" pitchFamily="34" charset="0"/>
                <a:buNone/>
              </a:pPr>
              <a:r>
                <a:rPr lang="zh-CN" altLang="en-US" sz="8000" spc="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演示斜黑体" panose="00000A08000000000000" pitchFamily="50" charset="-122"/>
                  <a:ea typeface="演示斜黑体" panose="00000A08000000000000" pitchFamily="50" charset="-122"/>
                  <a:cs typeface="Arial" panose="020B0604020202020204" pitchFamily="34" charset="0"/>
                  <a:sym typeface="Arial" panose="020B0604020202020204" pitchFamily="34" charset="0"/>
                </a:rPr>
                <a:t>冀中的地道战</a:t>
              </a:r>
              <a:endParaRPr lang="en-US" altLang="zh-CN" sz="8000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演示斜黑体" panose="00000A08000000000000" pitchFamily="50" charset="-122"/>
                <a:ea typeface="演示斜黑体" panose="00000A08000000000000" pitchFamily="50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29633" y="3938101"/>
              <a:ext cx="382508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r" defTabSz="457200"/>
              <a:r>
                <a:rPr lang="zh-CN" altLang="en-US" sz="2400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语文 五年级 上册 配人教版</a:t>
              </a:r>
            </a:p>
          </p:txBody>
        </p:sp>
        <p:cxnSp>
          <p:nvCxnSpPr>
            <p:cNvPr id="13" name="直接连接符 12"/>
            <p:cNvCxnSpPr/>
            <p:nvPr/>
          </p:nvCxnSpPr>
          <p:spPr>
            <a:xfrm rot="10800000">
              <a:off x="4584951" y="3815288"/>
              <a:ext cx="5473670" cy="0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602584" y="5069367"/>
            <a:ext cx="4123414" cy="743040"/>
          </a:xfrm>
          <a:prstGeom prst="wedgeRoundRectCallout">
            <a:avLst>
              <a:gd name="adj1" fmla="val -75893"/>
              <a:gd name="adj2" fmla="val -70613"/>
              <a:gd name="adj3" fmla="val 16667"/>
            </a:avLst>
          </a:prstGeom>
          <a:solidFill>
            <a:srgbClr val="FFC000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介绍地道的出口和通道。</a:t>
            </a:r>
          </a:p>
        </p:txBody>
      </p:sp>
      <p:sp>
        <p:nvSpPr>
          <p:cNvPr id="4" name="文本框 12"/>
          <p:cNvSpPr txBox="1"/>
          <p:nvPr/>
        </p:nvSpPr>
        <p:spPr>
          <a:xfrm>
            <a:off x="686795" y="1288852"/>
            <a:ext cx="10895605" cy="364715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（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5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地道的出口也开在隐蔽的地方，外面堆满荆棘。有的还在旁边挖一个陷坑，坑里插上尖刀或者埋上地雷，上面用木板虚盖着，板上铺些草，敌人一踏上去就翻下坑里送了命。在地道里，离出口不远的地方挖几个特别坚固的洞，民兵拿着武器在洞里警戒；拐弯的地方挖一些岔道，叫“迷惑洞”，敌人万一进来了，分不清哪条是死道，哪条是活道。进了死道，就有地雷埋在那儿等着他们；就算进了活道，他们也过不了关口。原来地道里每隔一段就有个很窄的“孑口”，只能容一个人爬过去。只要一个人拿一根木棒，就可以把“孑口”守住，真是“一夫当关，万夫莫开”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6" name="文本框 12"/>
          <p:cNvSpPr txBox="1"/>
          <p:nvPr/>
        </p:nvSpPr>
        <p:spPr>
          <a:xfrm>
            <a:off x="764540" y="1552217"/>
            <a:ext cx="7278793" cy="393460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6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）敌人尝到了地道的厉害，想方设法来破坏，什么火攻呀，水攻呀，毒气攻呀，都用遍了。大家又想出了许多妙法来防备。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洞口准备着土和沙，可以用来灭火。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“孑口”上装着吊板，如果敌人放毒气，就把吊板放下来挡住，不让毒气往里透。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对付水攻的法子更妙了，把地道跟枯井暗沟连接起来，敌人放水的时候，水从洞口进来，就流到枯井暗沟里去了。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任敌人想出什么毒辣的法子也不怕，因为各个村子的地道是相通的，大不了转移到旁的村子去。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TextBox 11"/>
          <p:cNvSpPr txBox="1"/>
          <p:nvPr/>
        </p:nvSpPr>
        <p:spPr>
          <a:xfrm>
            <a:off x="8208486" y="2422902"/>
            <a:ext cx="3353680" cy="46166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对付敌人火攻的办法</a:t>
            </a:r>
          </a:p>
        </p:txBody>
      </p:sp>
      <p:sp>
        <p:nvSpPr>
          <p:cNvPr id="8" name="TextBox 32"/>
          <p:cNvSpPr txBox="1"/>
          <p:nvPr/>
        </p:nvSpPr>
        <p:spPr>
          <a:xfrm>
            <a:off x="8225976" y="3288685"/>
            <a:ext cx="3336190" cy="46166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对付敌人毒气攻的办法</a:t>
            </a:r>
          </a:p>
        </p:txBody>
      </p:sp>
      <p:sp>
        <p:nvSpPr>
          <p:cNvPr id="9" name="TextBox 33"/>
          <p:cNvSpPr txBox="1"/>
          <p:nvPr/>
        </p:nvSpPr>
        <p:spPr>
          <a:xfrm>
            <a:off x="8208844" y="4154469"/>
            <a:ext cx="3353322" cy="461665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对付敌人水攻的办法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3" name="文本框 12"/>
          <p:cNvSpPr txBox="1"/>
          <p:nvPr/>
        </p:nvSpPr>
        <p:spPr>
          <a:xfrm>
            <a:off x="438063" y="1638509"/>
            <a:ext cx="7419608" cy="397031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（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7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人在地道里怎么能了解地面上的情况呢？民兵的指挥部派出一些人分布在各处，发现了敌情就吆喝起来，一个接一个，一直传到指挥部里。老百姓管这种吆喝叫“无线电”。地道里面可就用“有线电”了，一根铁丝牵住一个小铜铃，这儿一拉，那儿就响，拉几下表示什么意思是早就约好了的。为了打击敌人，什么办法都想出来了，人民的智慧是无穷无尽的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2351378" y="3850956"/>
            <a:ext cx="9964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6387465" y="3845504"/>
            <a:ext cx="1035443" cy="54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12"/>
          <p:cNvSpPr txBox="1"/>
          <p:nvPr/>
        </p:nvSpPr>
        <p:spPr>
          <a:xfrm>
            <a:off x="7979442" y="1872830"/>
            <a:ext cx="3753762" cy="1002291"/>
          </a:xfrm>
          <a:prstGeom prst="snip2DiagRect">
            <a:avLst/>
          </a:prstGeom>
          <a:noFill/>
          <a:ln w="38100">
            <a:solidFill>
              <a:srgbClr val="FF6600"/>
            </a:solidFill>
          </a:ln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7C6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了解地面情况，靠人吆喝传递消息，这叫“无线电”。</a:t>
            </a:r>
          </a:p>
        </p:txBody>
      </p:sp>
      <p:sp>
        <p:nvSpPr>
          <p:cNvPr id="8" name="文本框 12"/>
          <p:cNvSpPr txBox="1"/>
          <p:nvPr/>
        </p:nvSpPr>
        <p:spPr>
          <a:xfrm>
            <a:off x="7931678" y="3281629"/>
            <a:ext cx="3554565" cy="1002291"/>
          </a:xfrm>
          <a:prstGeom prst="snip2Diag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地道里互通情况，靠拉小铜铃，这叫“有线电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”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9" name="文本框 12"/>
          <p:cNvSpPr txBox="1"/>
          <p:nvPr/>
        </p:nvSpPr>
        <p:spPr>
          <a:xfrm>
            <a:off x="7050751" y="5039500"/>
            <a:ext cx="2735218" cy="551192"/>
          </a:xfrm>
          <a:prstGeom prst="snip2Diag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地道里通信联络。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3" name="文本框 12"/>
          <p:cNvSpPr txBox="1"/>
          <p:nvPr/>
        </p:nvSpPr>
        <p:spPr>
          <a:xfrm>
            <a:off x="3249859" y="2106030"/>
            <a:ext cx="7621342" cy="169681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有了地道战这个斗争方式，敌人毒辣透顶的“扫荡”被粉碎了。冀中平原上的人民不但坚持了生产，还有力地打击了敌人，在我国抗日战争史上留下了惊人的奇迹。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1731720" y="4238720"/>
            <a:ext cx="7934138" cy="979319"/>
            <a:chOff x="10586" y="2631"/>
            <a:chExt cx="13024" cy="1332"/>
          </a:xfrm>
        </p:grpSpPr>
        <p:sp>
          <p:nvSpPr>
            <p:cNvPr id="6" name="任意多边形 13"/>
            <p:cNvSpPr/>
            <p:nvPr>
              <p:custDataLst>
                <p:tags r:id="rId1"/>
              </p:custDataLst>
            </p:nvPr>
          </p:nvSpPr>
          <p:spPr>
            <a:xfrm>
              <a:off x="10586" y="2631"/>
              <a:ext cx="13024" cy="1332"/>
            </a:xfrm>
            <a:custGeom>
              <a:avLst/>
              <a:gdLst>
                <a:gd name="connsiteX0" fmla="*/ 5955922 w 5955922"/>
                <a:gd name="connsiteY0" fmla="*/ 0 h 699160"/>
                <a:gd name="connsiteX1" fmla="*/ 5762221 w 5955922"/>
                <a:gd name="connsiteY1" fmla="*/ 671470 h 699160"/>
                <a:gd name="connsiteX2" fmla="*/ 0 w 5955922"/>
                <a:gd name="connsiteY2" fmla="*/ 699160 h 699160"/>
                <a:gd name="connsiteX3" fmla="*/ 176842 w 5955922"/>
                <a:gd name="connsiteY3" fmla="*/ 45351 h 69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55922" h="699160">
                  <a:moveTo>
                    <a:pt x="5955922" y="0"/>
                  </a:moveTo>
                  <a:lnTo>
                    <a:pt x="5762221" y="671470"/>
                  </a:lnTo>
                  <a:lnTo>
                    <a:pt x="0" y="699160"/>
                  </a:lnTo>
                  <a:lnTo>
                    <a:pt x="176842" y="45351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rtlCol="0" anchor="ctr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11291" y="2934"/>
              <a:ext cx="12164" cy="9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楷体" panose="02010609060101010101" pitchFamily="49" charset="-122"/>
                  <a:sym typeface="Arial" panose="020B0604020202020204" pitchFamily="34" charset="0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     </a:t>
              </a: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写地道战在我国抗日战争史上的地位。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8" name="圆角矩形 3"/>
          <p:cNvSpPr/>
          <p:nvPr/>
        </p:nvSpPr>
        <p:spPr>
          <a:xfrm>
            <a:off x="9132074" y="3327635"/>
            <a:ext cx="1504779" cy="41647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3982720" y="2714172"/>
            <a:ext cx="6607639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23"/>
          <p:cNvSpPr txBox="1"/>
          <p:nvPr/>
        </p:nvSpPr>
        <p:spPr>
          <a:xfrm>
            <a:off x="1145741" y="2719355"/>
            <a:ext cx="1833018" cy="743040"/>
          </a:xfrm>
          <a:prstGeom prst="wedgeRoundRectCallout">
            <a:avLst>
              <a:gd name="adj1" fmla="val 98843"/>
              <a:gd name="adj2" fmla="val -58181"/>
              <a:gd name="adj3" fmla="val 16667"/>
            </a:avLst>
          </a:prstGeom>
          <a:solidFill>
            <a:srgbClr val="FFC000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首尾呼应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3497943" y="3294301"/>
            <a:ext cx="752796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10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12" name="圆角矩形 37"/>
          <p:cNvSpPr/>
          <p:nvPr/>
        </p:nvSpPr>
        <p:spPr>
          <a:xfrm>
            <a:off x="1229848" y="2987824"/>
            <a:ext cx="9732304" cy="2846154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563914" y="3615831"/>
            <a:ext cx="9064172" cy="1694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       这篇课文以地道的特点为线索，有序地介绍了冀中地道战出现的原因、作用、地道式样结构及特点，对冀中地道战作了高度评价，热情颂扬了人民群众的无穷智慧和顽强的斗志。</a:t>
            </a:r>
          </a:p>
        </p:txBody>
      </p:sp>
      <p:pic>
        <p:nvPicPr>
          <p:cNvPr id="14" name="Picture 2" descr="http://www.juimg.com/tuku/yulantu/140111/328662-14011111040283-lp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9" t="13362" b="15866"/>
          <a:stretch>
            <a:fillRect/>
          </a:stretch>
        </p:blipFill>
        <p:spPr bwMode="auto">
          <a:xfrm>
            <a:off x="4515757" y="1025789"/>
            <a:ext cx="3439885" cy="1522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2"/>
          <p:cNvSpPr txBox="1"/>
          <p:nvPr/>
        </p:nvSpPr>
        <p:spPr>
          <a:xfrm>
            <a:off x="5110843" y="1464967"/>
            <a:ext cx="233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课文主旨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当堂测评</a:t>
            </a:r>
          </a:p>
        </p:txBody>
      </p:sp>
      <p:sp>
        <p:nvSpPr>
          <p:cNvPr id="3" name="矩形 19"/>
          <p:cNvSpPr/>
          <p:nvPr/>
        </p:nvSpPr>
        <p:spPr>
          <a:xfrm>
            <a:off x="679132" y="1109452"/>
            <a:ext cx="5416868" cy="588816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一、给下面的句子填上合适的关联词。</a:t>
            </a:r>
          </a:p>
        </p:txBody>
      </p:sp>
      <p:sp>
        <p:nvSpPr>
          <p:cNvPr id="4" name="Rectangle 2"/>
          <p:cNvSpPr/>
          <p:nvPr/>
        </p:nvSpPr>
        <p:spPr>
          <a:xfrm>
            <a:off x="665613" y="1643236"/>
            <a:ext cx="9626168" cy="2248501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1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．（　      ）敌人来了，我们（  　）钻到地道里去，让他们扑个空。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2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．人藏在洞里，（　   ）不气闷，（   　）不嫌暗。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3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．（　       ）进了活道，敌人（　        ）过不了关口。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4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．在地道里（　      ）有“警戒洞”，（        　）有“迷惑洞”。</a:t>
            </a:r>
          </a:p>
        </p:txBody>
      </p:sp>
      <p:sp>
        <p:nvSpPr>
          <p:cNvPr id="6" name="TextBox 23"/>
          <p:cNvSpPr txBox="1"/>
          <p:nvPr/>
        </p:nvSpPr>
        <p:spPr>
          <a:xfrm>
            <a:off x="1547005" y="1732824"/>
            <a:ext cx="1161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如果</a:t>
            </a:r>
          </a:p>
        </p:txBody>
      </p:sp>
      <p:sp>
        <p:nvSpPr>
          <p:cNvPr id="7" name="TextBox 41"/>
          <p:cNvSpPr txBox="1"/>
          <p:nvPr/>
        </p:nvSpPr>
        <p:spPr>
          <a:xfrm>
            <a:off x="5068026" y="1732824"/>
            <a:ext cx="1161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就</a:t>
            </a:r>
          </a:p>
        </p:txBody>
      </p:sp>
      <p:sp>
        <p:nvSpPr>
          <p:cNvPr id="8" name="TextBox 33"/>
          <p:cNvSpPr txBox="1"/>
          <p:nvPr/>
        </p:nvSpPr>
        <p:spPr>
          <a:xfrm>
            <a:off x="3412839" y="2312029"/>
            <a:ext cx="1161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既</a:t>
            </a:r>
          </a:p>
        </p:txBody>
      </p:sp>
      <p:sp>
        <p:nvSpPr>
          <p:cNvPr id="9" name="TextBox 34"/>
          <p:cNvSpPr txBox="1"/>
          <p:nvPr/>
        </p:nvSpPr>
        <p:spPr>
          <a:xfrm>
            <a:off x="5734504" y="2266608"/>
            <a:ext cx="1161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又</a:t>
            </a:r>
          </a:p>
        </p:txBody>
      </p:sp>
      <p:sp>
        <p:nvSpPr>
          <p:cNvPr id="10" name="TextBox 35"/>
          <p:cNvSpPr txBox="1"/>
          <p:nvPr/>
        </p:nvSpPr>
        <p:spPr>
          <a:xfrm>
            <a:off x="1524135" y="2848323"/>
            <a:ext cx="1161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即使</a:t>
            </a:r>
          </a:p>
        </p:txBody>
      </p:sp>
      <p:sp>
        <p:nvSpPr>
          <p:cNvPr id="11" name="TextBox 36"/>
          <p:cNvSpPr txBox="1"/>
          <p:nvPr/>
        </p:nvSpPr>
        <p:spPr>
          <a:xfrm>
            <a:off x="5338791" y="2876125"/>
            <a:ext cx="1161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也</a:t>
            </a:r>
          </a:p>
        </p:txBody>
      </p:sp>
      <p:sp>
        <p:nvSpPr>
          <p:cNvPr id="12" name="TextBox 37"/>
          <p:cNvSpPr txBox="1"/>
          <p:nvPr/>
        </p:nvSpPr>
        <p:spPr>
          <a:xfrm>
            <a:off x="2781206" y="3410209"/>
            <a:ext cx="1161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不但</a:t>
            </a:r>
          </a:p>
        </p:txBody>
      </p:sp>
      <p:sp>
        <p:nvSpPr>
          <p:cNvPr id="13" name="TextBox 40"/>
          <p:cNvSpPr txBox="1"/>
          <p:nvPr/>
        </p:nvSpPr>
        <p:spPr>
          <a:xfrm>
            <a:off x="6366263" y="3405550"/>
            <a:ext cx="1161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而且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0392" y="2960304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当堂测评</a:t>
            </a:r>
          </a:p>
        </p:txBody>
      </p:sp>
      <p:sp>
        <p:nvSpPr>
          <p:cNvPr id="3" name="矩形 19"/>
          <p:cNvSpPr/>
          <p:nvPr/>
        </p:nvSpPr>
        <p:spPr>
          <a:xfrm>
            <a:off x="1443910" y="1519535"/>
            <a:ext cx="1723549" cy="588816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二、缩句。</a:t>
            </a:r>
          </a:p>
        </p:txBody>
      </p:sp>
      <p:sp>
        <p:nvSpPr>
          <p:cNvPr id="4" name="Rectangle 2"/>
          <p:cNvSpPr/>
          <p:nvPr/>
        </p:nvSpPr>
        <p:spPr>
          <a:xfrm>
            <a:off x="1421455" y="1941956"/>
            <a:ext cx="9018889" cy="363349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1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．冀中人民在广阔平原的地底下挖了不计其数的地道。</a:t>
            </a:r>
          </a:p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　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_______________________________________________</a:t>
            </a:r>
          </a:p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2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．冀中人民创造的地道战在我国抗日战争史上留下了惊人的奇迹。</a:t>
            </a:r>
          </a:p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　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_______________________________________________</a:t>
            </a:r>
          </a:p>
        </p:txBody>
      </p:sp>
      <p:sp>
        <p:nvSpPr>
          <p:cNvPr id="6" name="圆角矩形 8"/>
          <p:cNvSpPr/>
          <p:nvPr/>
        </p:nvSpPr>
        <p:spPr>
          <a:xfrm>
            <a:off x="876300" y="1320800"/>
            <a:ext cx="10109200" cy="4724400"/>
          </a:xfrm>
          <a:prstGeom prst="roundRect">
            <a:avLst/>
          </a:prstGeom>
          <a:noFill/>
          <a:ln>
            <a:solidFill>
              <a:srgbClr val="E58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472059" y="4909140"/>
            <a:ext cx="5493909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地道战留下了奇迹。 </a:t>
            </a:r>
          </a:p>
        </p:txBody>
      </p:sp>
      <p:sp>
        <p:nvSpPr>
          <p:cNvPr id="8" name="矩形 7"/>
          <p:cNvSpPr/>
          <p:nvPr/>
        </p:nvSpPr>
        <p:spPr>
          <a:xfrm>
            <a:off x="2571164" y="3066206"/>
            <a:ext cx="5016298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冀中人民挖了地道。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0" b="288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 rot="10800000">
            <a:off x="-1" y="0"/>
            <a:ext cx="10697029" cy="6858000"/>
          </a:xfrm>
          <a:prstGeom prst="rect">
            <a:avLst/>
          </a:prstGeom>
          <a:gradFill>
            <a:gsLst>
              <a:gs pos="0">
                <a:schemeClr val="bg2">
                  <a:lumMod val="25000"/>
                  <a:alpha val="0"/>
                </a:schemeClr>
              </a:gs>
              <a:gs pos="100000">
                <a:schemeClr val="bg2">
                  <a:lumMod val="2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251881" y="4333679"/>
            <a:ext cx="3924905" cy="320593"/>
            <a:chOff x="445479" y="4315402"/>
            <a:chExt cx="4198082" cy="471187"/>
          </a:xfrm>
        </p:grpSpPr>
        <p:sp>
          <p:nvSpPr>
            <p:cNvPr id="8" name="矩形 259"/>
            <p:cNvSpPr>
              <a:spLocks noChangeArrowheads="1"/>
            </p:cNvSpPr>
            <p:nvPr/>
          </p:nvSpPr>
          <p:spPr bwMode="auto">
            <a:xfrm>
              <a:off x="445479" y="4317855"/>
              <a:ext cx="2114790" cy="46873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lvl="0" algn="ctr" defTabSz="457200">
                <a:spcBef>
                  <a:spcPts val="0"/>
                </a:spcBef>
                <a:buNone/>
                <a:defRPr/>
              </a:pPr>
              <a:r>
                <a:rPr lang="zh-CN" altLang="en-US" sz="1600" kern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主讲人：</a:t>
              </a:r>
              <a:r>
                <a:rPr lang="en-US" altLang="zh-CN" sz="1600" kern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xippt</a:t>
              </a:r>
              <a:endParaRPr lang="en-US" altLang="zh-CN" sz="1600" kern="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" name="矩形 259"/>
            <p:cNvSpPr>
              <a:spLocks noChangeArrowheads="1"/>
            </p:cNvSpPr>
            <p:nvPr/>
          </p:nvSpPr>
          <p:spPr bwMode="auto">
            <a:xfrm>
              <a:off x="2784412" y="4315402"/>
              <a:ext cx="1859149" cy="46873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时间</a:t>
              </a: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: xxx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096563" y="1481065"/>
            <a:ext cx="6915323" cy="2043185"/>
            <a:chOff x="4429633" y="2356581"/>
            <a:chExt cx="6915323" cy="2043185"/>
          </a:xfrm>
        </p:grpSpPr>
        <p:sp>
          <p:nvSpPr>
            <p:cNvPr id="11" name="矩形 259"/>
            <p:cNvSpPr>
              <a:spLocks noChangeArrowheads="1"/>
            </p:cNvSpPr>
            <p:nvPr/>
          </p:nvSpPr>
          <p:spPr bwMode="auto">
            <a:xfrm>
              <a:off x="4584951" y="2356581"/>
              <a:ext cx="6760005" cy="1231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dist" defTabSz="457200">
                <a:buFont typeface="Arial" panose="020B0604020202020204" pitchFamily="34" charset="0"/>
                <a:buNone/>
              </a:pPr>
              <a:r>
                <a:rPr lang="zh-CN" altLang="en-US" sz="8000" spc="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演示斜黑体" panose="00000A08000000000000" pitchFamily="50" charset="-122"/>
                  <a:ea typeface="演示斜黑体" panose="00000A08000000000000" pitchFamily="50" charset="-122"/>
                  <a:cs typeface="Arial" panose="020B0604020202020204" pitchFamily="34" charset="0"/>
                  <a:sym typeface="Arial" panose="020B0604020202020204" pitchFamily="34" charset="0"/>
                </a:rPr>
                <a:t>感谢各位聆听</a:t>
              </a:r>
              <a:endParaRPr lang="en-US" altLang="zh-CN" sz="8000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演示斜黑体" panose="00000A08000000000000" pitchFamily="50" charset="-122"/>
                <a:ea typeface="演示斜黑体" panose="00000A08000000000000" pitchFamily="50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29633" y="3938101"/>
              <a:ext cx="382508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r" defTabSz="457200"/>
              <a:r>
                <a:rPr lang="zh-CN" altLang="en-US" sz="2400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语文 五年级 上册 配人教版</a:t>
              </a:r>
            </a:p>
          </p:txBody>
        </p:sp>
        <p:cxnSp>
          <p:nvCxnSpPr>
            <p:cNvPr id="13" name="直接连接符 12"/>
            <p:cNvCxnSpPr/>
            <p:nvPr/>
          </p:nvCxnSpPr>
          <p:spPr>
            <a:xfrm rot="10800000">
              <a:off x="4584951" y="3815288"/>
              <a:ext cx="5473670" cy="0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趣味导入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9" t="20278" r="2954" b="20278"/>
          <a:stretch>
            <a:fillRect/>
          </a:stretch>
        </p:blipFill>
        <p:spPr>
          <a:xfrm>
            <a:off x="2025650" y="2635656"/>
            <a:ext cx="8140700" cy="31571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矩形 5"/>
          <p:cNvSpPr/>
          <p:nvPr/>
        </p:nvSpPr>
        <p:spPr>
          <a:xfrm>
            <a:off x="3868467" y="1224804"/>
            <a:ext cx="44550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all" spc="0" normalizeH="0" baseline="0" noProof="0" dirty="0">
                <a:ln w="0"/>
                <a:gradFill flip="none">
                  <a:gsLst>
                    <a:gs pos="0">
                      <a:srgbClr val="5B9BD5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5B9BD5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5B9BD5">
                        <a:shade val="65000"/>
                        <a:satMod val="130000"/>
                      </a:srgbClr>
                    </a:gs>
                    <a:gs pos="92000">
                      <a:srgbClr val="5B9BD5">
                        <a:shade val="50000"/>
                        <a:satMod val="120000"/>
                      </a:srgbClr>
                    </a:gs>
                    <a:gs pos="100000">
                      <a:srgbClr val="5B9BD5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冀中的地道战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资料链接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961466" y="2233519"/>
            <a:ext cx="9659467" cy="34163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 抗日战争时期，日本帝国主义于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1942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年到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1944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年调集了几十万军队对我华北敌后抗日根据地进行“大扫荡”，实行野蛮的烧光、杀光、抢光的“三光”政策。他们在铁路和大道的两旁挖了很深的封锁沟，挖出的泥土就用来筑成封锁墙，十里一碉，八里一堡，对抗日根据地实行残酷的封锁政策，抗日战争进入了最困难的时期。地道战就是在这种环境下诞生的。</a:t>
            </a:r>
          </a:p>
        </p:txBody>
      </p:sp>
      <p:sp>
        <p:nvSpPr>
          <p:cNvPr id="8" name="TextBox 3"/>
          <p:cNvSpPr txBox="1"/>
          <p:nvPr/>
        </p:nvSpPr>
        <p:spPr>
          <a:xfrm>
            <a:off x="3783874" y="1397907"/>
            <a:ext cx="40146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时代背景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 bldLvl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字词认读</a:t>
            </a:r>
          </a:p>
        </p:txBody>
      </p:sp>
      <p:sp>
        <p:nvSpPr>
          <p:cNvPr id="6" name="文本框 3"/>
          <p:cNvSpPr txBox="1"/>
          <p:nvPr/>
        </p:nvSpPr>
        <p:spPr>
          <a:xfrm>
            <a:off x="1116965" y="1961782"/>
            <a:ext cx="8122548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侵 略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  堡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垒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  任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丘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 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陷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坑</a:t>
            </a:r>
          </a:p>
        </p:txBody>
      </p:sp>
      <p:sp>
        <p:nvSpPr>
          <p:cNvPr id="9" name="矩形 8"/>
          <p:cNvSpPr/>
          <p:nvPr/>
        </p:nvSpPr>
        <p:spPr>
          <a:xfrm>
            <a:off x="1321977" y="1501407"/>
            <a:ext cx="702373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0"/>
                <a:sym typeface="Arial" panose="020B0604020202020204" pitchFamily="34" charset="0"/>
              </a:rPr>
              <a:t>qīn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0"/>
                <a:sym typeface="Arial" panose="020B0604020202020204" pitchFamily="34" charset="0"/>
              </a:rPr>
              <a:t>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0"/>
                <a:sym typeface="Arial" panose="020B0604020202020204" pitchFamily="34" charset="0"/>
              </a:rPr>
              <a:t>lüè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0"/>
                <a:sym typeface="Arial" panose="020B0604020202020204" pitchFamily="34" charset="0"/>
              </a:rPr>
              <a:t>         </a:t>
            </a:r>
            <a:r>
              <a:rPr kumimoji="0" lang="en-US" altLang="zh-CN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0"/>
                <a:sym typeface="Arial" panose="020B0604020202020204" pitchFamily="34" charset="0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0"/>
                <a:sym typeface="Arial" panose="020B0604020202020204" pitchFamily="34" charset="0"/>
              </a:rPr>
              <a:t>lěi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0"/>
                <a:sym typeface="Arial" panose="020B0604020202020204" pitchFamily="34" charset="0"/>
              </a:rPr>
              <a:t>           </a:t>
            </a:r>
            <a:r>
              <a:rPr kumimoji="0" lang="en-US" altLang="zh-CN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0"/>
                <a:sym typeface="Arial" panose="020B0604020202020204" pitchFamily="34" charset="0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0"/>
                <a:sym typeface="Arial" panose="020B0604020202020204" pitchFamily="34" charset="0"/>
              </a:rPr>
              <a:t>qiū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0"/>
                <a:sym typeface="Arial" panose="020B0604020202020204" pitchFamily="34" charset="0"/>
              </a:rPr>
              <a:t>     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0"/>
                <a:sym typeface="Arial" panose="020B0604020202020204" pitchFamily="34" charset="0"/>
              </a:rPr>
              <a:t>xiàn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0"/>
                <a:sym typeface="Arial" panose="020B0604020202020204" pitchFamily="34" charset="0"/>
              </a:rPr>
              <a:t> 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文本框 7"/>
          <p:cNvSpPr txBox="1"/>
          <p:nvPr/>
        </p:nvSpPr>
        <p:spPr>
          <a:xfrm>
            <a:off x="1321977" y="3429000"/>
            <a:ext cx="742315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拐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弯   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岔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道  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孑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口    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吆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喝</a:t>
            </a:r>
          </a:p>
        </p:txBody>
      </p:sp>
      <p:sp>
        <p:nvSpPr>
          <p:cNvPr id="11" name="矩形 10"/>
          <p:cNvSpPr/>
          <p:nvPr/>
        </p:nvSpPr>
        <p:spPr>
          <a:xfrm>
            <a:off x="767621" y="2946555"/>
            <a:ext cx="813244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0"/>
                <a:sym typeface="Arial" panose="020B0604020202020204" pitchFamily="34" charset="0"/>
              </a:rPr>
              <a:t>     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0"/>
                <a:sym typeface="Arial" panose="020B0604020202020204" pitchFamily="34" charset="0"/>
              </a:rPr>
              <a:t>guǎi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0"/>
                <a:sym typeface="Arial" panose="020B0604020202020204" pitchFamily="34" charset="0"/>
              </a:rPr>
              <a:t>        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0"/>
                <a:sym typeface="Arial" panose="020B0604020202020204" pitchFamily="34" charset="0"/>
              </a:rPr>
              <a:t>chà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0"/>
                <a:sym typeface="Arial" panose="020B0604020202020204" pitchFamily="34" charset="0"/>
              </a:rPr>
              <a:t>         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0"/>
                <a:sym typeface="Arial" panose="020B0604020202020204" pitchFamily="34" charset="0"/>
              </a:rPr>
              <a:t>jié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0"/>
                <a:sym typeface="Arial" panose="020B0604020202020204" pitchFamily="34" charset="0"/>
              </a:rPr>
              <a:t>            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0"/>
                <a:sym typeface="Arial" panose="020B0604020202020204" pitchFamily="34" charset="0"/>
              </a:rPr>
              <a:t>yāo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方正舒体" panose="02010601030101010101" charset="0"/>
              <a:sym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4927" y="2335639"/>
            <a:ext cx="3149600" cy="42294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字词认读</a:t>
            </a:r>
          </a:p>
        </p:txBody>
      </p:sp>
      <p:sp>
        <p:nvSpPr>
          <p:cNvPr id="3" name="矩形 2"/>
          <p:cNvSpPr/>
          <p:nvPr/>
        </p:nvSpPr>
        <p:spPr>
          <a:xfrm>
            <a:off x="674489" y="1261442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侵略：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不计其数：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妨碍：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隐蔽：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吆喝：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716520" y="1261442"/>
            <a:ext cx="782669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指侵犯别国的领土、主权，掠夺财富并奴役别国的人民。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无法计算数目，形容极多。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使事情不能顺利进行；阻碍。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被别的事物遮住不易被发现。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大声喊叫（多指卖东西、赶牲口、呼唤等）。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4927" y="2335639"/>
            <a:ext cx="3149600" cy="42294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3" name="文本框 12"/>
          <p:cNvSpPr txBox="1"/>
          <p:nvPr/>
        </p:nvSpPr>
        <p:spPr>
          <a:xfrm>
            <a:off x="476163" y="1870881"/>
            <a:ext cx="7419608" cy="311623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（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1942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到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1944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那几年，日本侵略军在冀中平原上“大扫荡”，还修筑了封锁沟和封锁墙，十里一碉，八里一堡，想搞垮我们的人民武装。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（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）为了粉碎敌人的“扫荡”，冀中人民在党的领导下，创造了新的斗争方式，这就是地道战。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4534262" y="2401746"/>
            <a:ext cx="33615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606032" y="3022734"/>
            <a:ext cx="15275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12"/>
          <p:cNvSpPr txBox="1"/>
          <p:nvPr/>
        </p:nvSpPr>
        <p:spPr>
          <a:xfrm>
            <a:off x="7901853" y="1608114"/>
            <a:ext cx="3753762" cy="1487597"/>
          </a:xfrm>
          <a:prstGeom prst="snip2DiagRect">
            <a:avLst/>
          </a:prstGeom>
          <a:noFill/>
          <a:ln w="38100">
            <a:solidFill>
              <a:srgbClr val="FF6600"/>
            </a:solidFill>
          </a:ln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7C6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扫荡，指用武力或其他手段肃清，加上“大”字可以看出当时战争的残酷。</a:t>
            </a:r>
          </a:p>
        </p:txBody>
      </p:sp>
      <p:sp>
        <p:nvSpPr>
          <p:cNvPr id="8" name="文本框 12"/>
          <p:cNvSpPr txBox="1"/>
          <p:nvPr/>
        </p:nvSpPr>
        <p:spPr>
          <a:xfrm>
            <a:off x="7969778" y="3514001"/>
            <a:ext cx="3554565" cy="569327"/>
          </a:xfrm>
          <a:prstGeom prst="snip2Diag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交代地道战的背景。</a:t>
            </a:r>
          </a:p>
        </p:txBody>
      </p:sp>
      <p:sp>
        <p:nvSpPr>
          <p:cNvPr id="9" name="文本框 12"/>
          <p:cNvSpPr txBox="1"/>
          <p:nvPr/>
        </p:nvSpPr>
        <p:spPr>
          <a:xfrm>
            <a:off x="4728391" y="4980267"/>
            <a:ext cx="2735218" cy="569327"/>
          </a:xfrm>
          <a:prstGeom prst="snip2Diag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地道战的产生。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10" name="矩形 9"/>
          <p:cNvSpPr/>
          <p:nvPr/>
        </p:nvSpPr>
        <p:spPr>
          <a:xfrm>
            <a:off x="865505" y="1448803"/>
            <a:ext cx="674542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 （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3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）说起地道战，简直是个奇迹。在广阔平原的地底下，挖了不计其数的地道，横的，竖的，直的，弯的，家家相连，村村相通。敌人来了，我们就钻到地道里去，让他们扑个空；敌人走了，我们就从地道里出来，照常种地过日子，有时候还要打击敌人。靠着地道这种坚强的堡垒，冀中平原上的人民坚持了敌后游击战争。</a:t>
            </a:r>
          </a:p>
        </p:txBody>
      </p:sp>
      <p:sp>
        <p:nvSpPr>
          <p:cNvPr id="11" name="文本框 23"/>
          <p:cNvSpPr txBox="1"/>
          <p:nvPr/>
        </p:nvSpPr>
        <p:spPr>
          <a:xfrm>
            <a:off x="7691246" y="930960"/>
            <a:ext cx="1455168" cy="605698"/>
          </a:xfrm>
          <a:prstGeom prst="wedgeRoundRectCallout">
            <a:avLst>
              <a:gd name="adj1" fmla="val -170591"/>
              <a:gd name="adj2" fmla="val 69280"/>
              <a:gd name="adj3" fmla="val 16667"/>
            </a:avLst>
          </a:prstGeom>
          <a:solidFill>
            <a:srgbClr val="FFC000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中心句</a:t>
            </a:r>
          </a:p>
        </p:txBody>
      </p:sp>
      <p:cxnSp>
        <p:nvCxnSpPr>
          <p:cNvPr id="12" name="直接连接符 11"/>
          <p:cNvCxnSpPr/>
          <p:nvPr/>
        </p:nvCxnSpPr>
        <p:spPr>
          <a:xfrm>
            <a:off x="1924733" y="2065325"/>
            <a:ext cx="3958996" cy="1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6310312" y="2049828"/>
            <a:ext cx="1066726" cy="1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1051374" y="2608628"/>
            <a:ext cx="6373686" cy="1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946023" y="3130830"/>
            <a:ext cx="4660392" cy="1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2"/>
          <p:cNvSpPr txBox="1"/>
          <p:nvPr/>
        </p:nvSpPr>
        <p:spPr>
          <a:xfrm>
            <a:off x="8016255" y="2039301"/>
            <a:ext cx="2555588" cy="543156"/>
          </a:xfrm>
          <a:prstGeom prst="snip2Diag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总述地道的概况。</a:t>
            </a:r>
          </a:p>
        </p:txBody>
      </p:sp>
      <p:sp>
        <p:nvSpPr>
          <p:cNvPr id="17" name="文本框 12"/>
          <p:cNvSpPr txBox="1"/>
          <p:nvPr/>
        </p:nvSpPr>
        <p:spPr>
          <a:xfrm>
            <a:off x="7778804" y="3167026"/>
            <a:ext cx="3678409" cy="1002291"/>
          </a:xfrm>
          <a:prstGeom prst="snip2Diag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说明地道的作用一是保存自己，二是打击敌人。</a:t>
            </a:r>
          </a:p>
        </p:txBody>
      </p:sp>
      <p:sp>
        <p:nvSpPr>
          <p:cNvPr id="18" name="文本框 12"/>
          <p:cNvSpPr txBox="1"/>
          <p:nvPr/>
        </p:nvSpPr>
        <p:spPr>
          <a:xfrm>
            <a:off x="5960842" y="4899610"/>
            <a:ext cx="3657166" cy="1002291"/>
          </a:xfrm>
          <a:prstGeom prst="snip2Diag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总结上文，从侧面歌颂了冀中人民的智慧。</a:t>
            </a:r>
          </a:p>
        </p:txBody>
      </p:sp>
      <p:cxnSp>
        <p:nvCxnSpPr>
          <p:cNvPr id="19" name="直接连接符 18"/>
          <p:cNvCxnSpPr/>
          <p:nvPr/>
        </p:nvCxnSpPr>
        <p:spPr>
          <a:xfrm>
            <a:off x="3118485" y="4734408"/>
            <a:ext cx="4258553" cy="2145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1204188" y="5399011"/>
            <a:ext cx="4402227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bldLvl="0" animBg="1"/>
      <p:bldP spid="16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4" name="文本框 12"/>
          <p:cNvSpPr txBox="1"/>
          <p:nvPr/>
        </p:nvSpPr>
        <p:spPr>
          <a:xfrm>
            <a:off x="826495" y="1391166"/>
            <a:ext cx="10806705" cy="407566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（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地道的式样有一百多种。就拿任丘的来说吧，村里的地道挖在街道下面，跟别村相通的地道挖在庄稼地下面。地道有四尺多高，个儿高的人弯着腰可以通过；地道的顶离地面三四尺，不妨碍上面种庄稼。地道里每隔一段距离就有一个大洞，洞顶用木料撑住，很牢靠。大洞四壁又挖了许多小洞，有的住人，有的拴牲口，有的搁东西，有的做厕所。一个大洞容得下一百来人，最大的能容二百多人。洞里经常准备着开水、干粮、被子、灯火，在里面住上个三五天，不成问题。洞里有通到地面的气孔，从气孔里还能漏下光线来。气孔的口子都开在隐蔽的地方，敌人很难发现。人藏在洞里，既不气闷，又不嫌暗。有的老太太把纺车也搬进来，还嗡嗡嗡地纺线呢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509247" y="5447268"/>
            <a:ext cx="2265586" cy="743040"/>
          </a:xfrm>
          <a:prstGeom prst="wedgeRoundRectCallout">
            <a:avLst>
              <a:gd name="adj1" fmla="val -75893"/>
              <a:gd name="adj2" fmla="val -70613"/>
              <a:gd name="adj3" fmla="val 16667"/>
            </a:avLst>
          </a:prstGeom>
          <a:solidFill>
            <a:srgbClr val="FFC000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地道的结构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3" name="矩形 2"/>
          <p:cNvSpPr/>
          <p:nvPr/>
        </p:nvSpPr>
        <p:spPr>
          <a:xfrm>
            <a:off x="873957" y="2337612"/>
            <a:ext cx="10444085" cy="308180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一是介绍地道挖在什么地方；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二是介绍地道有多高、多深；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三是介绍地道里有大洞，小洞，可以住人、拴牲口、搁东西等，里面准备着开水、干粮、被子、灯火；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四是介绍地道里有气孔，可以透气、透光，既不气闷，又不嫌暗，人们可以在里面正常生活。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4" name="矩形: 圆角 3"/>
          <p:cNvSpPr/>
          <p:nvPr/>
        </p:nvSpPr>
        <p:spPr>
          <a:xfrm>
            <a:off x="873957" y="1438582"/>
            <a:ext cx="7970273" cy="57281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想一想第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自然段从哪几方面介绍了地道的结构。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203619"/>
  <p:tag name="MH_LIBRARY" val="GRAPHIC"/>
  <p:tag name="MH_ORDER" val="Freeform 11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1768</Words>
  <Application>Microsoft Office PowerPoint</Application>
  <PresentationFormat>宽屏</PresentationFormat>
  <Paragraphs>116</Paragraphs>
  <Slides>18</Slides>
  <Notes>18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4" baseType="lpstr">
      <vt:lpstr>Calibri</vt:lpstr>
      <vt:lpstr>演示斜黑体</vt:lpstr>
      <vt:lpstr>思源黑体 CN Light</vt:lpstr>
      <vt:lpstr>Arial</vt:lpstr>
      <vt:lpstr>FandolFang R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2</cp:revision>
  <dcterms:created xsi:type="dcterms:W3CDTF">2020-10-09T06:09:49Z</dcterms:created>
  <dcterms:modified xsi:type="dcterms:W3CDTF">2021-01-08T23:32:33Z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2052-11.1.0.9999</vt:lpwstr>
  </property>
</Properties>
</file>