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287" r:id="rId18"/>
    <p:sldId id="256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思源黑体 CN Light" panose="02010600030101010101" charset="-122"/>
      <p:regular r:id="rId22"/>
    </p:embeddedFon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A1784D1-DF3C-47E9-8D4B-B82697E5458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63CE868-AD6D-4B6B-8F94-A78459BF68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E868-AD6D-4B6B-8F94-A78459BF68A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E868-AD6D-4B6B-8F94-A78459BF68A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75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475C52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 r="35720" b="20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4238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18701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小 岛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  <p:sp>
        <p:nvSpPr>
          <p:cNvPr id="9" name="文本框 12"/>
          <p:cNvSpPr txBox="1"/>
          <p:nvPr/>
        </p:nvSpPr>
        <p:spPr>
          <a:xfrm>
            <a:off x="998759" y="1473409"/>
            <a:ext cx="9528355" cy="129430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第三部分（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21-36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）：战士给将军送青菜吃，将军跟战士共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享青菜。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942011" y="3070163"/>
            <a:ext cx="9585103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从战士们把菜地拼成中国地图，你可以体会到什么？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1083146" y="3904613"/>
            <a:ext cx="9585103" cy="106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战士们心中有祖国，热爱祖国。他们在最艰苦的环境下守卫祖国的疆土，他们深深的爱国情怀可敬可叹。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873677" y="1702401"/>
            <a:ext cx="10444645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36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自然段，战士们的眼角为什么会晶亮？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971303" y="2523532"/>
            <a:ext cx="9585103" cy="106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“晶亮”指的是战士们的眼泪，因为战士们被将军的举动所感动，将军将菜倒进汤里，表现了对战士们的关爱。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  <p:sp>
        <p:nvSpPr>
          <p:cNvPr id="7" name="文本框 12"/>
          <p:cNvSpPr txBox="1"/>
          <p:nvPr/>
        </p:nvSpPr>
        <p:spPr>
          <a:xfrm>
            <a:off x="947959" y="1663909"/>
            <a:ext cx="9528355" cy="68212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第四部分（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37-38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）：将军离岛又返回，行标准的军礼。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841365" y="2734584"/>
            <a:ext cx="9585103" cy="108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将军看到“那片雄鸡形的绿色上面，一轮鲜红的太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阳正在升起”有什么象征意义？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2015077" y="4059700"/>
            <a:ext cx="9585103" cy="55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象征祖国蒸蒸日上。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677" y="1664301"/>
            <a:ext cx="10444645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将军的军礼有什么深刻含义？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971303" y="2269595"/>
            <a:ext cx="9585103" cy="106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将军行军礼表达了他对海岛的热爱，对祖国的敬意，对战士的感激。</a:t>
            </a:r>
          </a:p>
        </p:txBody>
      </p:sp>
      <p:sp>
        <p:nvSpPr>
          <p:cNvPr id="9" name="TextBox 27"/>
          <p:cNvSpPr txBox="1"/>
          <p:nvPr/>
        </p:nvSpPr>
        <p:spPr>
          <a:xfrm>
            <a:off x="880937" y="3500325"/>
            <a:ext cx="10444645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通读全文，作者是怎样写战士热爱无名岛的？</a:t>
            </a:r>
          </a:p>
        </p:txBody>
      </p:sp>
      <p:sp>
        <p:nvSpPr>
          <p:cNvPr id="10" name="TextBox 29"/>
          <p:cNvSpPr txBox="1"/>
          <p:nvPr/>
        </p:nvSpPr>
        <p:spPr>
          <a:xfrm>
            <a:off x="847937" y="4207217"/>
            <a:ext cx="9585103" cy="55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从老家背土；拿蔬菜种子；中国版图式菜地；不畏艰苦。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  <p:sp>
        <p:nvSpPr>
          <p:cNvPr id="4" name="圆角矩形 37"/>
          <p:cNvSpPr/>
          <p:nvPr/>
        </p:nvSpPr>
        <p:spPr>
          <a:xfrm>
            <a:off x="859499" y="3158766"/>
            <a:ext cx="7395499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7343" y="3451170"/>
            <a:ext cx="6444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本文通过写将军上无名岛发现菜地，与战士们共享青菜的事情，表达了海防战士的爱国之情，激发了我们的爱国之情、报国之志，同时也表达了将军和士兵之间的感情。</a:t>
            </a:r>
          </a:p>
        </p:txBody>
      </p:sp>
      <p:pic>
        <p:nvPicPr>
          <p:cNvPr id="7" name="Picture 2" descr="http://www.juimg.com/tuku/yulantu/140111/328662-14011111040283-l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3362" b="15866"/>
          <a:stretch>
            <a:fillRect/>
          </a:stretch>
        </p:blipFill>
        <p:spPr bwMode="auto">
          <a:xfrm>
            <a:off x="2656115" y="1209939"/>
            <a:ext cx="3439885" cy="15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3251201" y="1649117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  <p:sp>
        <p:nvSpPr>
          <p:cNvPr id="9" name="矩形 19"/>
          <p:cNvSpPr/>
          <p:nvPr/>
        </p:nvSpPr>
        <p:spPr>
          <a:xfrm>
            <a:off x="1194712" y="1871453"/>
            <a:ext cx="541686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一、依据原文在括号里填上恰当词语。</a:t>
            </a:r>
          </a:p>
        </p:txBody>
      </p:sp>
      <p:sp>
        <p:nvSpPr>
          <p:cNvPr id="10" name="Rectangle 2"/>
          <p:cNvSpPr/>
          <p:nvPr/>
        </p:nvSpPr>
        <p:spPr>
          <a:xfrm>
            <a:off x="1381569" y="2808828"/>
            <a:ext cx="9048044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　       ）的菜地        （         　）的太阳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定下（　         ）            一阵（            　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949102" y="2908967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绿油油</a:t>
            </a:r>
          </a:p>
        </p:txBody>
      </p:sp>
      <p:sp>
        <p:nvSpPr>
          <p:cNvPr id="12" name="TextBox 41"/>
          <p:cNvSpPr txBox="1"/>
          <p:nvPr/>
        </p:nvSpPr>
        <p:spPr>
          <a:xfrm>
            <a:off x="5449661" y="2994791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鲜红</a:t>
            </a:r>
          </a:p>
        </p:txBody>
      </p:sp>
      <p:sp>
        <p:nvSpPr>
          <p:cNvPr id="13" name="TextBox 33"/>
          <p:cNvSpPr txBox="1"/>
          <p:nvPr/>
        </p:nvSpPr>
        <p:spPr>
          <a:xfrm>
            <a:off x="2633602" y="3456456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规矩</a:t>
            </a:r>
          </a:p>
        </p:txBody>
      </p:sp>
      <p:sp>
        <p:nvSpPr>
          <p:cNvPr id="14" name="TextBox 34"/>
          <p:cNvSpPr txBox="1"/>
          <p:nvPr/>
        </p:nvSpPr>
        <p:spPr>
          <a:xfrm>
            <a:off x="5905591" y="3514263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沉吟</a:t>
            </a:r>
          </a:p>
        </p:txBody>
      </p:sp>
      <p:sp>
        <p:nvSpPr>
          <p:cNvPr id="15" name="圆角矩形 38"/>
          <p:cNvSpPr/>
          <p:nvPr/>
        </p:nvSpPr>
        <p:spPr>
          <a:xfrm>
            <a:off x="825500" y="1524001"/>
            <a:ext cx="8198485" cy="3010396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1244555" y="2186647"/>
            <a:ext cx="7743174" cy="28053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二、队长很矛盾，不太情愿地说：“欢迎是欢迎，可您的身体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……”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联系上下文，说说句子中“矛盾”的意思。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圆角矩形 8"/>
          <p:cNvSpPr/>
          <p:nvPr/>
        </p:nvSpPr>
        <p:spPr>
          <a:xfrm>
            <a:off x="863600" y="1663700"/>
            <a:ext cx="8198485" cy="3919537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3978" y="4066934"/>
            <a:ext cx="628758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吃不好，住不好，担心将军的身体吃不消。 </a:t>
            </a:r>
          </a:p>
        </p:txBody>
      </p:sp>
      <p:sp>
        <p:nvSpPr>
          <p:cNvPr id="8" name="矩形 7"/>
          <p:cNvSpPr/>
          <p:nvPr/>
        </p:nvSpPr>
        <p:spPr>
          <a:xfrm>
            <a:off x="1899518" y="3556687"/>
            <a:ext cx="683239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队长想让将军住下，但考虑到无名岛上条件艰苦，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 r="35720" b="20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4238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18701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1919490" y="296733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无名岛</a:t>
            </a:r>
          </a:p>
        </p:txBody>
      </p:sp>
      <p:pic>
        <p:nvPicPr>
          <p:cNvPr id="4" name="Picture 4" descr="http://photocdn.sohu.com/20101001/Img275386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9431"/>
            <a:ext cx="4593319" cy="318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74701" y="2101848"/>
            <a:ext cx="10642598" cy="3679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我国面积约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960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万平方公里，其中南海跨越赤道进入南半球，是太平洋西部海域，海域面积约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350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万平方公里，约等于我国渤海、黄海、东海总面积的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倍，其中中国领海总面积约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万平方公里，为中国近海中面积最大、水最深的海区，平均水深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1212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米，最大深度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5559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米。我国南海广泛分布着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252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个岛、礁、沙滩，其中被称为岛的有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个。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4088674" y="1245507"/>
            <a:ext cx="401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南海简介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1107441" y="1961782"/>
            <a:ext cx="812254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牙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龈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瞒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海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域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快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艇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矛 盾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1122165" y="1501407"/>
            <a:ext cx="833909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yín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mán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yù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tǐng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máo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dùn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312453" y="3429000"/>
            <a:ext cx="74231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哼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喉 咙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汤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勺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搅    舀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1" name="矩形 10"/>
          <p:cNvSpPr/>
          <p:nvPr/>
        </p:nvSpPr>
        <p:spPr>
          <a:xfrm>
            <a:off x="774066" y="3034030"/>
            <a:ext cx="81324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hēng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hóu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lóng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sháo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jiǎo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yǎo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75" y="2277969"/>
            <a:ext cx="3275359" cy="4398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75" y="2277969"/>
            <a:ext cx="3275359" cy="43983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01426" y="140114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溃烂：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沉吟：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凝视：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务必：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哽：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74000" y="1418450"/>
            <a:ext cx="7826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伤口或发生溃疡的组织由于病菌的感染而化脓。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（遇到复杂或疑难的事）迟疑不决，低声自语。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聚精会神地看。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必须；一定要。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声气阻塞。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674489" y="1702009"/>
            <a:ext cx="7419608" cy="3116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）无名岛最大的特色就是小，小得好像不值得有个名字。不远处，白白的礁石冒出海面聚成一堆，像一片白云在天边浮着。这里树少，草少，土也很少，却驻扎着一群海军陆战队的士兵。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81046" y="3345129"/>
            <a:ext cx="3361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65577" y="3914456"/>
            <a:ext cx="4399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"/>
          <p:cNvSpPr txBox="1"/>
          <p:nvPr/>
        </p:nvSpPr>
        <p:spPr>
          <a:xfrm>
            <a:off x="8168200" y="2745897"/>
            <a:ext cx="3753762" cy="1002291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句中三个“少”字突出了无名岛的环境恶劣艰苦。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1523888" y="4248920"/>
            <a:ext cx="7636960" cy="1240735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第一部分：在特别小，环境恶劣的无名岛上驻扎着海军陆战队士兵。</a:t>
            </a:r>
          </a:p>
        </p:txBody>
      </p:sp>
      <p:sp>
        <p:nvSpPr>
          <p:cNvPr id="11" name="文本框 23"/>
          <p:cNvSpPr txBox="1"/>
          <p:nvPr/>
        </p:nvSpPr>
        <p:spPr>
          <a:xfrm>
            <a:off x="8434455" y="1293386"/>
            <a:ext cx="2265586" cy="743040"/>
          </a:xfrm>
          <a:prstGeom prst="wedgeRoundRectCallout">
            <a:avLst>
              <a:gd name="adj1" fmla="val -88706"/>
              <a:gd name="adj2" fmla="val 8212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环境描写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3359" y="1858536"/>
            <a:ext cx="9528355" cy="129430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第二部分（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2-20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）：将军上岛，发现菜地，并决定留岛视察，看能否将种菜的方法推广。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916611" y="3705163"/>
            <a:ext cx="9585103" cy="108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第二段写道“最凉快的时候，也就是二三十摄氏度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吧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说明什么？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1166082" y="4978073"/>
            <a:ext cx="9585103" cy="55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说明岛上温度很高，驻扎在这里的海军陆战队的士兵们生活很艰苦。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813879" y="1435701"/>
            <a:ext cx="9585103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战士们为什么选择在小岛的南面种菜？</a:t>
            </a:r>
          </a:p>
        </p:txBody>
      </p:sp>
      <p:sp>
        <p:nvSpPr>
          <p:cNvPr id="6" name="TextBox 28"/>
          <p:cNvSpPr txBox="1"/>
          <p:nvPr/>
        </p:nvSpPr>
        <p:spPr>
          <a:xfrm>
            <a:off x="861546" y="2055182"/>
            <a:ext cx="9585103" cy="106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无名岛在南海的最南端，夏天太阳从北方朝这边射着。选小岛南面种菜，才能正面挡住烈日的强照。</a:t>
            </a:r>
          </a:p>
        </p:txBody>
      </p:sp>
      <p:sp>
        <p:nvSpPr>
          <p:cNvPr id="7" name="文本框 12"/>
          <p:cNvSpPr txBox="1"/>
          <p:nvPr/>
        </p:nvSpPr>
        <p:spPr>
          <a:xfrm>
            <a:off x="414481" y="3093535"/>
            <a:ext cx="7419608" cy="8427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777597" y="3170127"/>
            <a:ext cx="9585103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为什么要等晚饭后，才可把油布掀开？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825265" y="3789608"/>
            <a:ext cx="8567052" cy="106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因为菜很难成活，怕太阳晒，晚饭后光照就不强烈了。所以可以把油布掀开。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873677" y="1435701"/>
            <a:ext cx="10444645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15-19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自然段的对话描写中，你看出一个怎样的将军。</a:t>
            </a:r>
          </a:p>
        </p:txBody>
      </p:sp>
      <p:sp>
        <p:nvSpPr>
          <p:cNvPr id="6" name="TextBox 28"/>
          <p:cNvSpPr txBox="1"/>
          <p:nvPr/>
        </p:nvSpPr>
        <p:spPr>
          <a:xfrm>
            <a:off x="971303" y="2256832"/>
            <a:ext cx="9585103" cy="55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与秘书的对话：将军能与战士同甘共苦，不搞特殊化。</a:t>
            </a:r>
          </a:p>
        </p:txBody>
      </p:sp>
      <p:sp>
        <p:nvSpPr>
          <p:cNvPr id="7" name="TextBox 30"/>
          <p:cNvSpPr txBox="1"/>
          <p:nvPr/>
        </p:nvSpPr>
        <p:spPr>
          <a:xfrm>
            <a:off x="993077" y="2873680"/>
            <a:ext cx="9585103" cy="106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与队长和战士的对话：看出将军平易近人，很民主，不硬性将自己的意见强加于人。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16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宽屏</PresentationFormat>
  <Paragraphs>111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2020-10-09T06:10:41Z</dcterms:created>
  <dcterms:modified xsi:type="dcterms:W3CDTF">2021-01-08T23:33:26Z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