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330" r:id="rId4"/>
    <p:sldId id="33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287" r:id="rId14"/>
    <p:sldId id="340" r:id="rId15"/>
    <p:sldId id="256" r:id="rId16"/>
  </p:sldIdLst>
  <p:sldSz cx="12192000" cy="6858000"/>
  <p:notesSz cx="6858000" cy="9144000"/>
  <p:embeddedFontLst>
    <p:embeddedFont>
      <p:font typeface="FandolFang R" panose="02010600030101010101" charset="-122"/>
      <p:regular r:id="rId18"/>
    </p:embeddedFont>
    <p:embeddedFont>
      <p:font typeface="思源黑体 CN Light" panose="02010600030101010101" charset="-122"/>
      <p:regular r:id="rId19"/>
    </p:embeddedFont>
    <p:embeddedFont>
      <p:font typeface="演示斜黑体" panose="02010600030101010101" charset="-122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17AA5442-2A7F-4CF0-A905-B6E21F7729C1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51D4DB6-C138-49D7-ADFC-84B9580DEB1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D4DB6-C138-49D7-ADFC-84B9580DEB1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1D4DB6-C138-49D7-ADFC-84B9580DEB1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4A8E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bookmark_76382"/>
          <p:cNvSpPr>
            <a:spLocks noChangeAspect="1"/>
          </p:cNvSpPr>
          <p:nvPr/>
        </p:nvSpPr>
        <p:spPr bwMode="auto">
          <a:xfrm>
            <a:off x="305216" y="259882"/>
            <a:ext cx="258326" cy="681343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455839 w 606244"/>
              <a:gd name="T25" fmla="*/ 455839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455839 w 606244"/>
              <a:gd name="T41" fmla="*/ 455839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600116 w 606244"/>
              <a:gd name="T59" fmla="*/ 600116 w 606244"/>
              <a:gd name="T60" fmla="*/ 600116 w 606244"/>
              <a:gd name="T61" fmla="*/ 600116 w 606244"/>
              <a:gd name="T62" fmla="*/ 600116 w 606244"/>
              <a:gd name="T6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7" h="3875">
                <a:moveTo>
                  <a:pt x="67" y="0"/>
                </a:moveTo>
                <a:cubicBezTo>
                  <a:pt x="30" y="0"/>
                  <a:pt x="0" y="30"/>
                  <a:pt x="0" y="67"/>
                </a:cubicBezTo>
                <a:lnTo>
                  <a:pt x="0" y="3800"/>
                </a:lnTo>
                <a:cubicBezTo>
                  <a:pt x="0" y="3837"/>
                  <a:pt x="30" y="3867"/>
                  <a:pt x="67" y="3867"/>
                </a:cubicBezTo>
                <a:cubicBezTo>
                  <a:pt x="86" y="3867"/>
                  <a:pt x="105" y="3858"/>
                  <a:pt x="118" y="3843"/>
                </a:cubicBezTo>
                <a:lnTo>
                  <a:pt x="733" y="3104"/>
                </a:lnTo>
                <a:lnTo>
                  <a:pt x="1349" y="3843"/>
                </a:lnTo>
                <a:cubicBezTo>
                  <a:pt x="1372" y="3871"/>
                  <a:pt x="1414" y="3875"/>
                  <a:pt x="1443" y="3851"/>
                </a:cubicBezTo>
                <a:cubicBezTo>
                  <a:pt x="1458" y="3839"/>
                  <a:pt x="1467" y="3820"/>
                  <a:pt x="1467" y="3800"/>
                </a:cubicBezTo>
                <a:lnTo>
                  <a:pt x="1467" y="67"/>
                </a:lnTo>
                <a:cubicBezTo>
                  <a:pt x="1467" y="30"/>
                  <a:pt x="1437" y="0"/>
                  <a:pt x="1400" y="0"/>
                </a:cubicBezTo>
                <a:lnTo>
                  <a:pt x="67" y="0"/>
                </a:lnTo>
                <a:close/>
                <a:moveTo>
                  <a:pt x="133" y="133"/>
                </a:moveTo>
                <a:lnTo>
                  <a:pt x="1333" y="133"/>
                </a:lnTo>
                <a:lnTo>
                  <a:pt x="1333" y="3616"/>
                </a:lnTo>
                <a:lnTo>
                  <a:pt x="785" y="2957"/>
                </a:lnTo>
                <a:cubicBezTo>
                  <a:pt x="761" y="2929"/>
                  <a:pt x="719" y="2925"/>
                  <a:pt x="691" y="2949"/>
                </a:cubicBezTo>
                <a:cubicBezTo>
                  <a:pt x="688" y="2951"/>
                  <a:pt x="685" y="2954"/>
                  <a:pt x="682" y="2957"/>
                </a:cubicBezTo>
                <a:lnTo>
                  <a:pt x="133" y="3616"/>
                </a:lnTo>
                <a:lnTo>
                  <a:pt x="133" y="133"/>
                </a:lnTo>
                <a:close/>
                <a:moveTo>
                  <a:pt x="267" y="233"/>
                </a:moveTo>
                <a:cubicBezTo>
                  <a:pt x="248" y="233"/>
                  <a:pt x="233" y="248"/>
                  <a:pt x="233" y="267"/>
                </a:cubicBezTo>
                <a:lnTo>
                  <a:pt x="233" y="1133"/>
                </a:lnTo>
                <a:cubicBezTo>
                  <a:pt x="233" y="1152"/>
                  <a:pt x="248" y="1167"/>
                  <a:pt x="266" y="1167"/>
                </a:cubicBezTo>
                <a:cubicBezTo>
                  <a:pt x="285" y="1167"/>
                  <a:pt x="300" y="1153"/>
                  <a:pt x="300" y="1134"/>
                </a:cubicBezTo>
                <a:lnTo>
                  <a:pt x="300" y="1133"/>
                </a:lnTo>
                <a:lnTo>
                  <a:pt x="300" y="300"/>
                </a:lnTo>
                <a:lnTo>
                  <a:pt x="733" y="300"/>
                </a:lnTo>
                <a:cubicBezTo>
                  <a:pt x="752" y="300"/>
                  <a:pt x="767" y="286"/>
                  <a:pt x="767" y="267"/>
                </a:cubicBezTo>
                <a:cubicBezTo>
                  <a:pt x="767" y="249"/>
                  <a:pt x="753" y="234"/>
                  <a:pt x="734" y="233"/>
                </a:cubicBezTo>
                <a:lnTo>
                  <a:pt x="733" y="233"/>
                </a:lnTo>
                <a:lnTo>
                  <a:pt x="267" y="233"/>
                </a:lnTo>
                <a:close/>
              </a:path>
            </a:pathLst>
          </a:custGeom>
          <a:solidFill>
            <a:srgbClr val="4A8E01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8" t="19020" b="791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387026" y="0"/>
            <a:ext cx="7804974" cy="6858000"/>
          </a:xfrm>
          <a:prstGeom prst="rect">
            <a:avLst/>
          </a:prstGeom>
          <a:gradFill>
            <a:gsLst>
              <a:gs pos="0">
                <a:srgbClr val="0070C0">
                  <a:alpha val="0"/>
                </a:srgbClr>
              </a:gs>
              <a:gs pos="100000">
                <a:srgbClr val="00763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805388" y="4812508"/>
            <a:ext cx="3924905" cy="320593"/>
            <a:chOff x="445479" y="4315402"/>
            <a:chExt cx="4198082" cy="471187"/>
          </a:xfrm>
        </p:grpSpPr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124208" y="1632203"/>
            <a:ext cx="6767305" cy="2292786"/>
            <a:chOff x="4584951" y="2106980"/>
            <a:chExt cx="6767305" cy="2292786"/>
          </a:xfrm>
        </p:grpSpPr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4584951" y="2106980"/>
              <a:ext cx="6606085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r" defTabSz="457200">
                <a:buFont typeface="Arial" panose="020B0604020202020204" pitchFamily="34" charset="0"/>
                <a:buNone/>
              </a:pPr>
              <a:r>
                <a:rPr lang="zh-CN" altLang="en-US" sz="9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松 鼠</a:t>
              </a:r>
              <a:endParaRPr lang="en-US" altLang="zh-CN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5271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五年级 上册 配人教版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5878586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13" name="文本框 7"/>
          <p:cNvSpPr txBox="1"/>
          <p:nvPr/>
        </p:nvSpPr>
        <p:spPr>
          <a:xfrm>
            <a:off x="898161" y="1475932"/>
            <a:ext cx="9892749" cy="1696811"/>
          </a:xfrm>
          <a:prstGeom prst="rect">
            <a:avLst/>
          </a:prstGeom>
          <a:noFill/>
          <a:ln w="9525">
            <a:noFill/>
            <a:prstDash val="lgDash"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松鼠通常一胎生三四个。小松鼠的毛是灰褐色的，过了冬就换毛，新换的毛比脱落的毛颜色深些。它们用爪子和牙齿梳理全身的毛，身上总是光光溜溜、干干净净的。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282657" y="4574272"/>
            <a:ext cx="7762513" cy="855073"/>
            <a:chOff x="10887" y="3388"/>
            <a:chExt cx="9355" cy="1888"/>
          </a:xfrm>
        </p:grpSpPr>
        <p:sp>
          <p:nvSpPr>
            <p:cNvPr id="15" name="任意多边形 24"/>
            <p:cNvSpPr/>
            <p:nvPr>
              <p:custDataLst>
                <p:tags r:id="rId1"/>
              </p:custDataLst>
            </p:nvPr>
          </p:nvSpPr>
          <p:spPr>
            <a:xfrm>
              <a:off x="11007" y="3388"/>
              <a:ext cx="9235" cy="1888"/>
            </a:xfrm>
            <a:custGeom>
              <a:avLst/>
              <a:gdLst>
                <a:gd name="connsiteX0" fmla="*/ 5955922 w 5955922"/>
                <a:gd name="connsiteY0" fmla="*/ 0 h 699160"/>
                <a:gd name="connsiteX1" fmla="*/ 5762221 w 5955922"/>
                <a:gd name="connsiteY1" fmla="*/ 671470 h 699160"/>
                <a:gd name="connsiteX2" fmla="*/ 0 w 5955922"/>
                <a:gd name="connsiteY2" fmla="*/ 699160 h 699160"/>
                <a:gd name="connsiteX3" fmla="*/ 176842 w 5955922"/>
                <a:gd name="connsiteY3" fmla="*/ 45351 h 6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22" h="699160">
                  <a:moveTo>
                    <a:pt x="5955922" y="0"/>
                  </a:moveTo>
                  <a:lnTo>
                    <a:pt x="5762221" y="671470"/>
                  </a:lnTo>
                  <a:lnTo>
                    <a:pt x="0" y="699160"/>
                  </a:lnTo>
                  <a:lnTo>
                    <a:pt x="176842" y="4535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887" y="3599"/>
              <a:ext cx="8797" cy="12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楷体" panose="02010609060101010101" pitchFamily="49" charset="-122"/>
                  <a:sym typeface="Arial" panose="020B0604020202020204" pitchFamily="34" charset="0"/>
                </a:rPr>
                <a:t> 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     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其它特征：生育、换毛、爱干净。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" name="文本框 12"/>
          <p:cNvSpPr txBox="1"/>
          <p:nvPr/>
        </p:nvSpPr>
        <p:spPr>
          <a:xfrm>
            <a:off x="1703957" y="3429000"/>
            <a:ext cx="6919914" cy="702706"/>
          </a:xfrm>
          <a:prstGeom prst="snip2Diag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叠词连用，形象地表现了松鼠爱干净的特点。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1691274" y="3285057"/>
            <a:ext cx="26678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9" name="矩形 2"/>
          <p:cNvSpPr/>
          <p:nvPr/>
        </p:nvSpPr>
        <p:spPr>
          <a:xfrm>
            <a:off x="971550" y="2724151"/>
            <a:ext cx="10248900" cy="255403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本文生动介绍了松鼠漂亮的外形、驯良的性格、乖巧的行为和生活习性等，突出了松鼠讨人喜欢的特点，表达了作者对松鼠的喜爱之情。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5253038" y="1793907"/>
            <a:ext cx="1685925" cy="6908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课文主旨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3" name="Rectangle 2"/>
          <p:cNvSpPr/>
          <p:nvPr/>
        </p:nvSpPr>
        <p:spPr>
          <a:xfrm>
            <a:off x="674489" y="975107"/>
            <a:ext cx="10608722" cy="2943306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一、选择恰当的词语填空。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驯良    善良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　　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这位老奶奶很（         ），对人可好了。　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　　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这只小花猫性情（         ）。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59523" y="2706541"/>
            <a:ext cx="8572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善良   </a:t>
            </a:r>
          </a:p>
        </p:txBody>
      </p:sp>
      <p:sp>
        <p:nvSpPr>
          <p:cNvPr id="6" name="矩形 5"/>
          <p:cNvSpPr/>
          <p:nvPr/>
        </p:nvSpPr>
        <p:spPr>
          <a:xfrm>
            <a:off x="4072856" y="3446954"/>
            <a:ext cx="1589821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驯良</a:t>
            </a:r>
          </a:p>
        </p:txBody>
      </p:sp>
      <p:sp>
        <p:nvSpPr>
          <p:cNvPr id="7" name="TextBox 8"/>
          <p:cNvSpPr txBox="1"/>
          <p:nvPr/>
        </p:nvSpPr>
        <p:spPr>
          <a:xfrm>
            <a:off x="1049221" y="4020045"/>
            <a:ext cx="6454665" cy="146367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解析：驯良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和顺善良。多指动物。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善良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心地纯洁，没有恶意。多指人。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0" y="2328405"/>
            <a:ext cx="3105457" cy="4170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3" name="Text Box 3"/>
          <p:cNvSpPr txBox="1"/>
          <p:nvPr/>
        </p:nvSpPr>
        <p:spPr>
          <a:xfrm>
            <a:off x="674489" y="1342894"/>
            <a:ext cx="5762625" cy="58881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二、在括号里填上恰当的词语。</a:t>
            </a:r>
          </a:p>
        </p:txBody>
      </p:sp>
      <p:sp>
        <p:nvSpPr>
          <p:cNvPr id="4" name="矩形 8"/>
          <p:cNvSpPr/>
          <p:nvPr/>
        </p:nvSpPr>
        <p:spPr>
          <a:xfrm>
            <a:off x="1174825" y="2205730"/>
            <a:ext cx="6851575" cy="219290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          ）的松鼠     （         ）的尾巴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          ）的老树     （          ）的面孔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（          ）的夏夜     （           ）的日光                                                       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68720" y="2435858"/>
            <a:ext cx="1195177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漂亮</a:t>
            </a:r>
          </a:p>
        </p:txBody>
      </p:sp>
      <p:sp>
        <p:nvSpPr>
          <p:cNvPr id="7" name="矩形 6"/>
          <p:cNvSpPr/>
          <p:nvPr/>
        </p:nvSpPr>
        <p:spPr>
          <a:xfrm>
            <a:off x="4324807" y="2431603"/>
            <a:ext cx="1164342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美丽</a:t>
            </a:r>
          </a:p>
        </p:txBody>
      </p:sp>
      <p:sp>
        <p:nvSpPr>
          <p:cNvPr id="8" name="矩形 7"/>
          <p:cNvSpPr/>
          <p:nvPr/>
        </p:nvSpPr>
        <p:spPr>
          <a:xfrm>
            <a:off x="1557070" y="3206615"/>
            <a:ext cx="1195177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高大</a:t>
            </a:r>
          </a:p>
        </p:txBody>
      </p:sp>
      <p:sp>
        <p:nvSpPr>
          <p:cNvPr id="9" name="矩形 8"/>
          <p:cNvSpPr/>
          <p:nvPr/>
        </p:nvSpPr>
        <p:spPr>
          <a:xfrm>
            <a:off x="4376381" y="3221814"/>
            <a:ext cx="1164342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玲珑</a:t>
            </a:r>
          </a:p>
        </p:txBody>
      </p:sp>
      <p:sp>
        <p:nvSpPr>
          <p:cNvPr id="10" name="矩形 9"/>
          <p:cNvSpPr/>
          <p:nvPr/>
        </p:nvSpPr>
        <p:spPr>
          <a:xfrm>
            <a:off x="1528452" y="3891827"/>
            <a:ext cx="1164342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晴朗</a:t>
            </a:r>
          </a:p>
        </p:txBody>
      </p:sp>
      <p:sp>
        <p:nvSpPr>
          <p:cNvPr id="11" name="矩形 10"/>
          <p:cNvSpPr/>
          <p:nvPr/>
        </p:nvSpPr>
        <p:spPr>
          <a:xfrm>
            <a:off x="4447599" y="3911499"/>
            <a:ext cx="1164342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强烈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0" y="2328405"/>
            <a:ext cx="3105457" cy="4170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8" t="19020" b="791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387026" y="0"/>
            <a:ext cx="7804974" cy="6858000"/>
          </a:xfrm>
          <a:prstGeom prst="rect">
            <a:avLst/>
          </a:prstGeom>
          <a:gradFill>
            <a:gsLst>
              <a:gs pos="0">
                <a:srgbClr val="0070C0">
                  <a:alpha val="0"/>
                </a:srgbClr>
              </a:gs>
              <a:gs pos="100000">
                <a:srgbClr val="00763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805388" y="4812508"/>
            <a:ext cx="3924905" cy="320593"/>
            <a:chOff x="445479" y="4315402"/>
            <a:chExt cx="4198082" cy="471187"/>
          </a:xfrm>
        </p:grpSpPr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124208" y="1632203"/>
            <a:ext cx="6767305" cy="2292786"/>
            <a:chOff x="4584951" y="2106980"/>
            <a:chExt cx="6767305" cy="2292786"/>
          </a:xfrm>
        </p:grpSpPr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4584951" y="2106980"/>
              <a:ext cx="6606085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r" defTabSz="457200">
                <a:buFont typeface="Arial" panose="020B0604020202020204" pitchFamily="34" charset="0"/>
                <a:buNone/>
              </a:pPr>
              <a:r>
                <a:rPr lang="zh-CN" altLang="en-US" sz="9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感谢聆听</a:t>
              </a:r>
              <a:endParaRPr lang="en-US" altLang="zh-CN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5271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五年级 上册 配人教版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5878586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趣味导入</a:t>
            </a:r>
          </a:p>
        </p:txBody>
      </p:sp>
      <p:sp>
        <p:nvSpPr>
          <p:cNvPr id="3" name="TextBox 23"/>
          <p:cNvSpPr txBox="1"/>
          <p:nvPr/>
        </p:nvSpPr>
        <p:spPr>
          <a:xfrm>
            <a:off x="9444871" y="2910850"/>
            <a:ext cx="800219" cy="26657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松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鼠</a:t>
            </a:r>
          </a:p>
        </p:txBody>
      </p:sp>
      <p:pic>
        <p:nvPicPr>
          <p:cNvPr id="4" name="Picture 2" descr="https://timgsa.baidu.com/timg?image&amp;quality=80&amp;size=b9999_10000&amp;sec=1567837231246&amp;di=922754bf02043bb83862d99c9bd20421&amp;imgtype=0&amp;src=http%3A%2F%2Fku.90sjimg.com%2Felement_origin_min_pic%2F16%2F11%2F03%2Ffd225f08afb70fadd81cd1b64866b88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876" y="2306320"/>
            <a:ext cx="27146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06561" y="2301478"/>
            <a:ext cx="4459415" cy="2862322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谁的尾巴长，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谁的尾巴短，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谁的尾巴像把伞。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资料链接</a:t>
            </a:r>
          </a:p>
        </p:txBody>
      </p:sp>
      <p:sp>
        <p:nvSpPr>
          <p:cNvPr id="2" name="矩形 1"/>
          <p:cNvSpPr/>
          <p:nvPr/>
        </p:nvSpPr>
        <p:spPr>
          <a:xfrm>
            <a:off x="3970947" y="2271303"/>
            <a:ext cx="7547431" cy="294099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布封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1707-1788)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，法国博物学家、作家，进化思想的先驱者。他用了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年时间完成了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36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卷的代表作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自然史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。在布封笔下，小松鼠善良可爱，大象温和憨厚，鸽子夫妇相亲相爱，具有人类的一切美好品质。</a:t>
            </a:r>
          </a:p>
        </p:txBody>
      </p:sp>
      <p:pic>
        <p:nvPicPr>
          <p:cNvPr id="10" name="Picture 2" descr="https://gss2.bdstatic.com/-fo3dSag_xI4khGkpoWK1HF6hhy/baike/c0%3Dbaike80%2C5%2C5%2C80%2C26/sign=7aa5c604ebf81a4c323fe49bb6430b3c/4034970a304e251fe35c9088a786c9177f3e53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6"/>
          <a:stretch>
            <a:fillRect/>
          </a:stretch>
        </p:blipFill>
        <p:spPr bwMode="auto">
          <a:xfrm>
            <a:off x="554891" y="1948386"/>
            <a:ext cx="2947707" cy="35868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sp>
        <p:nvSpPr>
          <p:cNvPr id="6" name="文本框 3"/>
          <p:cNvSpPr txBox="1"/>
          <p:nvPr/>
        </p:nvSpPr>
        <p:spPr>
          <a:xfrm>
            <a:off x="697867" y="1917512"/>
            <a:ext cx="8645704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驯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良  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矫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健   帽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缨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翘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歇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凉  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蛰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伏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99390" y="1457137"/>
            <a:ext cx="827001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xùn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jiǎo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yīng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qiào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xiē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zhé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96425" y="3312160"/>
            <a:ext cx="8447146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榛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子   分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杈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苔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藓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狭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窄  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勉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强   圆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锥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</a:t>
            </a:r>
          </a:p>
        </p:txBody>
      </p:sp>
      <p:sp>
        <p:nvSpPr>
          <p:cNvPr id="9" name="矩形 8"/>
          <p:cNvSpPr/>
          <p:nvPr/>
        </p:nvSpPr>
        <p:spPr>
          <a:xfrm>
            <a:off x="466090" y="2917190"/>
            <a:ext cx="9375405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zhēn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       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chà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    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xiǎn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xiá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   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miǎn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            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0"/>
                <a:sym typeface="Arial" panose="020B0604020202020204" pitchFamily="34" charset="0"/>
              </a:rPr>
              <a:t>zhuī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方正舒体" panose="02010601030101010101" charset="0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0" y="2328405"/>
            <a:ext cx="3105457" cy="4170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sp>
        <p:nvSpPr>
          <p:cNvPr id="3" name="矩形 2"/>
          <p:cNvSpPr/>
          <p:nvPr/>
        </p:nvSpPr>
        <p:spPr>
          <a:xfrm>
            <a:off x="883285" y="1127186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驯良：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矫健：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蛰伏：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玲珑：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遮蔽：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81692" y="1115466"/>
            <a:ext cx="70077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和顺善良。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强壮有力。矫：强壮。                      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动物冬眠，潜伏起来不食不动。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精巧细致。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一物体处在另一物体的某一方位，使后者不显露。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0" y="2328405"/>
            <a:ext cx="3105457" cy="4170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5633719" y="1536174"/>
            <a:ext cx="5429247" cy="378565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松鼠是一种漂亮的小动物，乖巧，驯良，很讨人喜欢。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它们面容清秀，眼睛闪闪发光，身体矫健，四肢轻快，非常敏捷，非常机警。玲珑的小面孔，衬上一条帽缨形的美丽尾巴，显得格外漂亮。尾巴老是翘起来，一直翘到头上，自己就躲在尾巴底下歇凉。它们常常直竖着身子坐着，像人们用手一样，用前爪往嘴里送东西吃。可以说，松鼠最不像四足兽了。</a:t>
            </a:r>
          </a:p>
        </p:txBody>
      </p:sp>
      <p:sp>
        <p:nvSpPr>
          <p:cNvPr id="4" name="矩形 3"/>
          <p:cNvSpPr/>
          <p:nvPr/>
        </p:nvSpPr>
        <p:spPr>
          <a:xfrm>
            <a:off x="1974152" y="3106943"/>
            <a:ext cx="3025878" cy="2862322"/>
          </a:xfrm>
          <a:prstGeom prst="rect">
            <a:avLst/>
          </a:prstGeom>
          <a:noFill/>
          <a:ln w="22225">
            <a:solidFill>
              <a:srgbClr val="7030A0"/>
            </a:solidFill>
            <a:prstDash val="dash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面容：清秀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眼睛：闪闪发光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身体：矫健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四肢：轻快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尾巴：帽缨形、美丽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299489" y="1798286"/>
            <a:ext cx="2837026" cy="605698"/>
          </a:xfrm>
          <a:prstGeom prst="wedgeRoundRectCallout">
            <a:avLst>
              <a:gd name="adj1" fmla="val 74632"/>
              <a:gd name="adj2" fmla="val -74264"/>
              <a:gd name="adj3" fmla="val 16667"/>
            </a:avLst>
          </a:prstGeom>
          <a:solidFill>
            <a:srgbClr val="FFC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总起句，统领全文。</a:t>
            </a:r>
          </a:p>
        </p:txBody>
      </p:sp>
      <p:sp>
        <p:nvSpPr>
          <p:cNvPr id="7" name="TextBox 12"/>
          <p:cNvSpPr txBox="1"/>
          <p:nvPr/>
        </p:nvSpPr>
        <p:spPr>
          <a:xfrm>
            <a:off x="714326" y="3965600"/>
            <a:ext cx="957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外形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漂亮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ldLvl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"/>
          <p:cNvSpPr/>
          <p:nvPr/>
        </p:nvSpPr>
        <p:spPr>
          <a:xfrm>
            <a:off x="514664" y="1450419"/>
            <a:ext cx="591090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松鼠不躲藏在地底下，经常在高处活动，像飞鸟一样住在树顶上，满树林里跑，从这棵树跳到那棵树。它们在树上做窝，摘果实，喝露水，只有树被风刮得太厉害了，才到地上来。在平原地区是很少看到松鼠的。它们不接近人的住宅，也不待在小树丛里，只喜欢住在高大的老树上。在晴朗的夏夜，可以听到松鼠在树上跳着叫着，互相追逐。它们好像很怕强烈的日光，白天躲在窝里歇凉，晚上出来奔跑，玩耍，吃东西。</a:t>
            </a:r>
          </a:p>
        </p:txBody>
      </p:sp>
      <p:sp>
        <p:nvSpPr>
          <p:cNvPr id="4" name="TextBox 29"/>
          <p:cNvSpPr txBox="1"/>
          <p:nvPr/>
        </p:nvSpPr>
        <p:spPr>
          <a:xfrm>
            <a:off x="6425565" y="2978295"/>
            <a:ext cx="957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性格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特征</a:t>
            </a:r>
          </a:p>
        </p:txBody>
      </p:sp>
      <p:sp>
        <p:nvSpPr>
          <p:cNvPr id="6" name="矩形 5"/>
          <p:cNvSpPr/>
          <p:nvPr/>
        </p:nvSpPr>
        <p:spPr>
          <a:xfrm>
            <a:off x="7557890" y="2855183"/>
            <a:ext cx="2336533" cy="1142813"/>
          </a:xfrm>
          <a:prstGeom prst="rect">
            <a:avLst/>
          </a:prstGeom>
          <a:noFill/>
          <a:ln w="22225">
            <a:solidFill>
              <a:srgbClr val="7030A0"/>
            </a:solidFill>
            <a:prstDash val="dash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活动范围：树林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活动时间：晚上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7" name="TextBox 3"/>
          <p:cNvSpPr txBox="1"/>
          <p:nvPr/>
        </p:nvSpPr>
        <p:spPr>
          <a:xfrm>
            <a:off x="10083982" y="2934753"/>
            <a:ext cx="1745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不侵犯人类</a:t>
            </a:r>
          </a:p>
        </p:txBody>
      </p:sp>
      <p:sp>
        <p:nvSpPr>
          <p:cNvPr id="8" name="TextBox 32"/>
          <p:cNvSpPr txBox="1"/>
          <p:nvPr/>
        </p:nvSpPr>
        <p:spPr>
          <a:xfrm>
            <a:off x="10115815" y="3550305"/>
            <a:ext cx="1745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不骚扰人类</a:t>
            </a:r>
          </a:p>
        </p:txBody>
      </p:sp>
      <p:sp>
        <p:nvSpPr>
          <p:cNvPr id="9" name="矩形 8"/>
          <p:cNvSpPr/>
          <p:nvPr/>
        </p:nvSpPr>
        <p:spPr>
          <a:xfrm>
            <a:off x="7150084" y="4260043"/>
            <a:ext cx="2313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驯良</a:t>
            </a:r>
          </a:p>
        </p:txBody>
      </p:sp>
      <p:sp>
        <p:nvSpPr>
          <p:cNvPr id="10" name="矩形 9"/>
          <p:cNvSpPr/>
          <p:nvPr/>
        </p:nvSpPr>
        <p:spPr>
          <a:xfrm>
            <a:off x="3628571" y="1451754"/>
            <a:ext cx="566058" cy="47683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6563495" y="1539892"/>
            <a:ext cx="4395872" cy="76944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指大多数时间，而非全部时间，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体现了说明文语言的准确性。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/>
      <p:bldP spid="8" grpId="0"/>
      <p:bldP spid="9" grpId="0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"/>
          <p:cNvSpPr/>
          <p:nvPr/>
        </p:nvSpPr>
        <p:spPr>
          <a:xfrm>
            <a:off x="5668956" y="1354609"/>
            <a:ext cx="59109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松鼠不像山鼠那样，一到冬天就蛰伏不动。它们是十分警觉的，只要有人触动一下松鼠所在的大树，它们就从树上的窝里跑出来躲到树枝底下，或者逃到别的树上去。松鼠在秋天拾榛子，塞到老树空心的缝隙里，塞得满满的，留到冬天吃。在冬天，它们也常用爪子把雪扒开，在雪下面找榛子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393116" y="1463094"/>
            <a:ext cx="2372832" cy="1104404"/>
            <a:chOff x="4549681" y="1336531"/>
            <a:chExt cx="2358298" cy="729122"/>
          </a:xfrm>
        </p:grpSpPr>
        <p:sp>
          <p:nvSpPr>
            <p:cNvPr id="6" name="文本框 1"/>
            <p:cNvSpPr txBox="1"/>
            <p:nvPr/>
          </p:nvSpPr>
          <p:spPr>
            <a:xfrm rot="10800000" flipV="1">
              <a:off x="5441315" y="1964057"/>
              <a:ext cx="984250" cy="101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小学学科网  xuekeedu.com</a:t>
              </a:r>
            </a:p>
          </p:txBody>
        </p:sp>
        <p:sp>
          <p:nvSpPr>
            <p:cNvPr id="7" name="椭圆形标注 34"/>
            <p:cNvSpPr/>
            <p:nvPr/>
          </p:nvSpPr>
          <p:spPr>
            <a:xfrm>
              <a:off x="4549681" y="1336531"/>
              <a:ext cx="2117678" cy="686208"/>
            </a:xfrm>
            <a:prstGeom prst="wedgeEllipseCallout">
              <a:avLst>
                <a:gd name="adj1" fmla="val 84733"/>
                <a:gd name="adj2" fmla="val -2012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TextBox 35"/>
            <p:cNvSpPr txBox="1"/>
            <p:nvPr/>
          </p:nvSpPr>
          <p:spPr>
            <a:xfrm>
              <a:off x="5007492" y="1506899"/>
              <a:ext cx="1900487" cy="3454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作比较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74489" y="2760333"/>
            <a:ext cx="4676062" cy="926858"/>
            <a:chOff x="11022" y="1362"/>
            <a:chExt cx="6347" cy="1888"/>
          </a:xfrm>
        </p:grpSpPr>
        <p:sp>
          <p:nvSpPr>
            <p:cNvPr id="10" name="任意多边形 37"/>
            <p:cNvSpPr/>
            <p:nvPr>
              <p:custDataLst>
                <p:tags r:id="rId1"/>
              </p:custDataLst>
            </p:nvPr>
          </p:nvSpPr>
          <p:spPr>
            <a:xfrm>
              <a:off x="11022" y="1362"/>
              <a:ext cx="6150" cy="1888"/>
            </a:xfrm>
            <a:custGeom>
              <a:avLst/>
              <a:gdLst>
                <a:gd name="connsiteX0" fmla="*/ 5955922 w 5955922"/>
                <a:gd name="connsiteY0" fmla="*/ 0 h 699160"/>
                <a:gd name="connsiteX1" fmla="*/ 5762221 w 5955922"/>
                <a:gd name="connsiteY1" fmla="*/ 671470 h 699160"/>
                <a:gd name="connsiteX2" fmla="*/ 0 w 5955922"/>
                <a:gd name="connsiteY2" fmla="*/ 699160 h 699160"/>
                <a:gd name="connsiteX3" fmla="*/ 176842 w 5955922"/>
                <a:gd name="connsiteY3" fmla="*/ 45351 h 6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22" h="699160">
                  <a:moveTo>
                    <a:pt x="5955922" y="0"/>
                  </a:moveTo>
                  <a:lnTo>
                    <a:pt x="5762221" y="671470"/>
                  </a:lnTo>
                  <a:lnTo>
                    <a:pt x="0" y="699160"/>
                  </a:lnTo>
                  <a:lnTo>
                    <a:pt x="176842" y="4535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1394" y="1484"/>
              <a:ext cx="5975" cy="13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十分警觉：跑、躲、逃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2236501" y="4792126"/>
            <a:ext cx="2313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乖巧</a:t>
            </a:r>
          </a:p>
        </p:txBody>
      </p:sp>
      <p:sp>
        <p:nvSpPr>
          <p:cNvPr id="13" name="TextBox 40"/>
          <p:cNvSpPr txBox="1"/>
          <p:nvPr/>
        </p:nvSpPr>
        <p:spPr>
          <a:xfrm>
            <a:off x="1732663" y="4142050"/>
            <a:ext cx="3703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动作行为：警觉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6373240" y="1948919"/>
            <a:ext cx="4877517" cy="33877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5744218" y="2488016"/>
            <a:ext cx="902970" cy="254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819898" y="1425851"/>
            <a:ext cx="10552204" cy="26776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松鼠的窝通常搭在树枝分杈的地方，又干净又暖和。它们搭窝的时候，先搬些小木片，错杂着放在一起，再用一些干苔藓编扎起来，然后把苔藓挤紧，踏平，使那建筑物足够宽敞，足够坚实。这样，它们可以带着儿女住在里面，既舒适又安全。窝口朝上，端端正正，很狭窄，勉强可以进出。窝口有一个圆锥形的盖，把整个窝遮蔽起来，下雨时雨水向四周流去，不会落在窝里。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27"/>
          <p:cNvSpPr txBox="1"/>
          <p:nvPr/>
        </p:nvSpPr>
        <p:spPr>
          <a:xfrm>
            <a:off x="1527832" y="4706593"/>
            <a:ext cx="957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搭窝特点</a:t>
            </a:r>
          </a:p>
        </p:txBody>
      </p:sp>
      <p:sp>
        <p:nvSpPr>
          <p:cNvPr id="6" name="矩形 5"/>
          <p:cNvSpPr/>
          <p:nvPr/>
        </p:nvSpPr>
        <p:spPr>
          <a:xfrm>
            <a:off x="2862198" y="4382881"/>
            <a:ext cx="1734607" cy="1696811"/>
          </a:xfrm>
          <a:prstGeom prst="rect">
            <a:avLst/>
          </a:prstGeom>
          <a:noFill/>
          <a:ln w="22225">
            <a:solidFill>
              <a:srgbClr val="7030A0"/>
            </a:solidFill>
            <a:prstDash val="dash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选择窝址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搭窝过程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窝口设计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0426705" y="2012627"/>
            <a:ext cx="44945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150690" y="2505990"/>
            <a:ext cx="63219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939858" y="2505990"/>
            <a:ext cx="44945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9838135" y="2505990"/>
            <a:ext cx="44945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37"/>
          <p:cNvSpPr txBox="1"/>
          <p:nvPr/>
        </p:nvSpPr>
        <p:spPr>
          <a:xfrm>
            <a:off x="5046261" y="4952813"/>
            <a:ext cx="1745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精心考究</a:t>
            </a:r>
          </a:p>
        </p:txBody>
      </p:sp>
      <p:sp>
        <p:nvSpPr>
          <p:cNvPr id="12" name="矩形 11"/>
          <p:cNvSpPr/>
          <p:nvPr/>
        </p:nvSpPr>
        <p:spPr>
          <a:xfrm>
            <a:off x="6677428" y="4706593"/>
            <a:ext cx="23132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5B9BD5">
                        <a:tint val="40000"/>
                        <a:satMod val="250000"/>
                      </a:srgbClr>
                    </a:gs>
                    <a:gs pos="9000">
                      <a:srgbClr val="5B9BD5">
                        <a:tint val="52000"/>
                        <a:satMod val="300000"/>
                      </a:srgbClr>
                    </a:gs>
                    <a:gs pos="50000">
                      <a:srgbClr val="5B9BD5">
                        <a:shade val="20000"/>
                        <a:satMod val="300000"/>
                      </a:srgbClr>
                    </a:gs>
                    <a:gs pos="79000">
                      <a:srgbClr val="5B9BD5">
                        <a:tint val="52000"/>
                        <a:satMod val="300000"/>
                      </a:srgbClr>
                    </a:gs>
                    <a:gs pos="100000">
                      <a:srgbClr val="5B9BD5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乖巧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1179</Words>
  <Application>Microsoft Office PowerPoint</Application>
  <PresentationFormat>宽屏</PresentationFormat>
  <Paragraphs>114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1" baseType="lpstr">
      <vt:lpstr>Calibri</vt:lpstr>
      <vt:lpstr>演示斜黑体</vt:lpstr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2020-10-09T06:09:35Z</dcterms:created>
  <dcterms:modified xsi:type="dcterms:W3CDTF">2021-01-08T23:33:38Z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