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9" r:id="rId16"/>
    <p:sldId id="350" r:id="rId17"/>
    <p:sldId id="351" r:id="rId18"/>
    <p:sldId id="352" r:id="rId19"/>
    <p:sldId id="287" r:id="rId20"/>
    <p:sldId id="353" r:id="rId21"/>
    <p:sldId id="256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演示斜黑体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>
        <p:scale>
          <a:sx n="66" d="100"/>
          <a:sy n="66" d="100"/>
        </p:scale>
        <p:origin x="214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F129C85-64F9-456F-BC0F-47DE317D2B3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BC21BCD-F9B9-42C4-9E9C-C3CBEBE6636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21BCD-F9B9-42C4-9E9C-C3CBEBE663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21BCD-F9B9-42C4-9E9C-C3CBEBE6636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5056"/>
          <a:stretch>
            <a:fillRect/>
          </a:stretch>
        </p:blipFill>
        <p:spPr>
          <a:xfrm>
            <a:off x="-2" y="-12162"/>
            <a:ext cx="12192002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7030A0">
                  <a:alpha val="0"/>
                </a:srgb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231464"/>
            <a:ext cx="5628988" cy="2292786"/>
            <a:chOff x="4429633" y="2106980"/>
            <a:chExt cx="5628988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47367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慈母情深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388612" y="2179139"/>
            <a:ext cx="9414776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）背直起来了，我的母亲。转过身来了，我的母亲。褐色的口罩上方，一对眼神疲惫的眼睛吃惊地望着我，我的母亲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7605" y="3955166"/>
            <a:ext cx="7594591" cy="1142813"/>
          </a:xfrm>
          <a:prstGeom prst="rect">
            <a:avLst/>
          </a:prstGeom>
          <a:noFill/>
          <a:ln w="2222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运用反复的修辞方法，描写母亲的动作、神态，刻画了一个疲惫的母亲形象。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907843" y="2733531"/>
            <a:ext cx="131346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272489" y="2733531"/>
            <a:ext cx="109269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949499" y="3271571"/>
            <a:ext cx="109269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157791" y="1367156"/>
            <a:ext cx="2006326" cy="816943"/>
            <a:chOff x="6070786" y="787342"/>
            <a:chExt cx="4026879" cy="816943"/>
          </a:xfrm>
        </p:grpSpPr>
        <p:sp>
          <p:nvSpPr>
            <p:cNvPr id="10" name="椭圆形标注 30"/>
            <p:cNvSpPr/>
            <p:nvPr/>
          </p:nvSpPr>
          <p:spPr>
            <a:xfrm>
              <a:off x="6070786" y="787342"/>
              <a:ext cx="3344023" cy="816943"/>
            </a:xfrm>
            <a:prstGeom prst="wedgeEllipseCallout">
              <a:avLst>
                <a:gd name="adj1" fmla="val -62064"/>
                <a:gd name="adj2" fmla="val 7316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31"/>
            <p:cNvSpPr txBox="1"/>
            <p:nvPr/>
          </p:nvSpPr>
          <p:spPr>
            <a:xfrm>
              <a:off x="6634149" y="964980"/>
              <a:ext cx="3463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反复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543804" y="2283362"/>
            <a:ext cx="971105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）母亲掏衣兜，掏出一卷揉得皱皱的毛票，用龟裂的手指数着。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8881" y="4460997"/>
            <a:ext cx="6771096" cy="653349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表现了母亲对“我”读书的支持和浓浓的爱。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276635" y="1457863"/>
            <a:ext cx="4072051" cy="816943"/>
            <a:chOff x="6070786" y="787342"/>
            <a:chExt cx="3861708" cy="816943"/>
          </a:xfrm>
        </p:grpSpPr>
        <p:sp>
          <p:nvSpPr>
            <p:cNvPr id="7" name="椭圆形标注 27"/>
            <p:cNvSpPr/>
            <p:nvPr/>
          </p:nvSpPr>
          <p:spPr>
            <a:xfrm>
              <a:off x="6070786" y="787342"/>
              <a:ext cx="3344023" cy="816943"/>
            </a:xfrm>
            <a:prstGeom prst="wedgeEllipseCallout">
              <a:avLst>
                <a:gd name="adj1" fmla="val -62064"/>
                <a:gd name="adj2" fmla="val 7316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29"/>
            <p:cNvSpPr txBox="1"/>
            <p:nvPr/>
          </p:nvSpPr>
          <p:spPr>
            <a:xfrm>
              <a:off x="6468978" y="964980"/>
              <a:ext cx="3463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动作描写、细节描写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4185920" y="2843131"/>
            <a:ext cx="251059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354278" y="2843131"/>
            <a:ext cx="136880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8"/>
          <p:cNvSpPr txBox="1"/>
          <p:nvPr/>
        </p:nvSpPr>
        <p:spPr>
          <a:xfrm>
            <a:off x="4185920" y="2946389"/>
            <a:ext cx="230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家境的贫寒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7149003" y="2960904"/>
            <a:ext cx="419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挣钱不易、母亲的辛劳</a:t>
            </a:r>
          </a:p>
        </p:txBody>
      </p:sp>
      <p:sp>
        <p:nvSpPr>
          <p:cNvPr id="13" name="圆角矩形 13"/>
          <p:cNvSpPr/>
          <p:nvPr/>
        </p:nvSpPr>
        <p:spPr>
          <a:xfrm>
            <a:off x="3309008" y="2359563"/>
            <a:ext cx="450192" cy="48356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35"/>
          <p:cNvSpPr/>
          <p:nvPr/>
        </p:nvSpPr>
        <p:spPr>
          <a:xfrm>
            <a:off x="8809560" y="2375558"/>
            <a:ext cx="450192" cy="48356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83941" y="3756672"/>
            <a:ext cx="7106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“掏”“数”两个动词写出了母亲对钱的珍惜。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矩形 15"/>
          <p:cNvSpPr/>
          <p:nvPr/>
        </p:nvSpPr>
        <p:spPr>
          <a:xfrm>
            <a:off x="844753" y="2284888"/>
            <a:ext cx="10248414" cy="169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）旁边一个女人停止踏缝纫机，向母亲探过身，喊道：“大姐，别给他！你供他们吃，供他们穿，供他们上学，还供他们看闲书哇！”接着又对着我喊：“你看你妈这是在怎么挣钱？你忍心朝你妈要钱买书哇？”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474844" y="1142183"/>
            <a:ext cx="3625216" cy="816943"/>
            <a:chOff x="4474844" y="1113155"/>
            <a:chExt cx="3625216" cy="816943"/>
          </a:xfrm>
        </p:grpSpPr>
        <p:sp>
          <p:nvSpPr>
            <p:cNvPr id="18" name="椭圆形标注 8"/>
            <p:cNvSpPr/>
            <p:nvPr/>
          </p:nvSpPr>
          <p:spPr>
            <a:xfrm>
              <a:off x="4474844" y="1113155"/>
              <a:ext cx="3344023" cy="816943"/>
            </a:xfrm>
            <a:prstGeom prst="wedgeEllipseCallout">
              <a:avLst>
                <a:gd name="adj1" fmla="val -61630"/>
                <a:gd name="adj2" fmla="val 8737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4636544" y="1382973"/>
              <a:ext cx="3463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语言描写、侧面描写</a:t>
              </a: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113388" y="4176372"/>
            <a:ext cx="9104025" cy="114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侧面表现了母亲挣钱的不容易，这个女人说的话与母亲给“我”钱时的毫无怨言形成鲜明的对比。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844753" y="2415514"/>
            <a:ext cx="10248414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）母亲却已将钱塞在我手心里了，大声对那个女人说：“我挺高兴他爱看书的！”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05206" y="1416185"/>
            <a:ext cx="3625216" cy="816943"/>
            <a:chOff x="4474844" y="1113155"/>
            <a:chExt cx="3625216" cy="816943"/>
          </a:xfrm>
        </p:grpSpPr>
        <p:sp>
          <p:nvSpPr>
            <p:cNvPr id="6" name="椭圆形标注 8"/>
            <p:cNvSpPr/>
            <p:nvPr/>
          </p:nvSpPr>
          <p:spPr>
            <a:xfrm>
              <a:off x="4474844" y="1113155"/>
              <a:ext cx="3344023" cy="816943"/>
            </a:xfrm>
            <a:prstGeom prst="wedgeEllipseCallout">
              <a:avLst>
                <a:gd name="adj1" fmla="val -61630"/>
                <a:gd name="adj2" fmla="val 8737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4636544" y="1382973"/>
              <a:ext cx="3463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动作描写、语言描写</a:t>
              </a:r>
            </a:p>
          </p:txBody>
        </p:sp>
      </p:grpSp>
      <p:sp>
        <p:nvSpPr>
          <p:cNvPr id="8" name="TextBox 30"/>
          <p:cNvSpPr txBox="1"/>
          <p:nvPr/>
        </p:nvSpPr>
        <p:spPr>
          <a:xfrm>
            <a:off x="3498955" y="3118506"/>
            <a:ext cx="5853220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毫不犹豫， 母亲浓浓的爱和深深的期望。</a:t>
            </a:r>
          </a:p>
        </p:txBody>
      </p:sp>
      <p:sp>
        <p:nvSpPr>
          <p:cNvPr id="9" name="圆角矩形 5"/>
          <p:cNvSpPr/>
          <p:nvPr/>
        </p:nvSpPr>
        <p:spPr>
          <a:xfrm>
            <a:off x="4018643" y="2544623"/>
            <a:ext cx="449943" cy="49019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292522" y="4277589"/>
            <a:ext cx="7729228" cy="58881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母亲的话中可以看出母亲十分支持“我”买书、看书。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bldLvl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534908" y="1605424"/>
            <a:ext cx="5867878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）母亲说完，立刻又坐了下去，立刻又弯曲了背，立刻又将头俯在缝纫机板上了，立刻又陷入了忙碌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）那一天我第一次发现，母亲原来是那么瘦小！那一天我第一次觉得自己长大了，应该是个大人了。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）我鼻子一酸，攥着钱跑了出去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343245" y="2095271"/>
            <a:ext cx="748070" cy="12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419270" y="1983063"/>
            <a:ext cx="3905250" cy="1131468"/>
            <a:chOff x="10431" y="2303"/>
            <a:chExt cx="6150" cy="1938"/>
          </a:xfrm>
        </p:grpSpPr>
        <p:sp>
          <p:nvSpPr>
            <p:cNvPr id="7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606" y="2433"/>
              <a:ext cx="5975" cy="1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排比、反复的修辞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刻画出一个忙碌的母亲形象。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0526479" y="2150973"/>
            <a:ext cx="748070" cy="12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188849" y="2611343"/>
            <a:ext cx="748070" cy="12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683230" y="3085340"/>
            <a:ext cx="748070" cy="12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232962" y="3591512"/>
            <a:ext cx="748070" cy="12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232962" y="4129905"/>
            <a:ext cx="748070" cy="12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36"/>
          <p:cNvSpPr txBox="1"/>
          <p:nvPr/>
        </p:nvSpPr>
        <p:spPr>
          <a:xfrm>
            <a:off x="1026168" y="3755452"/>
            <a:ext cx="4326023" cy="1055289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真正体会到母亲工作辛苦，内心深处萌发了对母亲的心疼和愧疚。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528692"/>
            <a:ext cx="6901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35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）那天，我用那一元五角钱给母亲买了一听水果罐头。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36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）“你这孩子，谁叫你给我买水果罐头的！不是你说买书，妈才舍不得给你这么多钱呢！”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37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）那天母亲数落了我一顿。数落完，又给我凑足了够买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青年近卫军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的钱。我想我没有权利用那钱再买任何别的东西，无论为我自己还是为母亲。    </a:t>
            </a:r>
            <a:endParaRPr kumimoji="0" lang="en-US" altLang="zh-CN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38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）就这样，我有了第一本长篇小说。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2834" y="3006019"/>
            <a:ext cx="3869406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“凑”说明买一本书对于母亲来说的确难以承担。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995599" y="3606184"/>
            <a:ext cx="370401" cy="42153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18565" y="2382173"/>
            <a:ext cx="2709799" cy="2025014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瘦弱疲惫的母亲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贫苦辛劳的母亲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通情达理的母亲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0926" y="2551838"/>
            <a:ext cx="2738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善良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慈祥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通情达理</a:t>
            </a:r>
          </a:p>
        </p:txBody>
      </p:sp>
      <p:pic>
        <p:nvPicPr>
          <p:cNvPr id="6" name="Picture 2" descr="https://timgsa.baidu.com/timg?image&amp;quality=80&amp;size=b9999_10000&amp;sec=1568434863614&amp;di=bd740614e0708c3f8a27f2ed928e1c96&amp;imgtype=0&amp;src=http%3A%2F%2Fb-ssl.duitang.com%2Fuploads%2Fitem%2F201301%2F18%2F20130118145040_LjEvc.thumb.700_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65" y="2139950"/>
            <a:ext cx="36957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矩形 2"/>
          <p:cNvSpPr/>
          <p:nvPr/>
        </p:nvSpPr>
        <p:spPr>
          <a:xfrm>
            <a:off x="4993258" y="2641503"/>
            <a:ext cx="5673406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本文记叙了母亲在极其艰苦的生活条件下，支持和鼓励“我”买书的往事，表现了慈母对孩子的深情，以及孩子对母亲的敬爱。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6917829" y="1687831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  <p:pic>
        <p:nvPicPr>
          <p:cNvPr id="9" name="Picture 2" descr="https://timgsa.baidu.com/timg?image&amp;quality=80&amp;size=b9999_10000&amp;sec=1568435078469&amp;di=c3365da40c2c1c55e75a9f3108956aa5&amp;imgtype=0&amp;src=http%3A%2F%2Ftxt25-2.book118.com%2F2017%2F1216%2Fbook144480%2F1444793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9"/>
          <a:stretch>
            <a:fillRect/>
          </a:stretch>
        </p:blipFill>
        <p:spPr bwMode="auto">
          <a:xfrm>
            <a:off x="1406452" y="2033271"/>
            <a:ext cx="2512768" cy="332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9"/>
          <p:cNvSpPr/>
          <p:nvPr/>
        </p:nvSpPr>
        <p:spPr>
          <a:xfrm>
            <a:off x="924004" y="1680951"/>
            <a:ext cx="357020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一、写出破折号的用法。</a:t>
            </a:r>
          </a:p>
        </p:txBody>
      </p:sp>
      <p:sp>
        <p:nvSpPr>
          <p:cNvPr id="10" name="Rectangle 2"/>
          <p:cNvSpPr/>
          <p:nvPr/>
        </p:nvSpPr>
        <p:spPr>
          <a:xfrm>
            <a:off x="1075454" y="2499136"/>
            <a:ext cx="892564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、递进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、解释说明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我一直想买一本长篇小说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青年近卫军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 （   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——”“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——”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11" name="圆角矩形 8"/>
          <p:cNvSpPr/>
          <p:nvPr/>
        </p:nvSpPr>
        <p:spPr>
          <a:xfrm>
            <a:off x="674489" y="1409699"/>
            <a:ext cx="9654359" cy="2917371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73868" y="3198812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6262493" y="3675768"/>
            <a:ext cx="8572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87" y="3429000"/>
            <a:ext cx="2310049" cy="310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5771604" y="2967335"/>
            <a:ext cx="57207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母亲啊！你是荷叶，我是红莲，心中的雨点来了，除了你，谁是我在无遮拦天空下的荫蔽？</a:t>
            </a:r>
          </a:p>
        </p:txBody>
      </p:sp>
      <p:sp>
        <p:nvSpPr>
          <p:cNvPr id="6" name="矩形 5"/>
          <p:cNvSpPr/>
          <p:nvPr/>
        </p:nvSpPr>
        <p:spPr>
          <a:xfrm>
            <a:off x="4658779" y="1158266"/>
            <a:ext cx="303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慈母情深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5056"/>
          <a:stretch>
            <a:fillRect/>
          </a:stretch>
        </p:blipFill>
        <p:spPr>
          <a:xfrm>
            <a:off x="937748" y="2857500"/>
            <a:ext cx="4307792" cy="242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8" name="矩形 19"/>
          <p:cNvSpPr/>
          <p:nvPr/>
        </p:nvSpPr>
        <p:spPr>
          <a:xfrm>
            <a:off x="441256" y="1094143"/>
            <a:ext cx="10623421" cy="54745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二、阅读下面描写母亲的动作、神态和语言的句子，你能从中感受到母亲什么特点？</a:t>
            </a:r>
          </a:p>
        </p:txBody>
      </p:sp>
      <p:sp>
        <p:nvSpPr>
          <p:cNvPr id="9" name="Rectangle 2"/>
          <p:cNvSpPr/>
          <p:nvPr/>
        </p:nvSpPr>
        <p:spPr>
          <a:xfrm>
            <a:off x="674489" y="1794639"/>
            <a:ext cx="1015695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、通情达理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、疲惫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、辛劳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我挺高兴他爱看书。 （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母亲掏衣兜，掏出一卷揉得皱皱的毛票，用龟裂的手指数着。（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褐色的口罩上方，一对眼神疲惫的眼睛吃惊地望着我。（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32345" y="2503862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矩形 14"/>
          <p:cNvSpPr/>
          <p:nvPr/>
        </p:nvSpPr>
        <p:spPr>
          <a:xfrm>
            <a:off x="9666131" y="3011090"/>
            <a:ext cx="8572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C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08881" y="3603192"/>
            <a:ext cx="8572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219" y="3668743"/>
            <a:ext cx="2131517" cy="2862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5056"/>
          <a:stretch>
            <a:fillRect/>
          </a:stretch>
        </p:blipFill>
        <p:spPr>
          <a:xfrm>
            <a:off x="-2" y="-12162"/>
            <a:ext cx="12192002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7030A0">
                  <a:alpha val="0"/>
                </a:srgb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231464"/>
            <a:ext cx="5628988" cy="2292786"/>
            <a:chOff x="4429633" y="2106980"/>
            <a:chExt cx="5628988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47367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55044" y="1937058"/>
            <a:ext cx="7862467" cy="327416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梁晓声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，儿童电影制片厂任艺术委员会副主任，中国作家协会会员。他的名字被收入到英、美、澳三国“世界名人录”。他的作品大多被香港、台湾出版，并译为英、日、法、俄等国文字。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作品有短篇小说集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天若有情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白桦树皮灯罩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死神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。中篇小说集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人间烟火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。长篇小说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一个红卫兵的自白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从复旦到北影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雪城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等。其短篇小说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这是一片神奇的土地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及中篇小说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今夜有暴风雪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分获全国优秀小说奖。</a:t>
            </a:r>
          </a:p>
        </p:txBody>
      </p:sp>
      <p:pic>
        <p:nvPicPr>
          <p:cNvPr id="8" name="Picture 2" descr="https://timgsa.baidu.com/timg?image&amp;quality=80&amp;size=b9999_10000&amp;sec=1568436008696&amp;di=bf06e192265baccca4f0c89446c311f6&amp;imgtype=0&amp;src=http%3A%2F%2Fimg1.cache.netease.com%2Fcatchpic%2FF%2FF1%2FF140140092231108A8E9AA22D0A0E5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9" y="1783721"/>
            <a:ext cx="2703347" cy="3789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019961" y="2093499"/>
            <a:ext cx="77997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长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篇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怂 恿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颓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败    缝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纫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噪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声</a:t>
            </a:r>
          </a:p>
        </p:txBody>
      </p:sp>
      <p:sp>
        <p:nvSpPr>
          <p:cNvPr id="9" name="矩形 8"/>
          <p:cNvSpPr/>
          <p:nvPr/>
        </p:nvSpPr>
        <p:spPr>
          <a:xfrm>
            <a:off x="1019961" y="1662152"/>
            <a:ext cx="74765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piān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sǒng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yǒng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tuí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rèn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zào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007263" y="3604259"/>
            <a:ext cx="78165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色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耽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误      衣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攥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着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利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9961" y="3181893"/>
            <a:ext cx="81324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dān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dōu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zuàn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quán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1" y="2114454"/>
            <a:ext cx="3288966" cy="441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矩形 7"/>
          <p:cNvSpPr/>
          <p:nvPr/>
        </p:nvSpPr>
        <p:spPr>
          <a:xfrm>
            <a:off x="892371" y="151886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疲惫：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龟裂：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陷入：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失魂落魄：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震耳欲聋：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96695" y="1536174"/>
            <a:ext cx="7798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形容非常疲乏。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皮肤因寒冷干燥而开裂。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深深地进入（某种境界或思想活动中）。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形容心神不定非常惊慌的样子。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耳朵都快要震聋了、形容声音很大。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1" y="2114454"/>
            <a:ext cx="3288966" cy="441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494643"/>
            <a:ext cx="7391718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Dot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课文讲述的是贫困辛劳的母亲不顾同事的劝阻，毫不犹豫地给我钱让“我”买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青年近卫军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的事。</a:t>
            </a:r>
          </a:p>
        </p:txBody>
      </p:sp>
      <p:sp>
        <p:nvSpPr>
          <p:cNvPr id="7" name="矩形 6"/>
          <p:cNvSpPr/>
          <p:nvPr/>
        </p:nvSpPr>
        <p:spPr>
          <a:xfrm>
            <a:off x="2257504" y="1542947"/>
            <a:ext cx="341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主要事件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1" y="2114454"/>
            <a:ext cx="3288966" cy="441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614350" y="929936"/>
            <a:ext cx="6986163" cy="44781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我一直想买一本长篇小说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青年近卫军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。书价一元多钱。</a:t>
            </a:r>
          </a:p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母亲还从来没有一次给过我这么多钱。我也从来没有向母亲一次要过这么多钱。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但我想有一本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青年近卫军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，想得整天失魂落魄。</a:t>
            </a:r>
          </a:p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我从同学家的收音机里听过几次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青年近卫军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的连续广播。那时我家的破收音机已经卖了，被我和弟弟妹妹们吃进肚子里了。</a:t>
            </a:r>
          </a:p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04566" y="1395945"/>
            <a:ext cx="3164641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354830" y="1461359"/>
            <a:ext cx="3259520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说明我的想法由来以久。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223743" y="2286409"/>
            <a:ext cx="3057246" cy="547458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家里的贫穷。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565174" y="1454380"/>
            <a:ext cx="59948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19710" y="2397809"/>
            <a:ext cx="109269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347527" y="2397809"/>
            <a:ext cx="91436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19035" y="2927580"/>
            <a:ext cx="28584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265290" y="3355753"/>
            <a:ext cx="133522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圆角矩形 35"/>
          <p:cNvSpPr/>
          <p:nvPr/>
        </p:nvSpPr>
        <p:spPr>
          <a:xfrm>
            <a:off x="664672" y="3188427"/>
            <a:ext cx="3753740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36"/>
          <p:cNvSpPr txBox="1"/>
          <p:nvPr/>
        </p:nvSpPr>
        <p:spPr>
          <a:xfrm>
            <a:off x="636389" y="3210299"/>
            <a:ext cx="3673627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“我”对这本书的渴望程度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286313" y="4306439"/>
            <a:ext cx="519027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784487" y="4814439"/>
            <a:ext cx="242792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42"/>
          <p:cNvSpPr txBox="1"/>
          <p:nvPr/>
        </p:nvSpPr>
        <p:spPr>
          <a:xfrm>
            <a:off x="649591" y="4195039"/>
            <a:ext cx="3746482" cy="1446550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解决温饱问题不是一件容易事，买书自然就成了奢望，与下文母亲给“我买书”形成对比。</a:t>
            </a:r>
          </a:p>
        </p:txBody>
      </p:sp>
      <p:sp>
        <p:nvSpPr>
          <p:cNvPr id="18" name="TextBox 44"/>
          <p:cNvSpPr txBox="1"/>
          <p:nvPr/>
        </p:nvSpPr>
        <p:spPr>
          <a:xfrm>
            <a:off x="4848736" y="4819684"/>
            <a:ext cx="468756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事件起因，为下文母亲凑钱为“我”买书做铺垫。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13" grpId="0" animBg="1"/>
      <p:bldP spid="14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792974"/>
            <a:ext cx="55313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空间非常低矮，低矮得让人感到压抑。不足二百平米的厂房，四壁潮湿颓败，七八十台破缝纫机一行行排列着，七八十个都不算年轻的妇女忙碌在自己的缝纫机旁。因为光线阴暗，每个女人的头上方都吊着一只灯泡。正是酷暑炎夏，窗不能开，七八十个女人的身体和七八十只灯泡所散发的热量，使我感到犹如身在蒸笼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899119" y="1138556"/>
            <a:ext cx="2113642" cy="825499"/>
            <a:chOff x="9264" y="3661"/>
            <a:chExt cx="7057" cy="4396"/>
          </a:xfrm>
        </p:grpSpPr>
        <p:sp>
          <p:nvSpPr>
            <p:cNvPr id="6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622" y="4299"/>
              <a:ext cx="6304" cy="3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环境描写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6657191" y="4180494"/>
            <a:ext cx="4576264" cy="15631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突出母亲挣钱的艰辛。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反衬出母亲毫不犹豫地掏出自己血汗钱让儿子买书的伟大。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6899119" y="2152386"/>
            <a:ext cx="3869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空间低矮、四壁潮湿、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光线阴暗、酷热难耐、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空气污浊、噪音震耳。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402640" y="2157790"/>
            <a:ext cx="677108" cy="18617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环境恶劣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580072" y="2027554"/>
            <a:ext cx="9711055" cy="1142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）我穿过一排排缝纫机，走到那个角落，看见一个极其瘦弱的脊背弯曲着，头凑到缝纫机板上。周围几只灯泡烤着我的脸。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99945" y="3678696"/>
            <a:ext cx="6771096" cy="1865465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形象：身体瘦弱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“极其瘦弱”说明长期的贫困生活使母亲身体瘦弱不堪，“脊背弯曲”写出了母亲工作的艰辛。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349617" y="1278256"/>
            <a:ext cx="2656451" cy="816943"/>
            <a:chOff x="6070786" y="787342"/>
            <a:chExt cx="4026879" cy="816943"/>
          </a:xfrm>
        </p:grpSpPr>
        <p:sp>
          <p:nvSpPr>
            <p:cNvPr id="7" name="椭圆形标注 27"/>
            <p:cNvSpPr/>
            <p:nvPr/>
          </p:nvSpPr>
          <p:spPr>
            <a:xfrm>
              <a:off x="6070786" y="787342"/>
              <a:ext cx="3344023" cy="816943"/>
            </a:xfrm>
            <a:prstGeom prst="wedgeEllipseCallout">
              <a:avLst>
                <a:gd name="adj1" fmla="val -62064"/>
                <a:gd name="adj2" fmla="val 7316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29"/>
            <p:cNvSpPr txBox="1"/>
            <p:nvPr/>
          </p:nvSpPr>
          <p:spPr>
            <a:xfrm>
              <a:off x="6634149" y="964980"/>
              <a:ext cx="3463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外貌描写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宽屏</PresentationFormat>
  <Paragraphs>142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2020-10-09T06:10:54Z</dcterms:created>
  <dcterms:modified xsi:type="dcterms:W3CDTF">2021-01-08T23:33:48Z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