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287" r:id="rId24"/>
    <p:sldId id="356" r:id="rId25"/>
    <p:sldId id="256" r:id="rId26"/>
  </p:sldIdLst>
  <p:sldSz cx="12192000" cy="6858000"/>
  <p:notesSz cx="6858000" cy="9144000"/>
  <p:embeddedFontLst>
    <p:embeddedFont>
      <p:font typeface="FandolFang R" panose="02010600030101010101" charset="-122"/>
      <p:regular r:id="rId28"/>
    </p:embeddedFont>
    <p:embeddedFont>
      <p:font typeface="思源黑体 CN Light" panose="02010600030101010101" charset="-122"/>
      <p:regular r:id="rId29"/>
    </p:embeddedFont>
    <p:embeddedFont>
      <p:font typeface="演示斜黑体" panose="02010600030101010101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9E581E9-5453-4600-9106-7D15312A9E69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8E17C77-59A5-4E87-B26A-98ACBBF5343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17C77-59A5-4E87-B26A-98ACBBF5343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17C77-59A5-4E87-B26A-98ACBBF5343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5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50305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182759" y="4316519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795214" y="1136214"/>
            <a:ext cx="5473670" cy="2292786"/>
            <a:chOff x="5878586" y="2106980"/>
            <a:chExt cx="5473670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6290043" y="2106980"/>
              <a:ext cx="506221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父爱之舟</a:t>
              </a:r>
              <a:endPara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555263" y="1612088"/>
            <a:ext cx="6745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大红疙瘩，父亲心疼极了，叫来茶房，茶房说没办法，要么加点钱换个较好的房间。父亲动心了，但我年纪虽小却早已深深体会到父亲挣钱的艰难。他平时节省到极点，自己是一分冤枉钱也不肯花的，我反正已被咬了半夜，只剩下后半夜，不肯再加钱换房子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……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35781" y="2202585"/>
            <a:ext cx="3740038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000070" y="2213113"/>
            <a:ext cx="1066726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41132" y="2771913"/>
            <a:ext cx="6373686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35781" y="3294115"/>
            <a:ext cx="583420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2"/>
          <p:cNvSpPr txBox="1"/>
          <p:nvPr/>
        </p:nvSpPr>
        <p:spPr>
          <a:xfrm>
            <a:off x="7468562" y="1873340"/>
            <a:ext cx="3678409" cy="1946731"/>
          </a:xfrm>
          <a:prstGeom prst="snip2Diag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父亲在日常生活中极其节省，与他决定加钱给“我”换房形成鲜明对比，突出对“我”的关爱。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808242" y="4893886"/>
            <a:ext cx="6403605" cy="979319"/>
            <a:chOff x="10586" y="2631"/>
            <a:chExt cx="13024" cy="1332"/>
          </a:xfrm>
        </p:grpSpPr>
        <p:sp>
          <p:nvSpPr>
            <p:cNvPr id="11" name="任意多边形 40"/>
            <p:cNvSpPr/>
            <p:nvPr>
              <p:custDataLst>
                <p:tags r:id="rId1"/>
              </p:custDataLst>
            </p:nvPr>
          </p:nvSpPr>
          <p:spPr>
            <a:xfrm>
              <a:off x="10586" y="2631"/>
              <a:ext cx="13024" cy="1332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1291" y="2934"/>
              <a:ext cx="11146" cy="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住旅馆时，父亲想为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”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我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”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换房。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303294" y="1696556"/>
            <a:ext cx="2265586" cy="743040"/>
          </a:xfrm>
          <a:prstGeom prst="wedgeRoundRectCallout">
            <a:avLst>
              <a:gd name="adj1" fmla="val -104722"/>
              <a:gd name="adj2" fmla="val 53723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场景描写</a:t>
            </a:r>
          </a:p>
        </p:txBody>
      </p:sp>
      <p:sp>
        <p:nvSpPr>
          <p:cNvPr id="14" name="文本框 12"/>
          <p:cNvSpPr txBox="1"/>
          <p:nvPr/>
        </p:nvSpPr>
        <p:spPr>
          <a:xfrm>
            <a:off x="484299" y="1695252"/>
            <a:ext cx="7600158" cy="4154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）恍恍惚惚我又置身于两年一度的庙会中，能去看看这盛大的节日确是无比的快乐，我欢喜极了。我看各样彩排着的戏文边走边唱。看高跷走路，看虾兵、蚌精、牛头、马面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山人海，卖小吃的挤得密密层层，各式各样的糖果点心、鸡鸭鱼肉都有。我和父亲都饿了，我多馋啊！但不敢，也不忍心叫父亲买。父亲从家里带了个粽子，找个偏僻的地方父子俩坐下吃凉粽子。吃完粽子，父亲觉得我太委屈了，领我到小摊上吃了碗热豆腐脑，我叫他也吃，他就是不吃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480457" y="3765172"/>
            <a:ext cx="1066726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567281" y="3756002"/>
            <a:ext cx="1048504" cy="167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6049554" y="3712116"/>
            <a:ext cx="1028739" cy="138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2"/>
          <p:cNvSpPr txBox="1"/>
          <p:nvPr/>
        </p:nvSpPr>
        <p:spPr>
          <a:xfrm>
            <a:off x="8084457" y="2881529"/>
            <a:ext cx="3678409" cy="543156"/>
          </a:xfrm>
          <a:prstGeom prst="snip2Diag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烘托了庙会的热闹场面。</a:t>
            </a:r>
          </a:p>
        </p:txBody>
      </p:sp>
      <p:sp>
        <p:nvSpPr>
          <p:cNvPr id="19" name="文本框 12"/>
          <p:cNvSpPr txBox="1"/>
          <p:nvPr/>
        </p:nvSpPr>
        <p:spPr>
          <a:xfrm>
            <a:off x="8168096" y="3756002"/>
            <a:ext cx="3678409" cy="543156"/>
          </a:xfrm>
          <a:prstGeom prst="snip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写出“我”的懂事。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852015" y="4743223"/>
            <a:ext cx="8026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72553" y="5701846"/>
            <a:ext cx="671681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12"/>
          <p:cNvSpPr txBox="1"/>
          <p:nvPr/>
        </p:nvSpPr>
        <p:spPr>
          <a:xfrm>
            <a:off x="8174165" y="4521899"/>
            <a:ext cx="3678409" cy="543156"/>
          </a:xfrm>
          <a:prstGeom prst="snip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父亲领“我”吃热豆腐脑。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/>
      <p:bldP spid="18" grpId="0" animBg="1"/>
      <p:bldP spid="19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68377" y="1129839"/>
            <a:ext cx="1749044" cy="743040"/>
          </a:xfrm>
          <a:prstGeom prst="wedgeRoundRectCallout">
            <a:avLst>
              <a:gd name="adj1" fmla="val -106469"/>
              <a:gd name="adj2" fmla="val 60738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场景描写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674489" y="1720840"/>
            <a:ext cx="6253154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卖玩意儿的也不少，彩色的纸风车、布老虎、泥人、竹制的花蛇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父亲回家后用几片玻璃和彩色纸屑等糊了一个万花筒，这便是我童年惟一的也是最珍贵的玩具了。万花筒里那千变万化的图案花样，是我最早的抽象美的启迪者吧！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902642" y="2197893"/>
            <a:ext cx="4368800" cy="2462213"/>
            <a:chOff x="7048535" y="2786752"/>
            <a:chExt cx="4368800" cy="2462213"/>
          </a:xfrm>
        </p:grpSpPr>
        <p:sp>
          <p:nvSpPr>
            <p:cNvPr id="7" name="圆角矩形 4"/>
            <p:cNvSpPr/>
            <p:nvPr/>
          </p:nvSpPr>
          <p:spPr>
            <a:xfrm>
              <a:off x="7048535" y="2786752"/>
              <a:ext cx="4368800" cy="244555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7269481" y="2786752"/>
              <a:ext cx="4147854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作者极力营造了一个热闹、繁华的庙会场景，然而家境的贫穷让我们不可能去买小吃和各种玩意儿。父亲为了弥补“我”，带“我”吃豆腐脑，自己却不舍得吃，为“我”做“万花筒”，真挚的父爱跃然纸上。</a:t>
              </a:r>
            </a:p>
          </p:txBody>
        </p:sp>
      </p:grpSp>
      <p:sp>
        <p:nvSpPr>
          <p:cNvPr id="9" name="TextBox 6"/>
          <p:cNvSpPr txBox="1"/>
          <p:nvPr/>
        </p:nvSpPr>
        <p:spPr>
          <a:xfrm>
            <a:off x="1973193" y="5064223"/>
            <a:ext cx="5423444" cy="830997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回忆赶庙会时父亲领“我”吃豆腐脑，回家后给“我”做万花筒的事。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1628" y="3746626"/>
            <a:ext cx="1885116" cy="743040"/>
          </a:xfrm>
          <a:prstGeom prst="wedgeRoundRectCallout">
            <a:avLst>
              <a:gd name="adj1" fmla="val 72503"/>
              <a:gd name="adj2" fmla="val -104357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细节描写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935655" y="1622968"/>
            <a:ext cx="10546559" cy="21236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从来不缺课，不逃学。读初小的时候，遇上大雨大雪天，路滑难走，父亲便背着我上学，我背着书包伏在他背上，双手撑起一把结结实实的大黄油布雨伞。他扎紧裤脚，穿一双深筒钉鞋，将棉袍的下半截撩起扎在腰里，腰里那条极长的粉绿色丝绸汗巾可以围腰二三圈，还是母亲出嫁时的陪嫁呢。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95401" y="3746626"/>
            <a:ext cx="6787278" cy="1260802"/>
            <a:chOff x="7048535" y="2786752"/>
            <a:chExt cx="4368800" cy="2445558"/>
          </a:xfrm>
        </p:grpSpPr>
        <p:sp>
          <p:nvSpPr>
            <p:cNvPr id="7" name="圆角矩形 28"/>
            <p:cNvSpPr/>
            <p:nvPr/>
          </p:nvSpPr>
          <p:spPr>
            <a:xfrm>
              <a:off x="7048535" y="2786752"/>
              <a:ext cx="4368800" cy="244555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29"/>
            <p:cNvSpPr txBox="1"/>
            <p:nvPr/>
          </p:nvSpPr>
          <p:spPr>
            <a:xfrm>
              <a:off x="7127995" y="2972925"/>
              <a:ext cx="4147854" cy="2149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刻画了父亲负重跋涉艰难前行的样子，使父亲的形象更丰满，反映了父亲对“我”的爱，表达了“我”对父亲的感激之情。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547140" y="5199060"/>
            <a:ext cx="5341816" cy="671673"/>
            <a:chOff x="10586" y="3403"/>
            <a:chExt cx="13024" cy="708"/>
          </a:xfrm>
        </p:grpSpPr>
        <p:sp>
          <p:nvSpPr>
            <p:cNvPr id="10" name="任意多边形 34"/>
            <p:cNvSpPr/>
            <p:nvPr>
              <p:custDataLst>
                <p:tags r:id="rId1"/>
              </p:custDataLst>
            </p:nvPr>
          </p:nvSpPr>
          <p:spPr>
            <a:xfrm>
              <a:off x="10586" y="3403"/>
              <a:ext cx="13024" cy="70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170" y="3403"/>
              <a:ext cx="11146" cy="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父亲雪天背“我”上学的情景。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2" name="文本框 12"/>
          <p:cNvSpPr txBox="1"/>
          <p:nvPr/>
        </p:nvSpPr>
        <p:spPr>
          <a:xfrm>
            <a:off x="505191" y="1629438"/>
            <a:ext cx="7419608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）我唯一的法宝就是考试，从未落过榜。我又要报考无锡师范了。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为了节省路费，父亲又向姑爹借了他家的小渔船，同姑爹两人摇船送我到无锡，时值暑天，为避免炎热，夜晚便开船，父亲和姑爹轮换摇橹，让我在小舱里睡觉。但我也睡不好，因确确实实已意识到考不取的严重性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30078" y="1780889"/>
            <a:ext cx="3554565" cy="1865465"/>
          </a:xfrm>
          <a:prstGeom prst="snip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写父亲又一次用小渔船送“我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报考学校，“我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感到压力很大。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10540" y="1461505"/>
            <a:ext cx="7278793" cy="447814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初小毕业时，鹅山小学是当年全县最有名气的县立完全小学，方圆二十里之内的学生都争着来上鹅山。我考取了。要住在鹅山当寄宿生，要缴饭费、宿费、学杂费，书本费也贵了，于是家里粜稻、卖猪，每学期开学要凑一笔不少的钱。钱，很紧，但家里愿意将钱都花在我身上。我拿着凑来的钱去缴学费，感到十分心酸。父亲送我到校，替我铺好床被，他回家时，我偷偷哭了。这是我第一次真正心酸的哭，与在家里撒娇的哭、发脾气的哭、打架吵架的哭都大不一样，是人生道路中品尝到的新滋味了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7929444" y="3234580"/>
            <a:ext cx="335368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父亲倾尽所有供我读书。</a:t>
            </a:r>
          </a:p>
        </p:txBody>
      </p:sp>
      <p:sp>
        <p:nvSpPr>
          <p:cNvPr id="6" name="TextBox 33"/>
          <p:cNvSpPr txBox="1"/>
          <p:nvPr/>
        </p:nvSpPr>
        <p:spPr>
          <a:xfrm>
            <a:off x="7929802" y="4441706"/>
            <a:ext cx="3353322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“我”非常感激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416564" y="3877159"/>
            <a:ext cx="4950253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652950" y="4903371"/>
            <a:ext cx="2136383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606032" y="5323315"/>
            <a:ext cx="1360118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0"/>
          <p:cNvSpPr txBox="1"/>
          <p:nvPr/>
        </p:nvSpPr>
        <p:spPr>
          <a:xfrm>
            <a:off x="8088076" y="1131860"/>
            <a:ext cx="3048819" cy="1754326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为了让“我”继续上学，父亲几乎倾尽所有，“我”非常感激。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10540" y="1476020"/>
            <a:ext cx="7278793" cy="447814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老天不负苦心人，他的儿子考取了。送我去入学的时候，依旧是那只小船，依旧是姑爹和父亲轮换摇橹，不过父亲不摇橹的时候，便抓紧时间为我缝补棉被。我从舱里往外看，父亲那弯腰低头缝补的背影挡住了我的视线，但这个船舱里的背影便也就分外明显，永难磨灭了！不仅是背影时时在我眼前显现，鲁迅笔底的乌篷船对我也永远是那么亲切。虽然姑爹小船上盖的只是破旧的篷，远比不上绍兴的乌篷船精致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我什么时候能够用自己手中的笔，把那只载着父爱的小船画出来就好了！ 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7894593" y="2828867"/>
            <a:ext cx="335368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父亲为“我”缝补棉被。</a:t>
            </a:r>
          </a:p>
        </p:txBody>
      </p:sp>
      <p:sp>
        <p:nvSpPr>
          <p:cNvPr id="6" name="TextBox 33"/>
          <p:cNvSpPr txBox="1"/>
          <p:nvPr/>
        </p:nvSpPr>
        <p:spPr>
          <a:xfrm>
            <a:off x="7894593" y="3715094"/>
            <a:ext cx="3353322" cy="15696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映衬的手法，更显出了父爱之深挚，以及父爱之舟在“我”心头留下难忘的影子。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654776" y="2440245"/>
            <a:ext cx="68202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982720" y="2440245"/>
            <a:ext cx="66514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62799" y="2972764"/>
            <a:ext cx="6170230" cy="316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0"/>
          <p:cNvSpPr txBox="1"/>
          <p:nvPr/>
        </p:nvSpPr>
        <p:spPr>
          <a:xfrm>
            <a:off x="7789333" y="1316119"/>
            <a:ext cx="3869092" cy="1107996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写出了在“我”人生道路上小渔船始终伴随着“我”，父爱一如既往的伴随“我”。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915227" y="4395667"/>
            <a:ext cx="2229985" cy="316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2" name="文本框 12"/>
          <p:cNvSpPr txBox="1"/>
          <p:nvPr/>
        </p:nvSpPr>
        <p:spPr>
          <a:xfrm>
            <a:off x="3249859" y="1917344"/>
            <a:ext cx="7621342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醒来，枕边一片湿。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846439" y="3236182"/>
            <a:ext cx="7934138" cy="1830785"/>
            <a:chOff x="10586" y="2631"/>
            <a:chExt cx="13024" cy="1332"/>
          </a:xfrm>
        </p:grpSpPr>
        <p:sp>
          <p:nvSpPr>
            <p:cNvPr id="14" name="任意多边形 13"/>
            <p:cNvSpPr/>
            <p:nvPr>
              <p:custDataLst>
                <p:tags r:id="rId1"/>
              </p:custDataLst>
            </p:nvPr>
          </p:nvSpPr>
          <p:spPr>
            <a:xfrm>
              <a:off x="10586" y="2631"/>
              <a:ext cx="13024" cy="1332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291" y="2934"/>
              <a:ext cx="12164" cy="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照应文章开头“我刚刚梦醒”，委婉含蓄地表达了“我”对父亲的感激与怀念之情。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文本框 23"/>
          <p:cNvSpPr txBox="1"/>
          <p:nvPr/>
        </p:nvSpPr>
        <p:spPr>
          <a:xfrm>
            <a:off x="1145741" y="2530669"/>
            <a:ext cx="1833018" cy="743040"/>
          </a:xfrm>
          <a:prstGeom prst="wedgeRoundRectCallout">
            <a:avLst>
              <a:gd name="adj1" fmla="val 98843"/>
              <a:gd name="adj2" fmla="val -58181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首尾照应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8" name="矩形 2"/>
          <p:cNvSpPr/>
          <p:nvPr/>
        </p:nvSpPr>
        <p:spPr>
          <a:xfrm>
            <a:off x="1147387" y="2389424"/>
            <a:ext cx="5135121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想为“我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换房间；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给“我”买豆腐脑、做万花筒；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背“我”上学；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凑钱供“我”读书；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送“我”报考学校、上学；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6.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给我缝补棉被。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977206" y="1521368"/>
            <a:ext cx="7970273" cy="5728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本文写父爱的几件小事：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6819535" y="2831582"/>
            <a:ext cx="3325949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无微不至的关怀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殷切的期望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矩形 2"/>
          <p:cNvSpPr/>
          <p:nvPr/>
        </p:nvSpPr>
        <p:spPr>
          <a:xfrm>
            <a:off x="1082072" y="2425182"/>
            <a:ext cx="7488036" cy="2940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文中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四次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写到姑爹的小渔船。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课文以姑爹的小渔船这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线索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，把件件往事连为一体。父爱与小渔船不可分割，船来船往，“我”的感受也在变化，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主题在叙述中得到了层层深化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817549" y="1491820"/>
            <a:ext cx="7970273" cy="5728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文中几次写到姑爹的小渔船？这样写有什么好处？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3" name="矩形 2"/>
          <p:cNvSpPr/>
          <p:nvPr/>
        </p:nvSpPr>
        <p:spPr>
          <a:xfrm>
            <a:off x="7211834" y="3141131"/>
            <a:ext cx="3031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父爱之舟</a:t>
            </a:r>
          </a:p>
        </p:txBody>
      </p:sp>
      <p:pic>
        <p:nvPicPr>
          <p:cNvPr id="4" name="Picture 4" descr="https://timgsa.baidu.com/timg?image&amp;quality=80&amp;size=b9999_10000&amp;sec=1568545046646&amp;di=2cfc5089bd431a25cca220318c730529&amp;imgtype=0&amp;src=http%3A%2F%2Fwx3.sinaimg.cn%2Flarge%2Fd774bdabgy1fgpo6queyoj20m80m8di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67" y="1593940"/>
            <a:ext cx="4859042" cy="40177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8" name="矩形 2"/>
          <p:cNvSpPr/>
          <p:nvPr/>
        </p:nvSpPr>
        <p:spPr>
          <a:xfrm>
            <a:off x="866530" y="2521707"/>
            <a:ext cx="10411070" cy="36471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①“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父爱之舟”把父爱与船联结起来，形象地揭示了父爱对“我”早期成长的承载作用。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②“父爱之舟”实指姑爹的渔船，虚指父亲的爱，以此为题，化抽象为具体。 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③“父爱之舟”是全文的线索，父亲总是以此舟送“我”读书、考学，此舟在文中反复出现，串联起全文内容。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④“父爱之舟”情感内涵丰富，以此为题，既写出了父爱的伟大，也见证了“我”的成长。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080241" y="1717291"/>
            <a:ext cx="6404811" cy="5728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本文以“父爱之舟”为题有什么好处？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圆角矩形 37"/>
          <p:cNvSpPr/>
          <p:nvPr/>
        </p:nvSpPr>
        <p:spPr>
          <a:xfrm>
            <a:off x="986972" y="3169409"/>
            <a:ext cx="10239354" cy="284615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7694" y="3461813"/>
            <a:ext cx="8922442" cy="169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      这篇课文围绕“父爱”这一中心，写了父亲关心“我”的几件小事以及对“我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深切的期望，表现了父亲深沉 爱子之情，抒发了“我”对父亲的怀念和感激之情。</a:t>
            </a:r>
          </a:p>
        </p:txBody>
      </p:sp>
      <p:pic>
        <p:nvPicPr>
          <p:cNvPr id="10" name="Picture 2" descr="http://www.juimg.com/tuku/yulantu/140111/328662-14011111040283-l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13362" b="15866"/>
          <a:stretch>
            <a:fillRect/>
          </a:stretch>
        </p:blipFill>
        <p:spPr bwMode="auto">
          <a:xfrm>
            <a:off x="4376057" y="1176897"/>
            <a:ext cx="3439885" cy="152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2"/>
          <p:cNvSpPr txBox="1"/>
          <p:nvPr/>
        </p:nvSpPr>
        <p:spPr>
          <a:xfrm>
            <a:off x="4971143" y="1616075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8" name="矩形 19"/>
          <p:cNvSpPr/>
          <p:nvPr/>
        </p:nvSpPr>
        <p:spPr>
          <a:xfrm>
            <a:off x="1242099" y="1667966"/>
            <a:ext cx="2339102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一、仿写词语。</a:t>
            </a:r>
          </a:p>
        </p:txBody>
      </p:sp>
      <p:sp>
        <p:nvSpPr>
          <p:cNvPr id="9" name="Rectangle 2"/>
          <p:cNvSpPr/>
          <p:nvPr/>
        </p:nvSpPr>
        <p:spPr>
          <a:xfrm>
            <a:off x="1129800" y="2634186"/>
            <a:ext cx="7743174" cy="2250809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千变万化（带数字）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____________   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结结实实（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AABB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_______________  _______________</a:t>
            </a:r>
          </a:p>
        </p:txBody>
      </p:sp>
      <p:sp>
        <p:nvSpPr>
          <p:cNvPr id="12" name="圆角矩形 8"/>
          <p:cNvSpPr/>
          <p:nvPr/>
        </p:nvSpPr>
        <p:spPr>
          <a:xfrm>
            <a:off x="674489" y="1469231"/>
            <a:ext cx="8198485" cy="3919537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00364" y="2583941"/>
            <a:ext cx="163570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千疮百孔</a:t>
            </a:r>
          </a:p>
        </p:txBody>
      </p:sp>
      <p:sp>
        <p:nvSpPr>
          <p:cNvPr id="14" name="矩形 13"/>
          <p:cNvSpPr/>
          <p:nvPr/>
        </p:nvSpPr>
        <p:spPr>
          <a:xfrm>
            <a:off x="4085029" y="2583942"/>
            <a:ext cx="14129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万紫千红</a:t>
            </a:r>
          </a:p>
        </p:txBody>
      </p:sp>
      <p:sp>
        <p:nvSpPr>
          <p:cNvPr id="15" name="矩形 14"/>
          <p:cNvSpPr/>
          <p:nvPr/>
        </p:nvSpPr>
        <p:spPr>
          <a:xfrm>
            <a:off x="4327754" y="3777762"/>
            <a:ext cx="163570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明明白白</a:t>
            </a:r>
          </a:p>
        </p:txBody>
      </p:sp>
      <p:sp>
        <p:nvSpPr>
          <p:cNvPr id="16" name="矩形 15"/>
          <p:cNvSpPr/>
          <p:nvPr/>
        </p:nvSpPr>
        <p:spPr>
          <a:xfrm>
            <a:off x="1752592" y="4329164"/>
            <a:ext cx="163570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清清楚楚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505" y="274955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10" name="矩形 19"/>
          <p:cNvSpPr/>
          <p:nvPr/>
        </p:nvSpPr>
        <p:spPr>
          <a:xfrm>
            <a:off x="708779" y="1823167"/>
            <a:ext cx="10309232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二、下列对文本有关内容与艺术特色的分析和鉴赏，不正确的一项是（    ）</a:t>
            </a:r>
          </a:p>
        </p:txBody>
      </p:sp>
      <p:sp>
        <p:nvSpPr>
          <p:cNvPr id="11" name="Rectangle 2"/>
          <p:cNvSpPr/>
          <p:nvPr/>
        </p:nvSpPr>
        <p:spPr>
          <a:xfrm>
            <a:off x="929402" y="2660196"/>
            <a:ext cx="10290516" cy="30600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A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、本文以梦境开始，引入对往事的回忆；以从梦中醒来，泪湿枕边结束，首尾照应，意在强化作者对父母、亲人的深切怀念之情。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B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、父母深夜为蚕宝宝添桑叶，是“我”童年难忘的记忆，这一情景既交待家庭生活背景，写出父母的辛劳，也由此引出父亲对“我”的疼爱。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C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、“我”出生贫寒，懂得体谅亲人的不易，因此住旅店时不愿父亲花钱换好房间，读书时为缴学费使家人困窘而心酸哭泣。 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10217413" y="1930400"/>
            <a:ext cx="524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182759" y="4316519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795214" y="1136214"/>
            <a:ext cx="5473670" cy="2292786"/>
            <a:chOff x="5878586" y="2106980"/>
            <a:chExt cx="5473670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6290043" y="2106980"/>
              <a:ext cx="506221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00988" y="2145000"/>
            <a:ext cx="6495339" cy="2862322"/>
          </a:xfrm>
          <a:prstGeom prst="rect">
            <a:avLst/>
          </a:prstGeom>
          <a:noFill/>
          <a:ln w="9525">
            <a:solidFill>
              <a:srgbClr val="002060"/>
            </a:solidFill>
            <a:prstDash val="lgDashDot"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吴冠中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1919—2010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），江苏宜兴人，当代著名画家、美术教育家。油画代表作有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长江三峡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北国风光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小鸟天堂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黄山松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鲁迅的故乡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等。个人文集有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吴冠中谈艺集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吴冠中散文选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美丑缘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等十余种。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7" name="Picture 2" descr="https://timgsa.baidu.com/timg?image&amp;quality=80&amp;size=b9999_10000&amp;sec=1568544903691&amp;di=56036b595c86be9ecbc5ea189837a91d&amp;imgtype=0&amp;src=http%3A%2F%2Fpic2.58cdn.com.cn%2Fzhuanzh%2Fn_v28d4360e433ff4ce396ef2cb5db26cf68.jpg%3Fw%3D750%26h%3D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44" y="2192836"/>
            <a:ext cx="3000375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430279" y="2137041"/>
            <a:ext cx="1043756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茧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子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枇杷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客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栈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冤 枉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恍 惚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高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跷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蚌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精 </a:t>
            </a:r>
          </a:p>
        </p:txBody>
      </p:sp>
      <p:sp>
        <p:nvSpPr>
          <p:cNvPr id="9" name="矩形 8"/>
          <p:cNvSpPr/>
          <p:nvPr/>
        </p:nvSpPr>
        <p:spPr>
          <a:xfrm>
            <a:off x="674489" y="1647639"/>
            <a:ext cx="1058113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jiǎn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pí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pá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zhàn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yuān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wǎng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huǎng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hū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qiāo</a:t>
            </a: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bàng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1104495" y="3439477"/>
            <a:ext cx="992365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偏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僻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委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屈   启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迪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出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嫁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缴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费   落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榜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嘲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笑</a:t>
            </a:r>
          </a:p>
        </p:txBody>
      </p:sp>
      <p:sp>
        <p:nvSpPr>
          <p:cNvPr id="11" name="矩形 10"/>
          <p:cNvSpPr/>
          <p:nvPr/>
        </p:nvSpPr>
        <p:spPr>
          <a:xfrm>
            <a:off x="1104495" y="3000711"/>
            <a:ext cx="1032441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pì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wěi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 </a:t>
            </a: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dí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</a:t>
            </a: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jià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jiǎo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bǎng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cháo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505" y="274955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505" y="2749553"/>
            <a:ext cx="2667000" cy="35814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34325" y="151886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朦胧：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恍恍惚惚：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偏僻：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恋恋不舍：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启迪：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82654" y="1536174"/>
            <a:ext cx="78266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不清楚，模糊。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形容（看得、听得、记得）不真切、不清楚。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离城市或中心区远，交通不便。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形容舍不得离开。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给人启发，使人有新的领悟。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2" name="矩形 1"/>
          <p:cNvSpPr/>
          <p:nvPr/>
        </p:nvSpPr>
        <p:spPr>
          <a:xfrm>
            <a:off x="1141974" y="2731404"/>
            <a:ext cx="9492773" cy="2710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）以梦境开始，引入往事的回忆。</a:t>
            </a: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2-9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）以小舟为线索，写了父亲对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满满的爱。 </a:t>
            </a: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）以梦结尾，首尾呼应，表现出作者对父亲深深的爱意。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4589016" y="1742773"/>
            <a:ext cx="2598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文本框 12"/>
          <p:cNvSpPr txBox="1"/>
          <p:nvPr/>
        </p:nvSpPr>
        <p:spPr>
          <a:xfrm>
            <a:off x="3704590" y="2161337"/>
            <a:ext cx="7621342" cy="6715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是昨夜梦中的经历吧，我刚刚梦醒！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44634" y="4050034"/>
            <a:ext cx="5341816" cy="979319"/>
            <a:chOff x="10586" y="2631"/>
            <a:chExt cx="13024" cy="1332"/>
          </a:xfrm>
        </p:grpSpPr>
        <p:sp>
          <p:nvSpPr>
            <p:cNvPr id="8" name="任意多边形 13"/>
            <p:cNvSpPr/>
            <p:nvPr>
              <p:custDataLst>
                <p:tags r:id="rId1"/>
              </p:custDataLst>
            </p:nvPr>
          </p:nvSpPr>
          <p:spPr>
            <a:xfrm>
              <a:off x="10586" y="2631"/>
              <a:ext cx="13024" cy="1332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291" y="2934"/>
              <a:ext cx="11146" cy="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采用倒叙写法，引起下文。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文本框 23"/>
          <p:cNvSpPr txBox="1"/>
          <p:nvPr/>
        </p:nvSpPr>
        <p:spPr>
          <a:xfrm>
            <a:off x="1644635" y="2530669"/>
            <a:ext cx="1247038" cy="743040"/>
          </a:xfrm>
          <a:prstGeom prst="wedgeRoundRectCallout">
            <a:avLst>
              <a:gd name="adj1" fmla="val 138755"/>
              <a:gd name="adj2" fmla="val -51077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倒叙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1" name="文本框 12"/>
          <p:cNvSpPr txBox="1"/>
          <p:nvPr/>
        </p:nvSpPr>
        <p:spPr>
          <a:xfrm>
            <a:off x="490677" y="1934237"/>
            <a:ext cx="6597373" cy="16968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朦胧中，父亲和母亲在半夜起来给蚕宝宝添桑叶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每年卖茧子的时候，我总跟在父亲身后，卖了茧子，父亲便给我买枇杷吃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449440" y="3531488"/>
            <a:ext cx="42837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709066" y="2043891"/>
            <a:ext cx="3753762" cy="1487597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7C6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父母半夜起来喂蚕，卖了茧子才能给“我”买枇杷吃，可见“我”家境贫穷。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746234" y="4003307"/>
            <a:ext cx="5341816" cy="979319"/>
            <a:chOff x="10586" y="2631"/>
            <a:chExt cx="13024" cy="1332"/>
          </a:xfrm>
        </p:grpSpPr>
        <p:sp>
          <p:nvSpPr>
            <p:cNvPr id="15" name="任意多边形 33"/>
            <p:cNvSpPr/>
            <p:nvPr>
              <p:custDataLst>
                <p:tags r:id="rId1"/>
              </p:custDataLst>
            </p:nvPr>
          </p:nvSpPr>
          <p:spPr>
            <a:xfrm>
              <a:off x="10586" y="2631"/>
              <a:ext cx="13024" cy="1332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291" y="2934"/>
              <a:ext cx="11146" cy="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父母以养蚕为生，家境贫穷。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569776" y="1713689"/>
            <a:ext cx="6745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我又见到了姑爹那只小小的渔船。父亲送我离开家乡去报考学校和上学，总是要借用姑爹这只小渔船。他同姑爹一同摇船送我。带了米在船上做饭，晚上就睡在船上，这样可以节省饭钱和旅店钱。我们不肯轻易上岸，花钱住旅店的教训太深了。有一次，父亲同我住了一间最便宜的小客栈，夜半我被臭虫咬醒，遍体都是被咬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323797" y="2239541"/>
            <a:ext cx="373967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395168" y="3896771"/>
            <a:ext cx="1547739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05272" y="4470085"/>
            <a:ext cx="1843516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12"/>
          <p:cNvSpPr txBox="1"/>
          <p:nvPr/>
        </p:nvSpPr>
        <p:spPr>
          <a:xfrm>
            <a:off x="7521718" y="1974941"/>
            <a:ext cx="4147767" cy="1002291"/>
          </a:xfrm>
          <a:prstGeom prst="snip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“又”字点出姑爹的小渔船不止一次出现，为下文埋下伏笔。</a:t>
            </a:r>
          </a:p>
        </p:txBody>
      </p:sp>
      <p:sp>
        <p:nvSpPr>
          <p:cNvPr id="9" name="文本框 12"/>
          <p:cNvSpPr txBox="1"/>
          <p:nvPr/>
        </p:nvSpPr>
        <p:spPr>
          <a:xfrm>
            <a:off x="7483074" y="3441623"/>
            <a:ext cx="3678409" cy="543156"/>
          </a:xfrm>
          <a:prstGeom prst="snip2Diag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家境贫寒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2430878" y="4999294"/>
            <a:ext cx="111973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2331</Words>
  <Application>Microsoft Office PowerPoint</Application>
  <PresentationFormat>宽屏</PresentationFormat>
  <Paragraphs>151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2020-10-09T06:10:14Z</dcterms:created>
  <dcterms:modified xsi:type="dcterms:W3CDTF">2021-01-08T23:33:56Z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