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287" r:id="rId14"/>
    <p:sldId id="257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Light" panose="02010600030101010101" charset="-122"/>
      <p:regular r:id="rId18"/>
    </p:embeddedFont>
    <p:embeddedFont>
      <p:font typeface="演示斜黑体" panose="02010600030101010101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6F6E61C-C098-4583-AAB6-7C4D667A8E2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E5AE5E8-209D-401A-9E69-F0C8F9B2C2E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AE5E8-209D-401A-9E69-F0C8F9B2C2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AE5E8-209D-401A-9E69-F0C8F9B2C2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4" r="32773" b="8390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08981" y="5133701"/>
            <a:ext cx="3924905" cy="320593"/>
            <a:chOff x="445479" y="4315402"/>
            <a:chExt cx="4198082" cy="471187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rgbClr val="050305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3663" y="2457232"/>
            <a:ext cx="5780487" cy="1867040"/>
            <a:chOff x="4429633" y="2532726"/>
            <a:chExt cx="5780487" cy="1867040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584951" y="2532726"/>
              <a:ext cx="562516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6600" spc="600" dirty="0">
                  <a:solidFill>
                    <a:srgbClr val="BF2E02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四季之美</a:t>
              </a:r>
              <a:endParaRPr lang="en-US" altLang="zh-CN" sz="6600" spc="600" dirty="0">
                <a:solidFill>
                  <a:srgbClr val="BF2E02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50305">
                      <a:alpha val="0"/>
                    </a:srgbClr>
                  </a:gs>
                  <a:gs pos="100000">
                    <a:srgbClr val="05030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1077948" y="3429000"/>
            <a:ext cx="9742451" cy="1317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本文主要描写了每个季节最美的时候的美景，表达了作者对大自然的喜爱和赞美之情。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5037041" y="1999614"/>
            <a:ext cx="18242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矩形 19"/>
          <p:cNvSpPr/>
          <p:nvPr/>
        </p:nvSpPr>
        <p:spPr>
          <a:xfrm>
            <a:off x="1147175" y="1722825"/>
            <a:ext cx="233910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一、选词填空。</a:t>
            </a:r>
          </a:p>
        </p:txBody>
      </p:sp>
      <p:sp>
        <p:nvSpPr>
          <p:cNvPr id="7" name="Rectangle 2"/>
          <p:cNvSpPr/>
          <p:nvPr/>
        </p:nvSpPr>
        <p:spPr>
          <a:xfrm>
            <a:off x="1095839" y="2471717"/>
            <a:ext cx="892564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固然   必然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这件事（       ）是他不对，难道你就没有一点错处吗？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他们（       ）会经过这里，我们只要耐心等待就可以了。</a:t>
            </a:r>
          </a:p>
        </p:txBody>
      </p:sp>
      <p:sp>
        <p:nvSpPr>
          <p:cNvPr id="8" name="圆角矩形 8"/>
          <p:cNvSpPr/>
          <p:nvPr/>
        </p:nvSpPr>
        <p:spPr>
          <a:xfrm>
            <a:off x="694874" y="1536699"/>
            <a:ext cx="9654359" cy="2917371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38859" y="3151703"/>
            <a:ext cx="8572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固然 </a:t>
            </a:r>
          </a:p>
        </p:txBody>
      </p:sp>
      <p:sp>
        <p:nvSpPr>
          <p:cNvPr id="10" name="矩形 9"/>
          <p:cNvSpPr/>
          <p:nvPr/>
        </p:nvSpPr>
        <p:spPr>
          <a:xfrm>
            <a:off x="2326558" y="3727408"/>
            <a:ext cx="8572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必然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4489" y="4699489"/>
            <a:ext cx="8752348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固然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表示承认甲事实，也不否认乙事实。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必然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确定不移。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70" y="310968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70" y="3109684"/>
            <a:ext cx="2667000" cy="3581400"/>
          </a:xfrm>
          <a:prstGeom prst="rect">
            <a:avLst/>
          </a:prstGeom>
        </p:spPr>
      </p:pic>
      <p:sp>
        <p:nvSpPr>
          <p:cNvPr id="13" name="矩形 19"/>
          <p:cNvSpPr/>
          <p:nvPr/>
        </p:nvSpPr>
        <p:spPr>
          <a:xfrm>
            <a:off x="1179195" y="1637772"/>
            <a:ext cx="2646878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二、照样子写词语</a:t>
            </a:r>
          </a:p>
        </p:txBody>
      </p:sp>
      <p:sp>
        <p:nvSpPr>
          <p:cNvPr id="14" name="Rectangle 2"/>
          <p:cNvSpPr/>
          <p:nvPr/>
        </p:nvSpPr>
        <p:spPr>
          <a:xfrm>
            <a:off x="1179195" y="2587826"/>
            <a:ext cx="6750685" cy="11428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急急匆匆：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翩翩起舞：</a:t>
            </a:r>
          </a:p>
        </p:txBody>
      </p:sp>
      <p:sp>
        <p:nvSpPr>
          <p:cNvPr id="15" name="圆角矩形 8"/>
          <p:cNvSpPr/>
          <p:nvPr/>
        </p:nvSpPr>
        <p:spPr>
          <a:xfrm>
            <a:off x="904875" y="1562100"/>
            <a:ext cx="7204710" cy="2556510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95055" y="2684235"/>
            <a:ext cx="15277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隐隐约约 </a:t>
            </a:r>
          </a:p>
        </p:txBody>
      </p:sp>
      <p:sp>
        <p:nvSpPr>
          <p:cNvPr id="17" name="矩形 16"/>
          <p:cNvSpPr/>
          <p:nvPr/>
        </p:nvSpPr>
        <p:spPr>
          <a:xfrm>
            <a:off x="4422775" y="2698750"/>
            <a:ext cx="14324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轰轰烈烈 </a:t>
            </a:r>
          </a:p>
        </p:txBody>
      </p:sp>
      <p:sp>
        <p:nvSpPr>
          <p:cNvPr id="18" name="矩形 17"/>
          <p:cNvSpPr/>
          <p:nvPr/>
        </p:nvSpPr>
        <p:spPr>
          <a:xfrm>
            <a:off x="2895056" y="3292566"/>
            <a:ext cx="163725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落落大方 </a:t>
            </a:r>
          </a:p>
        </p:txBody>
      </p:sp>
      <p:sp>
        <p:nvSpPr>
          <p:cNvPr id="19" name="矩形 18"/>
          <p:cNvSpPr/>
          <p:nvPr/>
        </p:nvSpPr>
        <p:spPr>
          <a:xfrm>
            <a:off x="4479472" y="3292565"/>
            <a:ext cx="15576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彬彬有礼 </a:t>
            </a:r>
          </a:p>
        </p:txBody>
      </p:sp>
      <p:sp>
        <p:nvSpPr>
          <p:cNvPr id="20" name="矩形 19"/>
          <p:cNvSpPr/>
          <p:nvPr/>
        </p:nvSpPr>
        <p:spPr>
          <a:xfrm>
            <a:off x="5981969" y="2698750"/>
            <a:ext cx="155289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郁郁葱葱 </a:t>
            </a:r>
          </a:p>
        </p:txBody>
      </p:sp>
      <p:sp>
        <p:nvSpPr>
          <p:cNvPr id="21" name="矩形 20"/>
          <p:cNvSpPr/>
          <p:nvPr/>
        </p:nvSpPr>
        <p:spPr>
          <a:xfrm>
            <a:off x="5972899" y="3298190"/>
            <a:ext cx="16709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栩栩如生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3705" y="4579092"/>
            <a:ext cx="8373745" cy="1055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解答的关键是了解词语的特点，“急急匆匆”是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AABB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结构，“翩翩起舞”是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AABC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861945" y="31592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422774" y="31592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051595" y="3159232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885985" y="37462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46814" y="37462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075635" y="3746243"/>
            <a:ext cx="143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4" r="32773" b="8390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08981" y="5133701"/>
            <a:ext cx="3924905" cy="320593"/>
            <a:chOff x="445479" y="4315402"/>
            <a:chExt cx="4198082" cy="471187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rgbClr val="050305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3663" y="2533728"/>
            <a:ext cx="5780487" cy="1790544"/>
            <a:chOff x="4429633" y="2609222"/>
            <a:chExt cx="5780487" cy="1790544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584951" y="2609222"/>
              <a:ext cx="562516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6600" spc="600" dirty="0">
                  <a:solidFill>
                    <a:srgbClr val="BF2E02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6600" spc="600" dirty="0">
                <a:solidFill>
                  <a:srgbClr val="BF2E02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50305">
                      <a:alpha val="0"/>
                    </a:srgbClr>
                  </a:gs>
                  <a:gs pos="100000">
                    <a:srgbClr val="05030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82183" y="1833584"/>
            <a:ext cx="5711825" cy="3508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清少纳言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996-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1025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），清是姓，少纳言是她在宫中的官职。她是日本平安时期著名的女作家，与紫式部、和泉式部并称为平安时期的三大才女。她的随笔作品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枕草子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开拓了一个新的领域，为日本散文奠定了基础。</a:t>
            </a:r>
          </a:p>
        </p:txBody>
      </p:sp>
      <p:pic>
        <p:nvPicPr>
          <p:cNvPr id="4" name="Picture 2" descr="https://timgsa.baidu.com/timg?image&amp;quality=80&amp;size=b9999_10000&amp;sec=1569042810645&amp;di=4a4b045408d1b49d340d4dbf90aaedae&amp;imgtype=0&amp;src=http%3A%2F%2Fn.sinaimg.cn%2Ftranslate%2F20160112%2FJ-_B-fxnkkuy7939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3" y="2481653"/>
            <a:ext cx="3893850" cy="2601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888365" y="2030000"/>
            <a:ext cx="86563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明    红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晕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黑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窠</a:t>
            </a:r>
          </a:p>
        </p:txBody>
      </p:sp>
      <p:sp>
        <p:nvSpPr>
          <p:cNvPr id="8" name="矩形 7"/>
          <p:cNvSpPr/>
          <p:nvPr/>
        </p:nvSpPr>
        <p:spPr>
          <a:xfrm>
            <a:off x="1004477" y="1569625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lí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yùn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qī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kē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977265" y="3540760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心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神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凛 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逸</a:t>
            </a:r>
          </a:p>
        </p:txBody>
      </p:sp>
      <p:sp>
        <p:nvSpPr>
          <p:cNvPr id="10" name="矩形 9"/>
          <p:cNvSpPr/>
          <p:nvPr/>
        </p:nvSpPr>
        <p:spPr>
          <a:xfrm>
            <a:off x="1152842" y="3118394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kuàng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yí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lǐn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liè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yì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30751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3075150"/>
            <a:ext cx="2667000" cy="3581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2800" y="1536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黎明：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固然：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朦胧：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心旷神怡：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凛冽：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08672" y="1553482"/>
            <a:ext cx="7798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天快要亮或刚亮的时候。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表示承认甲事实，也不否认乙事实。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月光不明。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旷，心境开阔；怡，愉快。心情舒畅，精神愉快。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刺骨的寒冷。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2793999" y="2091055"/>
            <a:ext cx="8824687" cy="1317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）春天最美是黎明。东方一点儿一点儿泛着鱼肚白的天空上，染上微微的红晕，飘着红紫红紫的彩云。</a:t>
            </a:r>
          </a:p>
        </p:txBody>
      </p:sp>
      <p:sp>
        <p:nvSpPr>
          <p:cNvPr id="10" name="矩形 9"/>
          <p:cNvSpPr/>
          <p:nvPr/>
        </p:nvSpPr>
        <p:spPr>
          <a:xfrm>
            <a:off x="8036188" y="3500965"/>
            <a:ext cx="3375290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说明日出时的速度很慢。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42205" y="1192168"/>
            <a:ext cx="3463925" cy="605698"/>
          </a:xfrm>
          <a:prstGeom prst="wedgeRoundRectCallout">
            <a:avLst>
              <a:gd name="adj1" fmla="val -54376"/>
              <a:gd name="adj2" fmla="val 113503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这句话在文中起什么作用？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421880" y="2733058"/>
            <a:ext cx="2048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905139" y="1099101"/>
            <a:ext cx="1464674" cy="754374"/>
          </a:xfrm>
          <a:prstGeom prst="rect">
            <a:avLst/>
          </a:prstGeom>
          <a:noFill/>
          <a:ln w="22225">
            <a:noFill/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中心句</a:t>
            </a:r>
          </a:p>
        </p:txBody>
      </p:sp>
      <p:sp>
        <p:nvSpPr>
          <p:cNvPr id="17" name="椭圆 16"/>
          <p:cNvSpPr/>
          <p:nvPr/>
        </p:nvSpPr>
        <p:spPr>
          <a:xfrm>
            <a:off x="4627245" y="2917371"/>
            <a:ext cx="492125" cy="4499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05785" y="3500965"/>
            <a:ext cx="3375290" cy="1142813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天空颜色的变化，赋予天空以动态美。</a:t>
            </a:r>
          </a:p>
        </p:txBody>
      </p:sp>
      <p:sp>
        <p:nvSpPr>
          <p:cNvPr id="19" name="文本框 12"/>
          <p:cNvSpPr txBox="1"/>
          <p:nvPr/>
        </p:nvSpPr>
        <p:spPr>
          <a:xfrm>
            <a:off x="3776327" y="5156798"/>
            <a:ext cx="4944146" cy="70270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概括描写春天黎明时的美丽景色。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51" y="2917371"/>
            <a:ext cx="4133195" cy="4569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bldLvl="0" animBg="1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2" name="矩形 11"/>
          <p:cNvSpPr/>
          <p:nvPr/>
        </p:nvSpPr>
        <p:spPr>
          <a:xfrm>
            <a:off x="470056" y="2321949"/>
            <a:ext cx="5955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）夏天最美是夜晚。明亮的月夜固然美，漆黑漆黑的暗夜，也有无数的萤火虫翩翩飞舞。即使是蒙蒙细雨的傍晚，也有一两只萤火虫，闪着朦胧的微光在飞行，这情景着实迷人。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791378" y="2856321"/>
            <a:ext cx="21913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6465458" y="1905477"/>
            <a:ext cx="5726542" cy="1007428"/>
            <a:chOff x="9264" y="3661"/>
            <a:chExt cx="7935" cy="4396"/>
          </a:xfrm>
        </p:grpSpPr>
        <p:sp>
          <p:nvSpPr>
            <p:cNvPr id="21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622" y="4884"/>
              <a:ext cx="7577" cy="2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夏夜三种不同情况下的美景。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6453601" y="3435844"/>
            <a:ext cx="4576264" cy="15631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“无数” “翩翩飞舞”写出了萤火虫很多，飞舞的动作十分轻快，在它们的点缀下夏天的夜晚更加迷人。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296611" y="2856321"/>
            <a:ext cx="1384794" cy="0"/>
          </a:xfrm>
          <a:prstGeom prst="line">
            <a:avLst/>
          </a:prstGeom>
          <a:ln w="22225">
            <a:solidFill>
              <a:srgbClr val="02025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505140" y="3435844"/>
            <a:ext cx="2250758" cy="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3447810" y="3955932"/>
            <a:ext cx="2006776" cy="1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文本框 23"/>
          <p:cNvSpPr txBox="1"/>
          <p:nvPr/>
        </p:nvSpPr>
        <p:spPr>
          <a:xfrm>
            <a:off x="3376930" y="1598092"/>
            <a:ext cx="1211580" cy="605698"/>
          </a:xfrm>
          <a:prstGeom prst="wedgeRoundRectCallout">
            <a:avLst>
              <a:gd name="adj1" fmla="val -62051"/>
              <a:gd name="adj2" fmla="val 8082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中心句</a:t>
            </a:r>
          </a:p>
        </p:txBody>
      </p:sp>
      <p:sp>
        <p:nvSpPr>
          <p:cNvPr id="28" name="矩形 27"/>
          <p:cNvSpPr/>
          <p:nvPr/>
        </p:nvSpPr>
        <p:spPr>
          <a:xfrm>
            <a:off x="4256358" y="2894645"/>
            <a:ext cx="664304" cy="5114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9637" y="3542836"/>
            <a:ext cx="1181741" cy="5114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889343" y="2023239"/>
            <a:ext cx="6770197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）秋天最美是黄昏。夕阳照西山时，感人的是点点归鸦急匆匆地朝窠里飞去。成群结队的大雁，在高空中比翼联飞，更是叫人感动。夕阳西沉，夜幕降临，那风声、虫鸣听起来也叫人心旷神怡。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99130" y="4709209"/>
            <a:ext cx="5793740" cy="80149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概括描写秋天黄昏时的美丽景色。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6055" y="1231400"/>
            <a:ext cx="1211580" cy="605698"/>
          </a:xfrm>
          <a:prstGeom prst="wedgeRoundRectCallout">
            <a:avLst>
              <a:gd name="adj1" fmla="val -62051"/>
              <a:gd name="adj2" fmla="val 8082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中心句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182838" y="2556031"/>
            <a:ext cx="21913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659540" y="2232865"/>
            <a:ext cx="3375290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：乌鸦归巢的急切。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848318" y="3073561"/>
            <a:ext cx="1287737" cy="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057047" y="3465119"/>
            <a:ext cx="3027737" cy="5474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动静结合、有声有色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37657" y="1856521"/>
            <a:ext cx="6943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冬天最美是早晨。落雪的早晨当然美，就是在遍地铺满白霜的早晨，或是在无雪无霜的凛冽清晨，生起熊熊的炭火，手捧着暖和的火盆穿过走廊时，那闲逸的心情和这寒冷的气候多么和谐！只是到了中午，寒气渐退，火盆里的木炭大都变成了一堆白灰，这未免令人有点扫兴。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645702" y="2406514"/>
            <a:ext cx="242591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椭圆形标注 8"/>
          <p:cNvSpPr/>
          <p:nvPr/>
        </p:nvSpPr>
        <p:spPr>
          <a:xfrm>
            <a:off x="3411298" y="1140179"/>
            <a:ext cx="1458596" cy="664542"/>
          </a:xfrm>
          <a:prstGeom prst="wedgeEllipseCallout">
            <a:avLst>
              <a:gd name="adj1" fmla="val -62064"/>
              <a:gd name="adj2" fmla="val 731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597274" y="1323938"/>
            <a:ext cx="173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中心句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10359004" y="2733684"/>
            <a:ext cx="164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心理描写</a:t>
            </a:r>
          </a:p>
        </p:txBody>
      </p:sp>
      <p:sp>
        <p:nvSpPr>
          <p:cNvPr id="9" name="TextBox 30"/>
          <p:cNvSpPr txBox="1"/>
          <p:nvPr/>
        </p:nvSpPr>
        <p:spPr>
          <a:xfrm>
            <a:off x="1036558" y="5272841"/>
            <a:ext cx="910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概括描写冬天早晨不同情况下的美丽景色。</a:t>
            </a:r>
          </a:p>
        </p:txBody>
      </p:sp>
      <p:sp>
        <p:nvSpPr>
          <p:cNvPr id="10" name="矩形 9"/>
          <p:cNvSpPr/>
          <p:nvPr/>
        </p:nvSpPr>
        <p:spPr>
          <a:xfrm>
            <a:off x="7481592" y="1856521"/>
            <a:ext cx="3948591" cy="1696811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冬天早晨三种不同情况下的美景。点出作者对冬天早晨美景的喜爱与赞美之情。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559085" y="3936143"/>
            <a:ext cx="3375290" cy="1142813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：突出作者喜欢冬天早晨的与众不同。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2747289" y="2023249"/>
            <a:ext cx="6179896" cy="294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春天 黎明：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天空 云彩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夏天 夜晚：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明月 萤火虫 细雨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 黄昏：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夕阳 归鸦 大雁 风声 虫鸣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冬天 早晨：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 霜 火盆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9"/>
          <p:cNvSpPr txBox="1"/>
          <p:nvPr/>
        </p:nvSpPr>
        <p:spPr>
          <a:xfrm>
            <a:off x="8337888" y="1976755"/>
            <a:ext cx="2227114" cy="294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动静结合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动静结合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74489" y="3335852"/>
            <a:ext cx="184291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四季之美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011192" y="3212740"/>
            <a:ext cx="1841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热爱自然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赞美自然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2532290" y="2264222"/>
            <a:ext cx="161169" cy="28437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9590465" y="2264222"/>
            <a:ext cx="295128" cy="26267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宽屏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2020-10-09T06:09:08Z</dcterms:created>
  <dcterms:modified xsi:type="dcterms:W3CDTF">2021-01-08T23:34:12Z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