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287" r:id="rId22"/>
    <p:sldId id="257" r:id="rId23"/>
  </p:sldIdLst>
  <p:sldSz cx="12192000" cy="6858000"/>
  <p:notesSz cx="6858000" cy="9144000"/>
  <p:embeddedFontLst>
    <p:embeddedFont>
      <p:font typeface="FandolFang R" panose="02010600030101010101" charset="-122"/>
      <p:regular r:id="rId25"/>
    </p:embeddedFont>
    <p:embeddedFont>
      <p:font typeface="思源黑体 CN Light" panose="02010600030101010101" charset="-122"/>
      <p:regular r:id="rId26"/>
    </p:embeddedFont>
    <p:embeddedFont>
      <p:font typeface="演示斜黑体" panose="02010600030101010101" charset="-122"/>
      <p:regular r:id="rId27"/>
    </p:embeddedFont>
    <p:embeddedFont>
      <p:font typeface="Calibri" panose="020F0502020204030204" pitchFamily="34" charset="0"/>
      <p:regular r:id="rId28"/>
      <p:bold r:id="rId29"/>
      <p:italic r:id="rId30"/>
      <p:boldItalic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B668600-0ADA-4F6A-B704-09033C01A325}"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20F96910-7FD8-48AC-896B-44676BC10F0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F96910-7FD8-48AC-896B-44676BC10F0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F96910-7FD8-48AC-896B-44676BC10F0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p:cNvSpPr/>
          <p:nvPr userDrawn="1"/>
        </p:nvSpPr>
        <p:spPr>
          <a:xfrm>
            <a:off x="-1" y="6589486"/>
            <a:ext cx="12192001" cy="268514"/>
          </a:xfrm>
          <a:prstGeom prst="rect">
            <a:avLst/>
          </a:prstGeom>
          <a:solidFill>
            <a:srgbClr val="4A8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bookmark_76382"/>
          <p:cNvSpPr>
            <a:spLocks noChangeAspect="1"/>
          </p:cNvSpPr>
          <p:nvPr/>
        </p:nvSpPr>
        <p:spPr bwMode="auto">
          <a:xfrm>
            <a:off x="305216" y="259882"/>
            <a:ext cx="258326" cy="681343"/>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455839 w 606244"/>
              <a:gd name="T25" fmla="*/ 455839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455839 w 606244"/>
              <a:gd name="T41" fmla="*/ 455839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7" h="3875">
                <a:moveTo>
                  <a:pt x="67" y="0"/>
                </a:moveTo>
                <a:cubicBezTo>
                  <a:pt x="30" y="0"/>
                  <a:pt x="0" y="30"/>
                  <a:pt x="0" y="67"/>
                </a:cubicBezTo>
                <a:lnTo>
                  <a:pt x="0" y="3800"/>
                </a:lnTo>
                <a:cubicBezTo>
                  <a:pt x="0" y="3837"/>
                  <a:pt x="30" y="3867"/>
                  <a:pt x="67" y="3867"/>
                </a:cubicBezTo>
                <a:cubicBezTo>
                  <a:pt x="86" y="3867"/>
                  <a:pt x="105" y="3858"/>
                  <a:pt x="118" y="3843"/>
                </a:cubicBezTo>
                <a:lnTo>
                  <a:pt x="733" y="3104"/>
                </a:lnTo>
                <a:lnTo>
                  <a:pt x="1349" y="3843"/>
                </a:lnTo>
                <a:cubicBezTo>
                  <a:pt x="1372" y="3871"/>
                  <a:pt x="1414" y="3875"/>
                  <a:pt x="1443" y="3851"/>
                </a:cubicBezTo>
                <a:cubicBezTo>
                  <a:pt x="1458" y="3839"/>
                  <a:pt x="1467" y="3820"/>
                  <a:pt x="1467" y="3800"/>
                </a:cubicBezTo>
                <a:lnTo>
                  <a:pt x="1467" y="67"/>
                </a:lnTo>
                <a:cubicBezTo>
                  <a:pt x="1467" y="30"/>
                  <a:pt x="1437" y="0"/>
                  <a:pt x="1400" y="0"/>
                </a:cubicBezTo>
                <a:lnTo>
                  <a:pt x="67" y="0"/>
                </a:lnTo>
                <a:close/>
                <a:moveTo>
                  <a:pt x="133" y="133"/>
                </a:moveTo>
                <a:lnTo>
                  <a:pt x="1333" y="133"/>
                </a:lnTo>
                <a:lnTo>
                  <a:pt x="1333" y="3616"/>
                </a:lnTo>
                <a:lnTo>
                  <a:pt x="785" y="2957"/>
                </a:lnTo>
                <a:cubicBezTo>
                  <a:pt x="761" y="2929"/>
                  <a:pt x="719" y="2925"/>
                  <a:pt x="691" y="2949"/>
                </a:cubicBezTo>
                <a:cubicBezTo>
                  <a:pt x="688" y="2951"/>
                  <a:pt x="685" y="2954"/>
                  <a:pt x="682" y="2957"/>
                </a:cubicBezTo>
                <a:lnTo>
                  <a:pt x="133" y="3616"/>
                </a:lnTo>
                <a:lnTo>
                  <a:pt x="133" y="133"/>
                </a:lnTo>
                <a:close/>
                <a:moveTo>
                  <a:pt x="267" y="233"/>
                </a:moveTo>
                <a:cubicBezTo>
                  <a:pt x="248" y="233"/>
                  <a:pt x="233" y="248"/>
                  <a:pt x="233" y="267"/>
                </a:cubicBezTo>
                <a:lnTo>
                  <a:pt x="233" y="1133"/>
                </a:lnTo>
                <a:cubicBezTo>
                  <a:pt x="233" y="1152"/>
                  <a:pt x="248" y="1167"/>
                  <a:pt x="266" y="1167"/>
                </a:cubicBezTo>
                <a:cubicBezTo>
                  <a:pt x="285" y="1167"/>
                  <a:pt x="300" y="1153"/>
                  <a:pt x="300" y="1134"/>
                </a:cubicBezTo>
                <a:lnTo>
                  <a:pt x="300" y="1133"/>
                </a:lnTo>
                <a:lnTo>
                  <a:pt x="300" y="300"/>
                </a:lnTo>
                <a:lnTo>
                  <a:pt x="733" y="300"/>
                </a:lnTo>
                <a:cubicBezTo>
                  <a:pt x="752" y="300"/>
                  <a:pt x="767" y="286"/>
                  <a:pt x="767" y="267"/>
                </a:cubicBezTo>
                <a:cubicBezTo>
                  <a:pt x="767" y="249"/>
                  <a:pt x="753" y="234"/>
                  <a:pt x="734" y="233"/>
                </a:cubicBezTo>
                <a:lnTo>
                  <a:pt x="733" y="233"/>
                </a:lnTo>
                <a:lnTo>
                  <a:pt x="267" y="233"/>
                </a:lnTo>
                <a:close/>
              </a:path>
            </a:pathLst>
          </a:custGeom>
          <a:solidFill>
            <a:srgbClr val="4A8E0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7949" t="6364" b="24313"/>
          <a:stretch>
            <a:fillRect/>
          </a:stretch>
        </p:blipFill>
        <p:spPr>
          <a:xfrm>
            <a:off x="0" y="0"/>
            <a:ext cx="12192000" cy="6858000"/>
          </a:xfrm>
          <a:prstGeom prst="rect">
            <a:avLst/>
          </a:prstGeom>
        </p:spPr>
      </p:pic>
      <p:sp>
        <p:nvSpPr>
          <p:cNvPr id="6" name="矩形 5"/>
          <p:cNvSpPr/>
          <p:nvPr/>
        </p:nvSpPr>
        <p:spPr>
          <a:xfrm>
            <a:off x="4387026" y="0"/>
            <a:ext cx="7804974" cy="6858000"/>
          </a:xfrm>
          <a:prstGeom prst="rect">
            <a:avLst/>
          </a:prstGeom>
          <a:gradFill>
            <a:gsLst>
              <a:gs pos="0">
                <a:srgbClr val="0070C0">
                  <a:alpha val="0"/>
                </a:srgbClr>
              </a:gs>
              <a:gs pos="100000">
                <a:srgbClr val="0076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7" name="组合 6"/>
          <p:cNvGrpSpPr/>
          <p:nvPr/>
        </p:nvGrpSpPr>
        <p:grpSpPr>
          <a:xfrm>
            <a:off x="6805388" y="4812508"/>
            <a:ext cx="3924905" cy="320593"/>
            <a:chOff x="445479" y="4315402"/>
            <a:chExt cx="4198082" cy="471187"/>
          </a:xfrm>
        </p:grpSpPr>
        <p:sp>
          <p:nvSpPr>
            <p:cNvPr id="8" name="矩形 259"/>
            <p:cNvSpPr>
              <a:spLocks noChangeArrowheads="1"/>
            </p:cNvSpPr>
            <p:nvPr/>
          </p:nvSpPr>
          <p:spPr bwMode="auto">
            <a:xfrm>
              <a:off x="445479" y="4317855"/>
              <a:ext cx="2114790"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10" name="组合 9"/>
          <p:cNvGrpSpPr/>
          <p:nvPr/>
        </p:nvGrpSpPr>
        <p:grpSpPr>
          <a:xfrm>
            <a:off x="5417843" y="1632203"/>
            <a:ext cx="5473670" cy="2292786"/>
            <a:chOff x="5878586" y="2106980"/>
            <a:chExt cx="5473670" cy="2292786"/>
          </a:xfrm>
        </p:grpSpPr>
        <p:sp>
          <p:nvSpPr>
            <p:cNvPr id="11" name="矩形 259"/>
            <p:cNvSpPr>
              <a:spLocks noChangeArrowheads="1"/>
            </p:cNvSpPr>
            <p:nvPr/>
          </p:nvSpPr>
          <p:spPr bwMode="auto">
            <a:xfrm>
              <a:off x="6290043" y="2106980"/>
              <a:ext cx="49009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长生果</a:t>
              </a:r>
              <a:endParaRPr lang="en-US" altLang="zh-CN"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2" name="矩形 11"/>
            <p:cNvSpPr/>
            <p:nvPr/>
          </p:nvSpPr>
          <p:spPr>
            <a:xfrm>
              <a:off x="7527170" y="39381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五年级 上册 配人教版</a:t>
              </a:r>
            </a:p>
          </p:txBody>
        </p:sp>
        <p:cxnSp>
          <p:nvCxnSpPr>
            <p:cNvPr id="13" name="直接连接符 12"/>
            <p:cNvCxnSpPr/>
            <p:nvPr/>
          </p:nvCxnSpPr>
          <p:spPr>
            <a:xfrm>
              <a:off x="5878586"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13" name="文本框 12"/>
          <p:cNvSpPr txBox="1"/>
          <p:nvPr/>
        </p:nvSpPr>
        <p:spPr>
          <a:xfrm>
            <a:off x="4869542" y="1272836"/>
            <a:ext cx="6332666" cy="345594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6</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）渐渐地，连环画一类的小书已不能使我满足了，我又发现了一块“绿洲”</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小镇的文化站有几百册图书！我每天一放下书包就奔向那里。几个月的功夫，这个小图书馆所有的文艺书籍，我差不多都借阅了。我读得很快，囫囵吞枣，大有“不求甚解”的味道。吸引我的首先是故事，是各种人物的命运遭遇，他们的悲欢离合常常使我牵肠挂肚。</a:t>
            </a:r>
          </a:p>
        </p:txBody>
      </p:sp>
      <p:sp>
        <p:nvSpPr>
          <p:cNvPr id="14" name="圆角矩形 3"/>
          <p:cNvSpPr/>
          <p:nvPr/>
        </p:nvSpPr>
        <p:spPr>
          <a:xfrm>
            <a:off x="479180" y="2046841"/>
            <a:ext cx="4148547" cy="10114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extBox 7"/>
          <p:cNvSpPr txBox="1"/>
          <p:nvPr/>
        </p:nvSpPr>
        <p:spPr>
          <a:xfrm>
            <a:off x="552931" y="2036729"/>
            <a:ext cx="4200499" cy="884729"/>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让我们感受到书已成为作者生命中的一个不可或缺的组成部分。</a:t>
            </a:r>
          </a:p>
        </p:txBody>
      </p:sp>
      <p:sp>
        <p:nvSpPr>
          <p:cNvPr id="16" name="TextBox 22"/>
          <p:cNvSpPr txBox="1"/>
          <p:nvPr/>
        </p:nvSpPr>
        <p:spPr>
          <a:xfrm>
            <a:off x="459740" y="3446661"/>
            <a:ext cx="4167987" cy="952056"/>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突出作者阅读的迫切及对知识的渴望。</a:t>
            </a:r>
          </a:p>
        </p:txBody>
      </p:sp>
      <p:cxnSp>
        <p:nvCxnSpPr>
          <p:cNvPr id="17" name="直接连接符 16"/>
          <p:cNvCxnSpPr/>
          <p:nvPr/>
        </p:nvCxnSpPr>
        <p:spPr>
          <a:xfrm>
            <a:off x="7549304" y="2209686"/>
            <a:ext cx="1485476"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18" name="直接连接符 17"/>
          <p:cNvCxnSpPr/>
          <p:nvPr/>
        </p:nvCxnSpPr>
        <p:spPr>
          <a:xfrm>
            <a:off x="7072811" y="3723754"/>
            <a:ext cx="3618684"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19" name="直接连接符 18"/>
          <p:cNvCxnSpPr/>
          <p:nvPr/>
        </p:nvCxnSpPr>
        <p:spPr>
          <a:xfrm>
            <a:off x="5143339" y="4188732"/>
            <a:ext cx="2405965" cy="2491"/>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sp>
        <p:nvSpPr>
          <p:cNvPr id="20" name="TextBox 33"/>
          <p:cNvSpPr txBox="1"/>
          <p:nvPr/>
        </p:nvSpPr>
        <p:spPr>
          <a:xfrm>
            <a:off x="1265423" y="5207163"/>
            <a:ext cx="6833286" cy="509948"/>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en-US" altLang="zh-CN"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6</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）写“我”在小镇的文化站读文艺书籍的情景。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1014954" y="2460773"/>
            <a:ext cx="8115485" cy="34163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）这小小的光荣，使我悟得一点道理：作文，首先构思要别出心裁，落笔也要有点与众不同的“鲜味”才好。这些领悟自然是课外读物的馈赠。</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14</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）于是，我又悟出了一点道理：作文，要写真情实感</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作文练习，开始离不开借鉴和模仿，但是真正打动人心的东西，应该是自己呕心沥血的创造。</a:t>
            </a:r>
          </a:p>
        </p:txBody>
      </p:sp>
      <p:sp>
        <p:nvSpPr>
          <p:cNvPr id="4" name="矩形 3"/>
          <p:cNvSpPr/>
          <p:nvPr/>
        </p:nvSpPr>
        <p:spPr>
          <a:xfrm>
            <a:off x="1145936" y="1324255"/>
            <a:ext cx="7006083" cy="727315"/>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第三部分（</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7-14</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）写“我”两次成功的习作经历。</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TextBox 11"/>
          <p:cNvSpPr txBox="1"/>
          <p:nvPr/>
        </p:nvSpPr>
        <p:spPr>
          <a:xfrm>
            <a:off x="10114556" y="3146045"/>
            <a:ext cx="615553" cy="204577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悟出的道理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849854" y="2086023"/>
            <a:ext cx="8115485" cy="34163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莎士比亚说：“书籍是全世界的营养品。”像我这样对阅读如饥似渴的少年，它的功用更是不言而喻。醉心阅读使我得到了报偿。从小学三年级开始，我的作文便常常居全班之冠。阅读也大大扩展了我的想象力。在家对着一面花纹驳杂的石墙，我会呆上半天，构种种神话传说；跃上遇到一个残疾人，我会黯然神伤，编织他的悲惨身世。</a:t>
            </a:r>
          </a:p>
        </p:txBody>
      </p:sp>
      <p:sp>
        <p:nvSpPr>
          <p:cNvPr id="4" name="矩形 3"/>
          <p:cNvSpPr/>
          <p:nvPr/>
        </p:nvSpPr>
        <p:spPr>
          <a:xfrm>
            <a:off x="9314338" y="1951354"/>
            <a:ext cx="2402237" cy="588816"/>
          </a:xfrm>
          <a:prstGeom prst="rect">
            <a:avLst/>
          </a:prstGeom>
          <a:noFill/>
          <a:ln w="22225">
            <a:solidFill>
              <a:srgbClr val="7030A0"/>
            </a:solidFill>
            <a:prstDash val="lgDash"/>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书籍的重要性。</a:t>
            </a:r>
          </a:p>
        </p:txBody>
      </p:sp>
      <p:cxnSp>
        <p:nvCxnSpPr>
          <p:cNvPr id="6" name="直接连接符 5"/>
          <p:cNvCxnSpPr/>
          <p:nvPr/>
        </p:nvCxnSpPr>
        <p:spPr>
          <a:xfrm>
            <a:off x="2268356" y="2676388"/>
            <a:ext cx="52847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17079" y="3214644"/>
            <a:ext cx="78242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文本框 23"/>
          <p:cNvSpPr txBox="1"/>
          <p:nvPr/>
        </p:nvSpPr>
        <p:spPr>
          <a:xfrm>
            <a:off x="9334800" y="3631262"/>
            <a:ext cx="1594185" cy="651455"/>
          </a:xfrm>
          <a:prstGeom prst="wedgeRoundRectCallout">
            <a:avLst>
              <a:gd name="adj1" fmla="val -84083"/>
              <a:gd name="adj2" fmla="val -109641"/>
              <a:gd name="adj3" fmla="val 16667"/>
            </a:avLst>
          </a:prstGeom>
          <a:solidFill>
            <a:srgbClr val="FFC000"/>
          </a:solidFill>
          <a:ln w="9525">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过渡</a:t>
            </a:r>
          </a:p>
        </p:txBody>
      </p:sp>
      <p:cxnSp>
        <p:nvCxnSpPr>
          <p:cNvPr id="9" name="直接连接符 8"/>
          <p:cNvCxnSpPr/>
          <p:nvPr/>
        </p:nvCxnSpPr>
        <p:spPr>
          <a:xfrm>
            <a:off x="970584" y="3763187"/>
            <a:ext cx="2757758"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from="(-#ppt_w/2)" to="(#ppt_x)" calcmode="lin" valueType="num">
                                      <p:cBhvr>
                                        <p:cTn id="29" dur="600" fill="hold">
                                          <p:stCondLst>
                                            <p:cond delay="0"/>
                                          </p:stCondLst>
                                        </p:cTn>
                                        <p:tgtEl>
                                          <p:spTgt spid="8"/>
                                        </p:tgtEl>
                                        <p:attrNameLst>
                                          <p:attrName>ppt_x</p:attrName>
                                        </p:attrNameLst>
                                      </p:cBhvr>
                                    </p:anim>
                                    <p:anim from="0" to="-1.0" calcmode="lin" valueType="num">
                                      <p:cBhvr>
                                        <p:cTn id="30" dur="200" decel="50000" autoRev="1" fill="hold">
                                          <p:stCondLst>
                                            <p:cond delay="600"/>
                                          </p:stCondLst>
                                        </p:cTn>
                                        <p:tgtEl>
                                          <p:spTgt spid="8"/>
                                        </p:tgtEl>
                                        <p:attrNameLst>
                                          <p:attrName>xshear</p:attrName>
                                        </p:attrNameLst>
                                      </p:cBhvr>
                                    </p:anim>
                                    <p:animScale>
                                      <p:cBhvr>
                                        <p:cTn id="31" dur="200" decel="100000" autoRev="1" fill="hold">
                                          <p:stCondLst>
                                            <p:cond delay="600"/>
                                          </p:stCondLst>
                                        </p:cTn>
                                        <p:tgtEl>
                                          <p:spTgt spid="8"/>
                                        </p:tgtEl>
                                      </p:cBhvr>
                                      <p:from x="100000" y="100000"/>
                                      <p:to x="80000" y="100000"/>
                                    </p:animScale>
                                    <p:anim by="(#ppt_h/3+#ppt_w*0.1)" calcmode="lin" valueType="num">
                                      <p:cBhvr additive="sum">
                                        <p:cTn id="32"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10" name="文本框 12"/>
          <p:cNvSpPr txBox="1"/>
          <p:nvPr/>
        </p:nvSpPr>
        <p:spPr>
          <a:xfrm>
            <a:off x="674489" y="1920895"/>
            <a:ext cx="7327614" cy="30162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8</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）记得有一次，作文的题目是</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秋天来了</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教师读了一段范文之后，当大多数同学千篇一律地开始写“秋天来了，树叶黄了，一片一片地飘到了地上”时，我心里忽然掠过了不安分的一念：大家都这样写多没意思！我要用自己的眼睛去看秋天，用自己的感受去写秋天。</a:t>
            </a:r>
          </a:p>
        </p:txBody>
      </p:sp>
      <p:sp>
        <p:nvSpPr>
          <p:cNvPr id="11" name="TextBox 22"/>
          <p:cNvSpPr txBox="1"/>
          <p:nvPr/>
        </p:nvSpPr>
        <p:spPr>
          <a:xfrm>
            <a:off x="8264628" y="2158214"/>
            <a:ext cx="3248504" cy="952056"/>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突出阅读给“我</a:t>
            </a:r>
            <a:r>
              <a:rPr kumimoji="0" lang="en-US" altLang="zh-CN"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zh-CN" altLang="en-US"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带来的与众不同的收获。</a:t>
            </a:r>
          </a:p>
        </p:txBody>
      </p:sp>
      <p:sp>
        <p:nvSpPr>
          <p:cNvPr id="12" name="TextBox 33"/>
          <p:cNvSpPr txBox="1"/>
          <p:nvPr/>
        </p:nvSpPr>
        <p:spPr>
          <a:xfrm>
            <a:off x="1386981" y="5149974"/>
            <a:ext cx="7392348" cy="509948"/>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en-US" altLang="zh-CN"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8</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）写“我”在一次作文课上产生的独特感受和想法。</a:t>
            </a:r>
          </a:p>
        </p:txBody>
      </p:sp>
      <p:sp>
        <p:nvSpPr>
          <p:cNvPr id="13" name="文本框 23"/>
          <p:cNvSpPr txBox="1"/>
          <p:nvPr/>
        </p:nvSpPr>
        <p:spPr>
          <a:xfrm>
            <a:off x="8370996" y="3893517"/>
            <a:ext cx="1594185" cy="651455"/>
          </a:xfrm>
          <a:prstGeom prst="wedgeRoundRectCallout">
            <a:avLst>
              <a:gd name="adj1" fmla="val -84083"/>
              <a:gd name="adj2" fmla="val -109641"/>
              <a:gd name="adj3" fmla="val 16667"/>
            </a:avLst>
          </a:prstGeom>
          <a:solidFill>
            <a:srgbClr val="FFC000"/>
          </a:solidFill>
          <a:ln w="9525">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对比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from="(-#ppt_w/2)" to="(#ppt_x)" calcmode="lin" valueType="num">
                                      <p:cBhvr>
                                        <p:cTn id="16" dur="600" fill="hold">
                                          <p:stCondLst>
                                            <p:cond delay="0"/>
                                          </p:stCondLst>
                                        </p:cTn>
                                        <p:tgtEl>
                                          <p:spTgt spid="13"/>
                                        </p:tgtEl>
                                        <p:attrNameLst>
                                          <p:attrName>ppt_x</p:attrName>
                                        </p:attrNameLst>
                                      </p:cBhvr>
                                    </p:anim>
                                    <p:anim from="0" to="-1.0" calcmode="lin" valueType="num">
                                      <p:cBhvr>
                                        <p:cTn id="17" dur="200" decel="50000" autoRev="1" fill="hold">
                                          <p:stCondLst>
                                            <p:cond delay="600"/>
                                          </p:stCondLst>
                                        </p:cTn>
                                        <p:tgtEl>
                                          <p:spTgt spid="13"/>
                                        </p:tgtEl>
                                        <p:attrNameLst>
                                          <p:attrName>xshear</p:attrName>
                                        </p:attrNameLst>
                                      </p:cBhvr>
                                    </p:anim>
                                    <p:animScale>
                                      <p:cBhvr>
                                        <p:cTn id="18" dur="200" decel="100000" autoRev="1" fill="hold">
                                          <p:stCondLst>
                                            <p:cond delay="600"/>
                                          </p:stCondLst>
                                        </p:cTn>
                                        <p:tgtEl>
                                          <p:spTgt spid="13"/>
                                        </p:tgtEl>
                                      </p:cBhvr>
                                      <p:from x="100000" y="100000"/>
                                      <p:to x="80000" y="100000"/>
                                    </p:animScale>
                                    <p:anim by="(#ppt_h/3+#ppt_w*0.1)" calcmode="lin" valueType="num">
                                      <p:cBhvr additive="sum">
                                        <p:cTn id="19" dur="200" decel="100000" autoRev="1" fill="hold">
                                          <p:stCondLst>
                                            <p:cond delay="600"/>
                                          </p:stCondLst>
                                        </p:cTn>
                                        <p:tgtEl>
                                          <p:spTgt spid="1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7" name="文本框 12"/>
          <p:cNvSpPr txBox="1"/>
          <p:nvPr/>
        </p:nvSpPr>
        <p:spPr>
          <a:xfrm>
            <a:off x="578331" y="2028884"/>
            <a:ext cx="7327614" cy="30162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）我把秋天比作一个穿着金色衣裙的仙女，她那轻飘的衣袖拂去了太阳的焦热，将明亮和清爽撒给大地；她用宽大的衣衫挡着风寒，却捧起沉甸甸的果实奉献人间。</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人们都爱秋天，爱她的天高气爽，爱她的云淡日丽，爱她的香飘四野。</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秋天，使农民的笑容格外</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灿烂</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8" name="TextBox 22"/>
          <p:cNvSpPr txBox="1"/>
          <p:nvPr/>
        </p:nvSpPr>
        <p:spPr>
          <a:xfrm>
            <a:off x="8168470" y="2063007"/>
            <a:ext cx="3248504" cy="952056"/>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写出秋天的特点，语言优美，形象生动。</a:t>
            </a:r>
          </a:p>
        </p:txBody>
      </p:sp>
      <p:sp>
        <p:nvSpPr>
          <p:cNvPr id="9" name="文本框 23"/>
          <p:cNvSpPr txBox="1"/>
          <p:nvPr/>
        </p:nvSpPr>
        <p:spPr>
          <a:xfrm>
            <a:off x="8493424" y="3227330"/>
            <a:ext cx="1594185" cy="651455"/>
          </a:xfrm>
          <a:prstGeom prst="wedgeRoundRectCallout">
            <a:avLst>
              <a:gd name="adj1" fmla="val -101381"/>
              <a:gd name="adj2" fmla="val 40349"/>
              <a:gd name="adj3" fmla="val 16667"/>
            </a:avLst>
          </a:prstGeom>
          <a:solidFill>
            <a:srgbClr val="FFC000"/>
          </a:solidFill>
          <a:ln w="9525">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排比</a:t>
            </a:r>
          </a:p>
        </p:txBody>
      </p:sp>
      <p:sp>
        <p:nvSpPr>
          <p:cNvPr id="14" name="TextBox 23"/>
          <p:cNvSpPr txBox="1"/>
          <p:nvPr/>
        </p:nvSpPr>
        <p:spPr>
          <a:xfrm>
            <a:off x="6261086" y="4555028"/>
            <a:ext cx="5379981" cy="503215"/>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这里指农民把开心洋溢脸上，笑容很好看。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from="(-#ppt_w/2)" to="(#ppt_x)" calcmode="lin" valueType="num">
                                      <p:cBhvr>
                                        <p:cTn id="12" dur="600" fill="hold">
                                          <p:stCondLst>
                                            <p:cond delay="0"/>
                                          </p:stCondLst>
                                        </p:cTn>
                                        <p:tgtEl>
                                          <p:spTgt spid="9"/>
                                        </p:tgtEl>
                                        <p:attrNameLst>
                                          <p:attrName>ppt_x</p:attrName>
                                        </p:attrNameLst>
                                      </p:cBhvr>
                                    </p:anim>
                                    <p:anim from="0" to="-1.0" calcmode="lin" valueType="num">
                                      <p:cBhvr>
                                        <p:cTn id="13" dur="200" decel="50000" autoRev="1" fill="hold">
                                          <p:stCondLst>
                                            <p:cond delay="600"/>
                                          </p:stCondLst>
                                        </p:cTn>
                                        <p:tgtEl>
                                          <p:spTgt spid="9"/>
                                        </p:tgtEl>
                                        <p:attrNameLst>
                                          <p:attrName>xshear</p:attrName>
                                        </p:attrNameLst>
                                      </p:cBhvr>
                                    </p:anim>
                                    <p:animScale>
                                      <p:cBhvr>
                                        <p:cTn id="14" dur="200" decel="100000" autoRev="1" fill="hold">
                                          <p:stCondLst>
                                            <p:cond delay="600"/>
                                          </p:stCondLst>
                                        </p:cTn>
                                        <p:tgtEl>
                                          <p:spTgt spid="9"/>
                                        </p:tgtEl>
                                      </p:cBhvr>
                                      <p:from x="100000" y="100000"/>
                                      <p:to x="80000" y="100000"/>
                                    </p:animScale>
                                    <p:anim by="(#ppt_h/3+#ppt_w*0.1)" calcmode="lin" valueType="num">
                                      <p:cBhvr additive="sum">
                                        <p:cTn id="15" dur="200" decel="100000" autoRev="1" fill="hold">
                                          <p:stCondLst>
                                            <p:cond delay="600"/>
                                          </p:stCondLst>
                                        </p:cTn>
                                        <p:tgtEl>
                                          <p:spTgt spid="9"/>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ldLvl="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4856842" y="1209336"/>
            <a:ext cx="6332666" cy="345383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12</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后来，我又不满足于只看一般的故事书了，学校图书馆那丰富的图书又像磁石一样吸引着我。那些古今中外的大部头小说使我如醉如痴，我把所有课余时间都花在借阅图书上。这时我养成了做笔记的习惯：记书中优美的词语，记描写的精彩段落。做笔记锻炼了我的记忆力，也增强了我的理解力。</a:t>
            </a:r>
          </a:p>
        </p:txBody>
      </p:sp>
      <p:sp>
        <p:nvSpPr>
          <p:cNvPr id="4" name="圆角矩形 3"/>
          <p:cNvSpPr/>
          <p:nvPr/>
        </p:nvSpPr>
        <p:spPr>
          <a:xfrm>
            <a:off x="466480" y="1983341"/>
            <a:ext cx="4148547" cy="1844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TextBox 7"/>
          <p:cNvSpPr txBox="1"/>
          <p:nvPr/>
        </p:nvSpPr>
        <p:spPr>
          <a:xfrm>
            <a:off x="542532" y="2094193"/>
            <a:ext cx="4200499" cy="1733808"/>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比喻：</a:t>
            </a:r>
            <a:r>
              <a:rPr kumimoji="0" lang="zh-CN" altLang="en-US" sz="2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突出了书对“我”的吸引力，也说明“我”的阅读范围越来越广，充分体现了“我”对书的热爱。</a:t>
            </a:r>
          </a:p>
        </p:txBody>
      </p:sp>
      <p:cxnSp>
        <p:nvCxnSpPr>
          <p:cNvPr id="7" name="直接连接符 6"/>
          <p:cNvCxnSpPr/>
          <p:nvPr/>
        </p:nvCxnSpPr>
        <p:spPr>
          <a:xfrm>
            <a:off x="8854939" y="2178729"/>
            <a:ext cx="1485476"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sp>
        <p:nvSpPr>
          <p:cNvPr id="8" name="TextBox 33"/>
          <p:cNvSpPr txBox="1"/>
          <p:nvPr/>
        </p:nvSpPr>
        <p:spPr>
          <a:xfrm>
            <a:off x="1324087" y="4873076"/>
            <a:ext cx="7530852" cy="958789"/>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en-US" altLang="zh-CN"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12</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）写“我”读古今中外的名著时养成了做读书笔记的习惯并从中获得了很大的益处。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5064851" y="1247436"/>
            <a:ext cx="6332666" cy="350352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13</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）有一次命题作文</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一件不愉快的往事</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的情绪分外激动，觉得自己得到了一个大显身手的好机会：小时候受过的一次委屈，平常积累的那些描写苦恼心境的词语，像酵母似的发挥了作用。我从一个清冷的黄昏开始写，以月亮的美丽皎洁和周围人的嬉笑来反衬一个受委屈的小女孩的孤独和寂寞</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圆角矩形 3"/>
          <p:cNvSpPr/>
          <p:nvPr/>
        </p:nvSpPr>
        <p:spPr>
          <a:xfrm>
            <a:off x="674489" y="2021441"/>
            <a:ext cx="4148547" cy="16769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TextBox 7"/>
          <p:cNvSpPr txBox="1"/>
          <p:nvPr/>
        </p:nvSpPr>
        <p:spPr>
          <a:xfrm>
            <a:off x="748240" y="2337477"/>
            <a:ext cx="4200499" cy="1295098"/>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比喻：生动的揭示了阅读与写作 关系。厚积才能薄发，非常形象地说明了课外阅读对写作重要性。</a:t>
            </a:r>
            <a:endParaRPr kumimoji="0" lang="zh-CN" altLang="en-US" sz="2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cxnSp>
        <p:nvCxnSpPr>
          <p:cNvPr id="7" name="直接连接符 6"/>
          <p:cNvCxnSpPr/>
          <p:nvPr/>
        </p:nvCxnSpPr>
        <p:spPr>
          <a:xfrm>
            <a:off x="8258328" y="3218315"/>
            <a:ext cx="2815438"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sp>
        <p:nvSpPr>
          <p:cNvPr id="8" name="TextBox 33"/>
          <p:cNvSpPr txBox="1"/>
          <p:nvPr/>
        </p:nvSpPr>
        <p:spPr>
          <a:xfrm>
            <a:off x="1532096" y="5181763"/>
            <a:ext cx="7530852" cy="509948"/>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en-US" altLang="zh-CN"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13</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）告诉我们只有不断积累才能写出好文章。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9" name="文本框 12"/>
          <p:cNvSpPr txBox="1"/>
          <p:nvPr/>
        </p:nvSpPr>
        <p:spPr>
          <a:xfrm>
            <a:off x="529266" y="2416740"/>
            <a:ext cx="7636834" cy="2250809"/>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sym typeface="Arial" panose="020B0604020202020204" pitchFamily="34" charset="0"/>
              </a:rPr>
              <a:t>长生果，即吃了可以使人长生不老的果子，在这里指营养极其丰富的精神食粮。将书比喻为“长生果”，意思是书是人类的精神食粮，是人类文明延续的营养。作者就是在书的引领下写作越来越成熟的。</a:t>
            </a:r>
          </a:p>
        </p:txBody>
      </p:sp>
      <p:sp>
        <p:nvSpPr>
          <p:cNvPr id="10" name="矩形 9"/>
          <p:cNvSpPr/>
          <p:nvPr/>
        </p:nvSpPr>
        <p:spPr>
          <a:xfrm>
            <a:off x="674489" y="1485517"/>
            <a:ext cx="7006083" cy="523220"/>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思考：作者为什么把书比作“长生果</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0" y="2881910"/>
            <a:ext cx="2616200" cy="3513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圆角矩形 37"/>
          <p:cNvSpPr/>
          <p:nvPr/>
        </p:nvSpPr>
        <p:spPr>
          <a:xfrm>
            <a:off x="1109868" y="3135180"/>
            <a:ext cx="10225790" cy="284615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1604592" y="3427584"/>
            <a:ext cx="9381220" cy="16890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本文主要回忆作者年少时的读书生活，阐明了自己读书的特有感受以及读书对自 己生活的影响，表达了作者对书的那份浓厚感情和对阅读的热爱之情，说明了书是人类的精神食粮。</a:t>
            </a:r>
          </a:p>
        </p:txBody>
      </p:sp>
      <p:pic>
        <p:nvPicPr>
          <p:cNvPr id="6" name="Picture 2" descr="http://www.juimg.com/tuku/yulantu/140111/328662-14011111040283-lp.jpg"/>
          <p:cNvPicPr>
            <a:picLocks noChangeAspect="1" noChangeArrowheads="1"/>
          </p:cNvPicPr>
          <p:nvPr/>
        </p:nvPicPr>
        <p:blipFill rotWithShape="1">
          <a:blip r:embed="rId3">
            <a:extLst>
              <a:ext uri="{28A0092B-C50C-407E-A947-70E740481C1C}">
                <a14:useLocalDpi xmlns:a14="http://schemas.microsoft.com/office/drawing/2010/main" val="0"/>
              </a:ext>
            </a:extLst>
          </a:blip>
          <a:srcRect l="4819" t="13362" b="15866"/>
          <a:stretch>
            <a:fillRect/>
          </a:stretch>
        </p:blipFill>
        <p:spPr bwMode="auto">
          <a:xfrm>
            <a:off x="4376057" y="1122092"/>
            <a:ext cx="3439885" cy="15228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12"/>
          <p:cNvSpPr txBox="1"/>
          <p:nvPr/>
        </p:nvSpPr>
        <p:spPr>
          <a:xfrm>
            <a:off x="4971143" y="1561270"/>
            <a:ext cx="233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课文主旨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当堂测评</a:t>
            </a:r>
          </a:p>
        </p:txBody>
      </p:sp>
      <p:sp>
        <p:nvSpPr>
          <p:cNvPr id="3" name="矩形 19"/>
          <p:cNvSpPr/>
          <p:nvPr/>
        </p:nvSpPr>
        <p:spPr>
          <a:xfrm>
            <a:off x="1283612" y="1842425"/>
            <a:ext cx="3877985"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一、把下列词语补充完整。</a:t>
            </a:r>
          </a:p>
        </p:txBody>
      </p:sp>
      <p:sp>
        <p:nvSpPr>
          <p:cNvPr id="4" name="Rectangle 2"/>
          <p:cNvSpPr/>
          <p:nvPr/>
        </p:nvSpPr>
        <p:spPr>
          <a:xfrm>
            <a:off x="1470469" y="2779800"/>
            <a:ext cx="9048044" cy="1696811"/>
          </a:xfrm>
          <a:prstGeom prst="rect">
            <a:avLst/>
          </a:prstGeom>
          <a:noFill/>
          <a:ln w="9525">
            <a:noFill/>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）的笑容       （             　）的月亮</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）的黄昏       （              　）的天幕</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）的创造    （                   ）的画页</a:t>
            </a:r>
          </a:p>
        </p:txBody>
      </p:sp>
      <p:sp>
        <p:nvSpPr>
          <p:cNvPr id="6" name="TextBox 23"/>
          <p:cNvSpPr txBox="1"/>
          <p:nvPr/>
        </p:nvSpPr>
        <p:spPr>
          <a:xfrm>
            <a:off x="2216511" y="2879938"/>
            <a:ext cx="11619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灿烂</a:t>
            </a:r>
          </a:p>
        </p:txBody>
      </p:sp>
      <p:sp>
        <p:nvSpPr>
          <p:cNvPr id="7" name="TextBox 41"/>
          <p:cNvSpPr txBox="1"/>
          <p:nvPr/>
        </p:nvSpPr>
        <p:spPr>
          <a:xfrm>
            <a:off x="5620331" y="2868490"/>
            <a:ext cx="11619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皎洁</a:t>
            </a:r>
          </a:p>
        </p:txBody>
      </p:sp>
      <p:sp>
        <p:nvSpPr>
          <p:cNvPr id="8" name="TextBox 33"/>
          <p:cNvSpPr txBox="1"/>
          <p:nvPr/>
        </p:nvSpPr>
        <p:spPr>
          <a:xfrm>
            <a:off x="2138096" y="3459330"/>
            <a:ext cx="11619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清冷</a:t>
            </a:r>
          </a:p>
        </p:txBody>
      </p:sp>
      <p:sp>
        <p:nvSpPr>
          <p:cNvPr id="9" name="TextBox 34"/>
          <p:cNvSpPr txBox="1"/>
          <p:nvPr/>
        </p:nvSpPr>
        <p:spPr>
          <a:xfrm>
            <a:off x="5635678" y="3459330"/>
            <a:ext cx="1546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蓝色</a:t>
            </a:r>
          </a:p>
        </p:txBody>
      </p:sp>
      <p:sp>
        <p:nvSpPr>
          <p:cNvPr id="10" name="圆角矩形 38"/>
          <p:cNvSpPr/>
          <p:nvPr/>
        </p:nvSpPr>
        <p:spPr>
          <a:xfrm>
            <a:off x="914400" y="1494973"/>
            <a:ext cx="8198485" cy="3010396"/>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extBox 31"/>
          <p:cNvSpPr txBox="1"/>
          <p:nvPr/>
        </p:nvSpPr>
        <p:spPr>
          <a:xfrm>
            <a:off x="2024224" y="4021133"/>
            <a:ext cx="1546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呕心沥血</a:t>
            </a:r>
          </a:p>
        </p:txBody>
      </p:sp>
      <p:sp>
        <p:nvSpPr>
          <p:cNvPr id="12" name="TextBox 32"/>
          <p:cNvSpPr txBox="1"/>
          <p:nvPr/>
        </p:nvSpPr>
        <p:spPr>
          <a:xfrm>
            <a:off x="5525848" y="3988054"/>
            <a:ext cx="1546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流光溢彩</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0" y="2881910"/>
            <a:ext cx="2616200" cy="3513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资料链接</a:t>
            </a:r>
          </a:p>
        </p:txBody>
      </p:sp>
      <p:sp>
        <p:nvSpPr>
          <p:cNvPr id="3" name="Rectangle 2"/>
          <p:cNvSpPr>
            <a:spLocks noChangeArrowheads="1"/>
          </p:cNvSpPr>
          <p:nvPr/>
        </p:nvSpPr>
        <p:spPr bwMode="auto">
          <a:xfrm>
            <a:off x="5572125" y="2472174"/>
            <a:ext cx="5711515" cy="2352760"/>
          </a:xfrm>
          <a:prstGeom prst="rect">
            <a:avLst/>
          </a:prstGeom>
          <a:noFill/>
          <a:ln w="9525">
            <a:solidFill>
              <a:srgbClr val="00B0F0"/>
            </a:solidFill>
            <a:prstDash val="lgDash"/>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叶文玲：</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当代作家，浙江省玉环县楚门镇人。</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1958</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年发表处女作</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我和雪梅</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，从此走上文坛，后以短篇小说</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馨香</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闻名遐迩。</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主要作品：长篇小说</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无梦谷</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，长篇历史小说</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秋瑾</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；散文集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不了情</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枕上诗书</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等。</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pic>
        <p:nvPicPr>
          <p:cNvPr id="4" name="Picture 2" descr="https://timgsa.baidu.com/timg?image&amp;quality=80&amp;size=b9999_10000&amp;sec=1569483467306&amp;di=072babe71d8098cc0d6e3a42be14de2d&amp;imgtype=0&amp;src=http%3A%2F%2Fimg.zjol.com.cn%2Fmlf%2Fdzw%2Ftzpd%2Ftzxw%2F201811%2FW02018111334415531465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360" y="2329661"/>
            <a:ext cx="4143375" cy="2857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当堂测评</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569" y="3070596"/>
            <a:ext cx="2616200" cy="3513183"/>
          </a:xfrm>
          <a:prstGeom prst="rect">
            <a:avLst/>
          </a:prstGeom>
        </p:spPr>
      </p:pic>
      <p:sp>
        <p:nvSpPr>
          <p:cNvPr id="13" name="矩形 19"/>
          <p:cNvSpPr/>
          <p:nvPr/>
        </p:nvSpPr>
        <p:spPr>
          <a:xfrm>
            <a:off x="952944" y="1355972"/>
            <a:ext cx="3262432"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二、根据意思写词语。</a:t>
            </a:r>
          </a:p>
        </p:txBody>
      </p:sp>
      <p:sp>
        <p:nvSpPr>
          <p:cNvPr id="14" name="Rectangle 2"/>
          <p:cNvSpPr/>
          <p:nvPr/>
        </p:nvSpPr>
        <p:spPr>
          <a:xfrm>
            <a:off x="543861" y="2003328"/>
            <a:ext cx="9586399" cy="3416320"/>
          </a:xfrm>
          <a:prstGeom prst="rect">
            <a:avLst/>
          </a:prstGeom>
          <a:noFill/>
          <a:ln w="9525">
            <a:noFill/>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）只要手中一有书，我就</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忘了吃忘了睡</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）我读的很快，囫囵吞枣，大有</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“只要略知大意，不追求理解透彻”</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的味道。                                     （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）阅读对提高写作的功用是</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不用说就能明白</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的。（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4</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）我不能</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自以为做的事情合乎道理，心里很坦然地</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接受这个赞誉。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p>
        </p:txBody>
      </p:sp>
      <p:sp>
        <p:nvSpPr>
          <p:cNvPr id="15" name="TextBox 23"/>
          <p:cNvSpPr txBox="1"/>
          <p:nvPr/>
        </p:nvSpPr>
        <p:spPr>
          <a:xfrm>
            <a:off x="7999361" y="3783666"/>
            <a:ext cx="14022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不言而喻</a:t>
            </a:r>
          </a:p>
        </p:txBody>
      </p:sp>
      <p:sp>
        <p:nvSpPr>
          <p:cNvPr id="16" name="TextBox 41"/>
          <p:cNvSpPr txBox="1"/>
          <p:nvPr/>
        </p:nvSpPr>
        <p:spPr>
          <a:xfrm>
            <a:off x="7392471" y="2147684"/>
            <a:ext cx="16742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废寝忘食</a:t>
            </a:r>
          </a:p>
        </p:txBody>
      </p:sp>
      <p:sp>
        <p:nvSpPr>
          <p:cNvPr id="17" name="TextBox 33"/>
          <p:cNvSpPr txBox="1"/>
          <p:nvPr/>
        </p:nvSpPr>
        <p:spPr>
          <a:xfrm>
            <a:off x="4810895" y="4936666"/>
            <a:ext cx="1419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心安理得</a:t>
            </a:r>
          </a:p>
        </p:txBody>
      </p:sp>
      <p:sp>
        <p:nvSpPr>
          <p:cNvPr id="18" name="TextBox 34"/>
          <p:cNvSpPr txBox="1"/>
          <p:nvPr/>
        </p:nvSpPr>
        <p:spPr>
          <a:xfrm>
            <a:off x="5337060" y="3249823"/>
            <a:ext cx="1546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不求甚解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7949" t="6364" b="24313"/>
          <a:stretch>
            <a:fillRect/>
          </a:stretch>
        </p:blipFill>
        <p:spPr>
          <a:xfrm>
            <a:off x="0" y="0"/>
            <a:ext cx="12192000" cy="6858000"/>
          </a:xfrm>
          <a:prstGeom prst="rect">
            <a:avLst/>
          </a:prstGeom>
        </p:spPr>
      </p:pic>
      <p:sp>
        <p:nvSpPr>
          <p:cNvPr id="6" name="矩形 5"/>
          <p:cNvSpPr/>
          <p:nvPr/>
        </p:nvSpPr>
        <p:spPr>
          <a:xfrm>
            <a:off x="4387026" y="0"/>
            <a:ext cx="7804974" cy="6858000"/>
          </a:xfrm>
          <a:prstGeom prst="rect">
            <a:avLst/>
          </a:prstGeom>
          <a:gradFill>
            <a:gsLst>
              <a:gs pos="0">
                <a:srgbClr val="0070C0">
                  <a:alpha val="0"/>
                </a:srgbClr>
              </a:gs>
              <a:gs pos="100000">
                <a:srgbClr val="00763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7" name="组合 6"/>
          <p:cNvGrpSpPr/>
          <p:nvPr/>
        </p:nvGrpSpPr>
        <p:grpSpPr>
          <a:xfrm>
            <a:off x="6805388" y="4812508"/>
            <a:ext cx="3924905" cy="320593"/>
            <a:chOff x="445479" y="4315402"/>
            <a:chExt cx="4198082" cy="471187"/>
          </a:xfrm>
        </p:grpSpPr>
        <p:sp>
          <p:nvSpPr>
            <p:cNvPr id="8" name="矩形 259"/>
            <p:cNvSpPr>
              <a:spLocks noChangeArrowheads="1"/>
            </p:cNvSpPr>
            <p:nvPr/>
          </p:nvSpPr>
          <p:spPr bwMode="auto">
            <a:xfrm>
              <a:off x="445479" y="4317855"/>
              <a:ext cx="2114790"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10" name="组合 9"/>
          <p:cNvGrpSpPr/>
          <p:nvPr/>
        </p:nvGrpSpPr>
        <p:grpSpPr>
          <a:xfrm>
            <a:off x="5067300" y="1632203"/>
            <a:ext cx="5824213" cy="2292786"/>
            <a:chOff x="5528043" y="2106980"/>
            <a:chExt cx="5824213" cy="2292786"/>
          </a:xfrm>
        </p:grpSpPr>
        <p:sp>
          <p:nvSpPr>
            <p:cNvPr id="11" name="矩形 259"/>
            <p:cNvSpPr>
              <a:spLocks noChangeArrowheads="1"/>
            </p:cNvSpPr>
            <p:nvPr/>
          </p:nvSpPr>
          <p:spPr bwMode="auto">
            <a:xfrm>
              <a:off x="5528043" y="2106980"/>
              <a:ext cx="56629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2" name="矩形 11"/>
            <p:cNvSpPr/>
            <p:nvPr/>
          </p:nvSpPr>
          <p:spPr>
            <a:xfrm>
              <a:off x="7527170" y="39381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五年级 上册 配人教版</a:t>
              </a:r>
            </a:p>
          </p:txBody>
        </p:sp>
        <p:cxnSp>
          <p:nvCxnSpPr>
            <p:cNvPr id="13" name="直接连接符 12"/>
            <p:cNvCxnSpPr/>
            <p:nvPr/>
          </p:nvCxnSpPr>
          <p:spPr>
            <a:xfrm>
              <a:off x="5878586"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字词认读</a:t>
            </a:r>
          </a:p>
        </p:txBody>
      </p:sp>
      <p:sp>
        <p:nvSpPr>
          <p:cNvPr id="6" name="文本框 3"/>
          <p:cNvSpPr txBox="1"/>
          <p:nvPr/>
        </p:nvSpPr>
        <p:spPr>
          <a:xfrm>
            <a:off x="918237" y="1863317"/>
            <a:ext cx="9383659"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比喻    心扉    美差    呐喊    卓娅    书籍</a:t>
            </a:r>
          </a:p>
        </p:txBody>
      </p:sp>
      <p:sp>
        <p:nvSpPr>
          <p:cNvPr id="7" name="文本框 7"/>
          <p:cNvSpPr txBox="1"/>
          <p:nvPr/>
        </p:nvSpPr>
        <p:spPr>
          <a:xfrm>
            <a:off x="927956" y="3141297"/>
            <a:ext cx="9373941"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囫囵    报偿    沉甸甸  馈赠    磁石    委屈</a:t>
            </a:r>
          </a:p>
        </p:txBody>
      </p:sp>
      <p:sp>
        <p:nvSpPr>
          <p:cNvPr id="8" name="TextBox 3"/>
          <p:cNvSpPr txBox="1"/>
          <p:nvPr/>
        </p:nvSpPr>
        <p:spPr>
          <a:xfrm>
            <a:off x="1306758" y="1428105"/>
            <a:ext cx="8609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yù</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fēi</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chāi</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nà</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zhuó</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jí</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TextBox 39"/>
          <p:cNvSpPr txBox="1"/>
          <p:nvPr/>
        </p:nvSpPr>
        <p:spPr>
          <a:xfrm>
            <a:off x="674489" y="2716601"/>
            <a:ext cx="9627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hú</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lún</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cháng</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diàn</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kuì</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cí</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wěi</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98" y="3726072"/>
            <a:ext cx="2194989" cy="2947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字词认读</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98" y="3726072"/>
            <a:ext cx="2194989" cy="2947556"/>
          </a:xfrm>
          <a:prstGeom prst="rect">
            <a:avLst/>
          </a:prstGeom>
        </p:spPr>
      </p:pic>
      <p:sp>
        <p:nvSpPr>
          <p:cNvPr id="11" name="矩形 10"/>
          <p:cNvSpPr/>
          <p:nvPr/>
        </p:nvSpPr>
        <p:spPr>
          <a:xfrm>
            <a:off x="330741" y="1558346"/>
            <a:ext cx="6096000" cy="341632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流光溢彩：</a:t>
            </a: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一阕：</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眼羡：</a:t>
            </a: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饱览：</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天长日久：</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如醉如痴：</a:t>
            </a:r>
          </a:p>
        </p:txBody>
      </p:sp>
      <p:sp>
        <p:nvSpPr>
          <p:cNvPr id="12" name="矩形 11"/>
          <p:cNvSpPr/>
          <p:nvPr/>
        </p:nvSpPr>
        <p:spPr>
          <a:xfrm>
            <a:off x="2069765" y="1558346"/>
            <a:ext cx="7734363" cy="397031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流动的光影，满溢的色彩。形容色彩明丽。</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一首。阕，量词。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看得到而得不到，令人羡慕。</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尽情地看。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形容长久。</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形容神态失常，失去自制。文中指作者读书读到入迷的程度。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字词认读</a:t>
            </a:r>
          </a:p>
        </p:txBody>
      </p:sp>
      <p:sp>
        <p:nvSpPr>
          <p:cNvPr id="6" name="矩形 5"/>
          <p:cNvSpPr/>
          <p:nvPr/>
        </p:nvSpPr>
        <p:spPr>
          <a:xfrm>
            <a:off x="913374" y="1450280"/>
            <a:ext cx="6096000" cy="397031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浮想联翩：</a:t>
            </a: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悲欢离合：</a:t>
            </a: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牵肠挂肚：</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如饥似渴：</a:t>
            </a:r>
          </a:p>
        </p:txBody>
      </p:sp>
      <p:sp>
        <p:nvSpPr>
          <p:cNvPr id="7" name="矩形 6"/>
          <p:cNvSpPr/>
          <p:nvPr/>
        </p:nvSpPr>
        <p:spPr>
          <a:xfrm>
            <a:off x="2600245" y="1443841"/>
            <a:ext cx="8446188" cy="397031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浮想，飘浮不定的想象；联翩，鸟飞的样子，比喻连续不断。指许许多多的想象不断涌现出来。文中指作者读书进入意境，产生许多联想。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悲伤、欢乐、离散、聚会。泛指生活中经历的各种境遇和由此产生的各种心情。</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牵，拉。形容十分惦念，放心不下。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形容要求很迫切，好像饿了急着要吃饭，渴了急着要喝水一样。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8" name="文本框 12"/>
          <p:cNvSpPr txBox="1"/>
          <p:nvPr/>
        </p:nvSpPr>
        <p:spPr>
          <a:xfrm>
            <a:off x="2986612" y="2427379"/>
            <a:ext cx="7923933" cy="114281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）书，被人们称为人类文明的“长生果”。这个比喻，我觉得特别亲切。</a:t>
            </a:r>
          </a:p>
        </p:txBody>
      </p:sp>
      <p:sp>
        <p:nvSpPr>
          <p:cNvPr id="9" name="文本框 8"/>
          <p:cNvSpPr txBox="1"/>
          <p:nvPr/>
        </p:nvSpPr>
        <p:spPr>
          <a:xfrm>
            <a:off x="9687279" y="3338267"/>
            <a:ext cx="1223266" cy="578882"/>
          </a:xfrm>
          <a:prstGeom prst="wedgeRoundRectCallout">
            <a:avLst>
              <a:gd name="adj1" fmla="val -98796"/>
              <a:gd name="adj2" fmla="val -126022"/>
              <a:gd name="adj3" fmla="val 16667"/>
            </a:avLst>
          </a:prstGeom>
          <a:solidFill>
            <a:srgbClr val="FFC000"/>
          </a:solid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比喻</a:t>
            </a:r>
          </a:p>
        </p:txBody>
      </p:sp>
      <p:sp>
        <p:nvSpPr>
          <p:cNvPr id="10" name="TextBox 8"/>
          <p:cNvSpPr txBox="1"/>
          <p:nvPr/>
        </p:nvSpPr>
        <p:spPr>
          <a:xfrm>
            <a:off x="2971246" y="3831979"/>
            <a:ext cx="6249508" cy="58881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生动形象地写出了书是人类的精神食粮。</a:t>
            </a:r>
          </a:p>
        </p:txBody>
      </p:sp>
      <p:sp>
        <p:nvSpPr>
          <p:cNvPr id="11" name="TextBox 27"/>
          <p:cNvSpPr txBox="1"/>
          <p:nvPr/>
        </p:nvSpPr>
        <p:spPr>
          <a:xfrm>
            <a:off x="1220306" y="4996445"/>
            <a:ext cx="9276425" cy="588816"/>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第一部分（</a:t>
            </a:r>
            <a:r>
              <a:rPr kumimoji="0" lang="en-US" altLang="zh-CN"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）开篇点题，写书被人们称为人类文明的“长生果”。</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72" y="1485900"/>
            <a:ext cx="2537278" cy="2805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from="(-#ppt_w/2)" to="(#ppt_x)" calcmode="lin" valueType="num">
                                      <p:cBhvr>
                                        <p:cTn id="12" dur="600" fill="hold">
                                          <p:stCondLst>
                                            <p:cond delay="0"/>
                                          </p:stCondLst>
                                        </p:cTn>
                                        <p:tgtEl>
                                          <p:spTgt spid="9"/>
                                        </p:tgtEl>
                                        <p:attrNameLst>
                                          <p:attrName>ppt_x</p:attrName>
                                        </p:attrNameLst>
                                      </p:cBhvr>
                                    </p:anim>
                                    <p:anim from="0" to="-1.0" calcmode="lin" valueType="num">
                                      <p:cBhvr>
                                        <p:cTn id="13" dur="200" decel="50000" autoRev="1" fill="hold">
                                          <p:stCondLst>
                                            <p:cond delay="600"/>
                                          </p:stCondLst>
                                        </p:cTn>
                                        <p:tgtEl>
                                          <p:spTgt spid="9"/>
                                        </p:tgtEl>
                                        <p:attrNameLst>
                                          <p:attrName>xshear</p:attrName>
                                        </p:attrNameLst>
                                      </p:cBhvr>
                                    </p:anim>
                                    <p:animScale>
                                      <p:cBhvr>
                                        <p:cTn id="14" dur="200" decel="100000" autoRev="1" fill="hold">
                                          <p:stCondLst>
                                            <p:cond delay="600"/>
                                          </p:stCondLst>
                                        </p:cTn>
                                        <p:tgtEl>
                                          <p:spTgt spid="9"/>
                                        </p:tgtEl>
                                      </p:cBhvr>
                                      <p:from x="100000" y="100000"/>
                                      <p:to x="80000" y="100000"/>
                                    </p:animScale>
                                    <p:anim by="(#ppt_h/3+#ppt_w*0.1)" calcmode="lin" valueType="num">
                                      <p:cBhvr additive="sum">
                                        <p:cTn id="15" dur="200" decel="100000" autoRev="1" fill="hold">
                                          <p:stCondLst>
                                            <p:cond delay="600"/>
                                          </p:stCondLst>
                                        </p:cTn>
                                        <p:tgtEl>
                                          <p:spTgt spid="9"/>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5662333" y="2536973"/>
            <a:ext cx="5986838" cy="2862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）像蜂蝶飞过花丛，像泉水流经山谷，我每忆及少年时代，就禁不住涌起愉悦之情。在记忆的心扉中，少年时代的读书生活恰似一幅流光溢彩的画页，也似一阕跳跃着欢快音符的乐章。</a:t>
            </a:r>
          </a:p>
        </p:txBody>
      </p:sp>
      <p:sp>
        <p:nvSpPr>
          <p:cNvPr id="4" name="矩形 3"/>
          <p:cNvSpPr/>
          <p:nvPr/>
        </p:nvSpPr>
        <p:spPr>
          <a:xfrm>
            <a:off x="674489" y="2688059"/>
            <a:ext cx="5021101" cy="588816"/>
          </a:xfrm>
          <a:prstGeom prst="rect">
            <a:avLst/>
          </a:prstGeom>
          <a:noFill/>
          <a:ln w="22225">
            <a:solidFill>
              <a:srgbClr val="7030A0"/>
            </a:solidFill>
            <a:prstDash val="lgDash"/>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比喻自己少年时代生活的愉悦感受。</a:t>
            </a:r>
          </a:p>
        </p:txBody>
      </p:sp>
      <p:sp>
        <p:nvSpPr>
          <p:cNvPr id="6" name="TextBox 8"/>
          <p:cNvSpPr txBox="1"/>
          <p:nvPr/>
        </p:nvSpPr>
        <p:spPr>
          <a:xfrm>
            <a:off x="507263" y="3919808"/>
            <a:ext cx="4861565" cy="175432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       从视觉和听觉两个方面生动形象地写出了少年时代读书生活的快乐与美好。</a:t>
            </a:r>
          </a:p>
        </p:txBody>
      </p:sp>
      <p:cxnSp>
        <p:nvCxnSpPr>
          <p:cNvPr id="7" name="直接连接符 6"/>
          <p:cNvCxnSpPr/>
          <p:nvPr/>
        </p:nvCxnSpPr>
        <p:spPr>
          <a:xfrm>
            <a:off x="6976082" y="3127338"/>
            <a:ext cx="44124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842085" y="4796971"/>
            <a:ext cx="48070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23"/>
          <p:cNvSpPr txBox="1"/>
          <p:nvPr/>
        </p:nvSpPr>
        <p:spPr>
          <a:xfrm>
            <a:off x="5578285" y="5665655"/>
            <a:ext cx="1594185" cy="559941"/>
          </a:xfrm>
          <a:prstGeom prst="wedgeRoundRectCallout">
            <a:avLst>
              <a:gd name="adj1" fmla="val 46189"/>
              <a:gd name="adj2" fmla="val -103671"/>
              <a:gd name="adj3" fmla="val 16667"/>
            </a:avLst>
          </a:prstGeom>
          <a:solidFill>
            <a:srgbClr val="FFC000"/>
          </a:solidFill>
          <a:ln w="9525">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比喻</a:t>
            </a:r>
          </a:p>
        </p:txBody>
      </p:sp>
      <p:sp>
        <p:nvSpPr>
          <p:cNvPr id="10" name="矩形 9"/>
          <p:cNvSpPr/>
          <p:nvPr/>
        </p:nvSpPr>
        <p:spPr>
          <a:xfrm>
            <a:off x="3432246" y="1362355"/>
            <a:ext cx="7006083" cy="727315"/>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第二部分（</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）写“我”少年时代读书的经历。</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1" name="直接连接符 10"/>
          <p:cNvCxnSpPr/>
          <p:nvPr/>
        </p:nvCxnSpPr>
        <p:spPr>
          <a:xfrm>
            <a:off x="5931210" y="5304879"/>
            <a:ext cx="2403543"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from="(-#ppt_w/2)" to="(#ppt_x)" calcmode="lin" valueType="num">
                                      <p:cBhvr>
                                        <p:cTn id="29" dur="600" fill="hold">
                                          <p:stCondLst>
                                            <p:cond delay="0"/>
                                          </p:stCondLst>
                                        </p:cTn>
                                        <p:tgtEl>
                                          <p:spTgt spid="9"/>
                                        </p:tgtEl>
                                        <p:attrNameLst>
                                          <p:attrName>ppt_x</p:attrName>
                                        </p:attrNameLst>
                                      </p:cBhvr>
                                    </p:anim>
                                    <p:anim from="0" to="-1.0" calcmode="lin" valueType="num">
                                      <p:cBhvr>
                                        <p:cTn id="30" dur="200" decel="50000" autoRev="1" fill="hold">
                                          <p:stCondLst>
                                            <p:cond delay="600"/>
                                          </p:stCondLst>
                                        </p:cTn>
                                        <p:tgtEl>
                                          <p:spTgt spid="9"/>
                                        </p:tgtEl>
                                        <p:attrNameLst>
                                          <p:attrName>xshear</p:attrName>
                                        </p:attrNameLst>
                                      </p:cBhvr>
                                    </p:anim>
                                    <p:animScale>
                                      <p:cBhvr>
                                        <p:cTn id="31" dur="200" decel="100000" autoRev="1" fill="hold">
                                          <p:stCondLst>
                                            <p:cond delay="600"/>
                                          </p:stCondLst>
                                        </p:cTn>
                                        <p:tgtEl>
                                          <p:spTgt spid="9"/>
                                        </p:tgtEl>
                                      </p:cBhvr>
                                      <p:from x="100000" y="100000"/>
                                      <p:to x="80000" y="100000"/>
                                    </p:animScale>
                                    <p:anim by="(#ppt_h/3+#ppt_w*0.1)" calcmode="lin" valueType="num">
                                      <p:cBhvr additive="sum">
                                        <p:cTn id="32" dur="200" decel="100000" autoRev="1" fill="hold">
                                          <p:stCondLst>
                                            <p:cond delay="600"/>
                                          </p:stCondLst>
                                        </p:cTn>
                                        <p:tgtEl>
                                          <p:spTgt spid="9"/>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812605" y="1518756"/>
            <a:ext cx="10286189" cy="318548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我最早的读物是被孩子们叫做“香烟人”的小画片。那是一种比火柴盒略大的硬纸片，正面印画，背面印字，是每盒香烟中的附赠物。遇到大人让小孩买烟，这美差往往被男孩抢了去，我们女孩只落了个眼羡的份儿。集得多了，就开始比赛用手掌刮“香烟人”，看谁刮得远。这时，我就卖力地呐喊助威，为的是最后能在赢家手里饱览那一大叠画片。这些印着“水浒”“三国”故事的小画片，是我最早见到的连环画。</a:t>
            </a:r>
          </a:p>
        </p:txBody>
      </p:sp>
      <p:sp>
        <p:nvSpPr>
          <p:cNvPr id="4" name="TextBox 29"/>
          <p:cNvSpPr txBox="1"/>
          <p:nvPr/>
        </p:nvSpPr>
        <p:spPr>
          <a:xfrm>
            <a:off x="1505330" y="4724161"/>
            <a:ext cx="3709383" cy="1142813"/>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en-US" altLang="zh-CN"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3</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）写“我”儿时看“香烟人”小画片的情景。</a:t>
            </a:r>
          </a:p>
        </p:txBody>
      </p:sp>
      <p:sp>
        <p:nvSpPr>
          <p:cNvPr id="6" name="TextBox 32"/>
          <p:cNvSpPr txBox="1"/>
          <p:nvPr/>
        </p:nvSpPr>
        <p:spPr>
          <a:xfrm>
            <a:off x="6342389" y="4350657"/>
            <a:ext cx="3746482" cy="1055289"/>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突出“我”对小画片的渴望，对阅读的酷爱。</a:t>
            </a:r>
            <a:endParaRPr kumimoji="0" lang="zh-CN" altLang="en-US"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cxnSp>
        <p:nvCxnSpPr>
          <p:cNvPr id="7" name="直接连接符 6"/>
          <p:cNvCxnSpPr/>
          <p:nvPr/>
        </p:nvCxnSpPr>
        <p:spPr>
          <a:xfrm>
            <a:off x="1928050" y="3062512"/>
            <a:ext cx="7044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398678" y="3071582"/>
            <a:ext cx="471714" cy="90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634535" y="3574142"/>
            <a:ext cx="418511"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4869557" y="1610272"/>
            <a:ext cx="6445885" cy="350352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5</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）后来，我看到几本真正的连环画。一位爱好美术的小学教师，他有几套连环画，我看得如醉如痴：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七色花</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引得我浮想联翩，</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血泪仇</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又叫我泪落如珠。后来，哥哥的朋友们送了我几册小书：</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刘得兰小传</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卓娅和舒拉的故事</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古丽雅的道路</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只要手中一有书，我就忘了吃忘了睡。</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圆角矩形 3"/>
          <p:cNvSpPr/>
          <p:nvPr/>
        </p:nvSpPr>
        <p:spPr>
          <a:xfrm>
            <a:off x="807903" y="2389261"/>
            <a:ext cx="3442828" cy="6572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TextBox 7"/>
          <p:cNvSpPr txBox="1"/>
          <p:nvPr/>
        </p:nvSpPr>
        <p:spPr>
          <a:xfrm>
            <a:off x="824026" y="2480238"/>
            <a:ext cx="4127690" cy="5474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对连环画的痴迷与投入。</a:t>
            </a:r>
            <a:endParaRPr kumimoji="0" lang="en-US" altLang="zh-CN" sz="2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sp>
        <p:nvSpPr>
          <p:cNvPr id="7" name="TextBox 22"/>
          <p:cNvSpPr txBox="1"/>
          <p:nvPr/>
        </p:nvSpPr>
        <p:spPr>
          <a:xfrm>
            <a:off x="674489" y="4311302"/>
            <a:ext cx="3949614" cy="503215"/>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B05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读书到了废寝忘食的地步。</a:t>
            </a:r>
          </a:p>
        </p:txBody>
      </p:sp>
      <p:cxnSp>
        <p:nvCxnSpPr>
          <p:cNvPr id="8" name="直接连接符 7"/>
          <p:cNvCxnSpPr/>
          <p:nvPr/>
        </p:nvCxnSpPr>
        <p:spPr>
          <a:xfrm>
            <a:off x="5712743" y="3046518"/>
            <a:ext cx="1173480"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9" name="直接连接符 8"/>
          <p:cNvCxnSpPr/>
          <p:nvPr/>
        </p:nvCxnSpPr>
        <p:spPr>
          <a:xfrm>
            <a:off x="9511166" y="3046518"/>
            <a:ext cx="1373198"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10" name="直接连接符 9"/>
          <p:cNvCxnSpPr/>
          <p:nvPr/>
        </p:nvCxnSpPr>
        <p:spPr>
          <a:xfrm>
            <a:off x="7409344" y="3596938"/>
            <a:ext cx="1176493" cy="0"/>
          </a:xfrm>
          <a:prstGeom prst="line">
            <a:avLst/>
          </a:prstGeom>
          <a:ln w="22225">
            <a:solidFill>
              <a:srgbClr val="C00000"/>
            </a:solidFill>
          </a:ln>
        </p:spPr>
        <p:style>
          <a:lnRef idx="3">
            <a:schemeClr val="accent3"/>
          </a:lnRef>
          <a:fillRef idx="0">
            <a:schemeClr val="accent3"/>
          </a:fillRef>
          <a:effectRef idx="2">
            <a:schemeClr val="accent3"/>
          </a:effectRef>
          <a:fontRef idx="minor">
            <a:schemeClr val="tx1"/>
          </a:fontRef>
        </p:style>
      </p:cxnSp>
      <p:sp>
        <p:nvSpPr>
          <p:cNvPr id="11" name="TextBox 34"/>
          <p:cNvSpPr txBox="1"/>
          <p:nvPr/>
        </p:nvSpPr>
        <p:spPr>
          <a:xfrm>
            <a:off x="932966" y="5169063"/>
            <a:ext cx="6833286" cy="509948"/>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en-US" altLang="zh-CN"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5</a:t>
            </a: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）写“我”少年时读连环画和小书的经历。</a:t>
            </a:r>
          </a:p>
        </p:txBody>
      </p:sp>
      <p:sp>
        <p:nvSpPr>
          <p:cNvPr id="12" name="TextBox 38"/>
          <p:cNvSpPr txBox="1"/>
          <p:nvPr/>
        </p:nvSpPr>
        <p:spPr>
          <a:xfrm>
            <a:off x="826889" y="3471810"/>
            <a:ext cx="3423842" cy="503215"/>
          </a:xfrm>
          <a:prstGeom prst="rect">
            <a:avLst/>
          </a:prstGeom>
          <a:noFill/>
          <a:ln>
            <a:solidFill>
              <a:srgbClr val="0070C0"/>
            </a:solidFill>
            <a:prstDash val="lgDash"/>
          </a:ln>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完全沉醉于故事当中。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P spid="11" grpId="0" animBg="1"/>
      <p:bldP spid="12"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2109</Words>
  <Application>Microsoft Office PowerPoint</Application>
  <PresentationFormat>宽屏</PresentationFormat>
  <Paragraphs>149</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Calibri</vt:lpstr>
      <vt:lpstr>演示斜黑体</vt: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2020-10-09T06:09:56Z</dcterms:created>
  <dcterms:modified xsi:type="dcterms:W3CDTF">2021-01-08T23:34:56Z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