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7" r:id="rId14"/>
    <p:sldId id="718" r:id="rId15"/>
    <p:sldId id="287" r:id="rId16"/>
    <p:sldId id="719" r:id="rId17"/>
    <p:sldId id="258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Bold" panose="02010600030101010101" charset="-122"/>
      <p:regular r:id="rId21"/>
    </p:embeddedFont>
    <p:embeddedFont>
      <p:font typeface="思源黑体 CN Light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1612" autoAdjust="0"/>
  </p:normalViewPr>
  <p:slideViewPr>
    <p:cSldViewPr snapToGrid="0">
      <p:cViewPr>
        <p:scale>
          <a:sx n="66" d="100"/>
          <a:sy n="66" d="100"/>
        </p:scale>
        <p:origin x="21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语文园地（八）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grpSp>
        <p:nvGrpSpPr>
          <p:cNvPr id="4" name="组合 18"/>
          <p:cNvGrpSpPr/>
          <p:nvPr/>
        </p:nvGrpSpPr>
        <p:grpSpPr>
          <a:xfrm>
            <a:off x="1100342" y="2283163"/>
            <a:ext cx="6780138" cy="3461146"/>
            <a:chOff x="158749" y="676275"/>
            <a:chExt cx="5022851" cy="2638425"/>
          </a:xfrm>
        </p:grpSpPr>
        <p:pic>
          <p:nvPicPr>
            <p:cNvPr id="5" name="图片 14" descr="C:\Users\Administrator\Desktop\111111111111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1275" y="676275"/>
              <a:ext cx="2828925" cy="26384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grpSp>
          <p:nvGrpSpPr>
            <p:cNvPr id="6" name="组合 17"/>
            <p:cNvGrpSpPr/>
            <p:nvPr/>
          </p:nvGrpSpPr>
          <p:grpSpPr>
            <a:xfrm>
              <a:off x="158749" y="676275"/>
              <a:ext cx="5022851" cy="2605723"/>
              <a:chOff x="158749" y="676275"/>
              <a:chExt cx="5022851" cy="2605723"/>
            </a:xfrm>
          </p:grpSpPr>
          <p:pic>
            <p:nvPicPr>
              <p:cNvPr id="7" name="图片 15" descr="C:\Users\Administrator\Desktop\22222222222222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749" y="676275"/>
                <a:ext cx="1152526" cy="1478280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9" name="图片 16" descr="C:\Users\Administrator\Desktop\3333333333333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0200" y="1817688"/>
                <a:ext cx="1041400" cy="1464310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矩形 19"/>
          <p:cNvSpPr/>
          <p:nvPr/>
        </p:nvSpPr>
        <p:spPr>
          <a:xfrm>
            <a:off x="8580641" y="3782903"/>
            <a:ext cx="271099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en-US" altLang="zh-CN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九成宫醴泉铭</a:t>
            </a:r>
            <a:r>
              <a:rPr lang="en-US" altLang="zh-CN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11" name="矩形 3"/>
          <p:cNvSpPr/>
          <p:nvPr/>
        </p:nvSpPr>
        <p:spPr>
          <a:xfrm>
            <a:off x="875811" y="2110479"/>
            <a:ext cx="10440378" cy="2940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200000"/>
              </a:lnSpc>
            </a:pPr>
            <a:r>
              <a:rPr lang="zh-CN" altLang="en-US" sz="24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书法家欧阳询及其书法特点：</a:t>
            </a:r>
            <a:endParaRPr lang="en-US" altLang="zh-CN" sz="2400" kern="0" dirty="0">
              <a:solidFill>
                <a:srgbClr val="0066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715645" defTabSz="609600" eaLnBrk="1" hangingPunct="1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他是唐代著名的书法家。他的楷书用笔方整，笔力刚劲，点画的起、收及转折处一丝不苟。字形竖长，各部分之间穿插巧妙，结构十分严谨。整体上显得既平整端庄，又险劲生动。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九成宫醴泉铭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是其楷书代表作之一。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3" name="Rectangle 5"/>
          <p:cNvSpPr/>
          <p:nvPr/>
        </p:nvSpPr>
        <p:spPr>
          <a:xfrm>
            <a:off x="838201" y="1530026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标注 8"/>
          <p:cNvSpPr/>
          <p:nvPr/>
        </p:nvSpPr>
        <p:spPr>
          <a:xfrm>
            <a:off x="3640663" y="2406324"/>
            <a:ext cx="6686549" cy="641349"/>
          </a:xfrm>
          <a:prstGeom prst="wedgeRoundRectCallout">
            <a:avLst>
              <a:gd name="adj1" fmla="val -56361"/>
              <a:gd name="adj2" fmla="val 54407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小朋友，你知道临摹字帖的方法吗？</a:t>
            </a:r>
          </a:p>
        </p:txBody>
      </p:sp>
      <p:sp>
        <p:nvSpPr>
          <p:cNvPr id="5" name="圆角矩形 11"/>
          <p:cNvSpPr/>
          <p:nvPr/>
        </p:nvSpPr>
        <p:spPr>
          <a:xfrm>
            <a:off x="3430628" y="2883462"/>
            <a:ext cx="9171517" cy="35009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20000"/>
              </a:lnSpc>
            </a:pP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①选择合适的字帖</a:t>
            </a:r>
          </a:p>
          <a:p>
            <a:pPr defTabSz="609600" eaLnBrk="1" hangingPunct="1">
              <a:lnSpc>
                <a:spcPct val="120000"/>
              </a:lnSpc>
            </a:pP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②临摹字帖的方法。 </a:t>
            </a:r>
          </a:p>
          <a:p>
            <a:pPr indent="233045" defTabSz="609600" eaLnBrk="1" hangingPunct="1">
              <a:lnSpc>
                <a:spcPct val="12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a.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挑选字帖。 </a:t>
            </a:r>
          </a:p>
          <a:p>
            <a:pPr indent="233045" defTabSz="609600" eaLnBrk="1" hangingPunct="1">
              <a:lnSpc>
                <a:spcPct val="12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b.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先摹后临、临摹结合在习字时，要先摹后临、临摹结合。</a:t>
            </a:r>
          </a:p>
          <a:p>
            <a:pPr indent="233045" defTabSz="609600" eaLnBrk="1" hangingPunct="1">
              <a:lnSpc>
                <a:spcPct val="12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c.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仔细读贴。再者，临摹前要仔细读帖。 </a:t>
            </a:r>
          </a:p>
          <a:p>
            <a:pPr indent="233045" defTabSz="609600" eaLnBrk="1" hangingPunct="1">
              <a:lnSpc>
                <a:spcPct val="12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d.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背、核、用除了临摹外，还要会背、核、用。 </a:t>
            </a:r>
          </a:p>
          <a:p>
            <a:pPr indent="233045" defTabSz="609600" eaLnBrk="1" hangingPunct="1">
              <a:lnSpc>
                <a:spcPct val="120000"/>
              </a:lnSpc>
            </a:pP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e.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博采众家之长。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" y="3622431"/>
            <a:ext cx="3357283" cy="323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3" name="Rectangle 5"/>
          <p:cNvSpPr/>
          <p:nvPr/>
        </p:nvSpPr>
        <p:spPr>
          <a:xfrm>
            <a:off x="838201" y="1530026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标注 8"/>
          <p:cNvSpPr/>
          <p:nvPr/>
        </p:nvSpPr>
        <p:spPr>
          <a:xfrm>
            <a:off x="3640663" y="2406324"/>
            <a:ext cx="6686549" cy="641349"/>
          </a:xfrm>
          <a:prstGeom prst="wedgeRoundRectCallout">
            <a:avLst>
              <a:gd name="adj1" fmla="val -56361"/>
              <a:gd name="adj2" fmla="val 54407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小朋友，你还知道练好书法要注意什么吗？</a:t>
            </a:r>
          </a:p>
        </p:txBody>
      </p:sp>
      <p:sp>
        <p:nvSpPr>
          <p:cNvPr id="5" name="圆角矩形 11"/>
          <p:cNvSpPr/>
          <p:nvPr/>
        </p:nvSpPr>
        <p:spPr>
          <a:xfrm>
            <a:off x="3430629" y="2883462"/>
            <a:ext cx="7612510" cy="35009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484505" defTabSz="609600" eaLnBrk="1" hangingPunct="1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①树立正确的学书思想：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“字无百日功”，书法的练习需要的是刻苦勤练的精神，要临池准备，持之以恒。不可中途懈怠。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" y="3622431"/>
            <a:ext cx="3357283" cy="323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3" name="Rectangle 5"/>
          <p:cNvSpPr/>
          <p:nvPr/>
        </p:nvSpPr>
        <p:spPr>
          <a:xfrm>
            <a:off x="838201" y="1530026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标注 8"/>
          <p:cNvSpPr/>
          <p:nvPr/>
        </p:nvSpPr>
        <p:spPr>
          <a:xfrm>
            <a:off x="3640663" y="2406324"/>
            <a:ext cx="6686549" cy="641349"/>
          </a:xfrm>
          <a:prstGeom prst="wedgeRoundRectCallout">
            <a:avLst>
              <a:gd name="adj1" fmla="val -56361"/>
              <a:gd name="adj2" fmla="val 54407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小朋友，你还知道练好书法要注意什么吗？</a:t>
            </a:r>
          </a:p>
        </p:txBody>
      </p:sp>
      <p:sp>
        <p:nvSpPr>
          <p:cNvPr id="5" name="圆角矩形 11"/>
          <p:cNvSpPr/>
          <p:nvPr/>
        </p:nvSpPr>
        <p:spPr>
          <a:xfrm>
            <a:off x="3430629" y="2883462"/>
            <a:ext cx="7612510" cy="35009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484505" defTabSz="609600" eaLnBrk="1" hangingPunct="1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②选择适用的书写工具：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文房四宝”是练习书法应准备好的工具。要选择恰当的使用，所谓“工欲善其事，必先利其器”。如果选择不合适，将影响练习的效率和进程。初学者可以先选用狼毫或兼毫笔。用后一定要洗净，把笔毛抹干抹直抹尖，保持笔毛不乱，以延长毛笔的使用寿命</a:t>
            </a:r>
            <a:r>
              <a:rPr lang="en-US" altLang="zh-CN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" y="3622431"/>
            <a:ext cx="3357283" cy="323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3" name="Rectangle 5"/>
          <p:cNvSpPr/>
          <p:nvPr/>
        </p:nvSpPr>
        <p:spPr>
          <a:xfrm>
            <a:off x="838201" y="1530026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标注 8"/>
          <p:cNvSpPr/>
          <p:nvPr/>
        </p:nvSpPr>
        <p:spPr>
          <a:xfrm>
            <a:off x="3640663" y="2406324"/>
            <a:ext cx="6686549" cy="641349"/>
          </a:xfrm>
          <a:prstGeom prst="wedgeRoundRectCallout">
            <a:avLst>
              <a:gd name="adj1" fmla="val -56361"/>
              <a:gd name="adj2" fmla="val 54407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小朋友，你还知道练好书法要注意什么吗？</a:t>
            </a:r>
          </a:p>
        </p:txBody>
      </p:sp>
      <p:sp>
        <p:nvSpPr>
          <p:cNvPr id="5" name="圆角矩形 11"/>
          <p:cNvSpPr/>
          <p:nvPr/>
        </p:nvSpPr>
        <p:spPr>
          <a:xfrm>
            <a:off x="3430629" y="2883462"/>
            <a:ext cx="7612510" cy="35009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484505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③</a:t>
            </a:r>
            <a:r>
              <a:rPr lang="zh-CN" altLang="en-US" sz="2000" b="1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从大楷起步，逐步进笔：</a:t>
            </a:r>
            <a:r>
              <a:rPr lang="zh-CN" altLang="en-US" sz="20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练习书法，应选择合适的方法，应从简单的大楷练起，一般写十公分见方的字为益，不益写太小的字。逐步进笔，不可好高骛远，欲速则不达。要打好书法练习的基础。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" y="3622431"/>
            <a:ext cx="3357283" cy="323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矩形 6"/>
          <p:cNvSpPr/>
          <p:nvPr/>
        </p:nvSpPr>
        <p:spPr>
          <a:xfrm>
            <a:off x="878418" y="1590170"/>
            <a:ext cx="10623580" cy="2350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通过“交流平台”的学习，了解寻找好书的途径，掌握课外阅读的基本方法。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通过“词句段运用”的学习，积累与书有关的名言警句，仿说与书有关的比喻句；学习把零散的句子排列成一段通顺连贯的话。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了解唐代书法家欧阳询及他的楷书特点。</a:t>
            </a:r>
          </a:p>
          <a:p>
            <a:pPr marL="233045" indent="-233045" defTabSz="609600" eaLnBrk="1" hangingPunct="1">
              <a:lnSpc>
                <a:spcPct val="150000"/>
              </a:lnSpc>
            </a:pP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初步理解并朗读、背诵古诗</a:t>
            </a: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观书有感</a:t>
            </a:r>
            <a:r>
              <a:rPr lang="en-US" altLang="zh-CN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98" y="297737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98" y="2977379"/>
            <a:ext cx="2667000" cy="3581400"/>
          </a:xfrm>
          <a:prstGeom prst="rect">
            <a:avLst/>
          </a:prstGeom>
        </p:spPr>
      </p:pic>
      <p:sp>
        <p:nvSpPr>
          <p:cNvPr id="6" name="矩形 15"/>
          <p:cNvSpPr/>
          <p:nvPr/>
        </p:nvSpPr>
        <p:spPr>
          <a:xfrm>
            <a:off x="1021889" y="2649054"/>
            <a:ext cx="7545641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indent="715645" defTabSz="609600" eaLnBrk="1" hangingPunct="1">
              <a:lnSpc>
                <a:spcPct val="200000"/>
              </a:lnSpc>
              <a:spcAft>
                <a:spcPts val="800"/>
              </a:spcAft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五个小朋友说的话，我发现他们在谈论找书读的方法。第一个小朋友问大家平时是怎样找书读的，喜欢读什么书。其他小朋友谈了自己找书读的方法：沿着课文找书读；读同一类的书；读同一作者写的不同的书；读各种各样的书。第一个小朋友从中受到启发：从读一篇文章到读整本书，从读整本书到读同一类书。</a:t>
            </a:r>
          </a:p>
        </p:txBody>
      </p:sp>
      <p:grpSp>
        <p:nvGrpSpPr>
          <p:cNvPr id="7" name="组合 10"/>
          <p:cNvGrpSpPr/>
          <p:nvPr/>
        </p:nvGrpSpPr>
        <p:grpSpPr>
          <a:xfrm>
            <a:off x="696384" y="1685789"/>
            <a:ext cx="7687524" cy="704851"/>
            <a:chOff x="3226928" y="924376"/>
            <a:chExt cx="5763743" cy="529056"/>
          </a:xfrm>
        </p:grpSpPr>
        <p:pic>
          <p:nvPicPr>
            <p:cNvPr id="9" name="Picture 16" descr="C:\Users\Administrator\Desktop\对话框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6928" y="924376"/>
              <a:ext cx="5763743" cy="52905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0" name="矩形 12"/>
            <p:cNvSpPr/>
            <p:nvPr/>
          </p:nvSpPr>
          <p:spPr>
            <a:xfrm>
              <a:off x="3406389" y="929915"/>
              <a:ext cx="4400235" cy="44022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defTabSz="609600" eaLnBrk="1" hangingPunct="1">
                <a:lnSpc>
                  <a:spcPct val="150000"/>
                </a:lnSpc>
              </a:pPr>
              <a:r>
                <a:rPr lang="zh-CN" alt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读了五个小朋友说的话，你收获了什么？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1" name="矩形 4"/>
          <p:cNvSpPr/>
          <p:nvPr/>
        </p:nvSpPr>
        <p:spPr>
          <a:xfrm>
            <a:off x="690002" y="1406755"/>
            <a:ext cx="2749471" cy="5041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kern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我交流，我积累。</a:t>
            </a:r>
          </a:p>
        </p:txBody>
      </p:sp>
      <p:sp>
        <p:nvSpPr>
          <p:cNvPr id="13" name="Text Box 5"/>
          <p:cNvSpPr/>
          <p:nvPr/>
        </p:nvSpPr>
        <p:spPr>
          <a:xfrm>
            <a:off x="2038121" y="2637535"/>
            <a:ext cx="8849783" cy="611468"/>
          </a:xfrm>
          <a:prstGeom prst="wedgeRectCallout">
            <a:avLst>
              <a:gd name="adj1" fmla="val -52968"/>
              <a:gd name="adj2" fmla="val -8815"/>
            </a:avLst>
          </a:prstGeom>
          <a:solidFill>
            <a:srgbClr val="DBEEF4"/>
          </a:solidFill>
          <a:ln>
            <a:solidFill>
              <a:srgbClr val="95B3D7"/>
            </a:solidFill>
            <a:prstDash val="sysDot"/>
            <a:miter lim="800000"/>
          </a:ln>
        </p:spPr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just" defTabSz="609600" eaLnBrk="1" hangingPunct="1"/>
            <a:r>
              <a:rPr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围绕课本阅读一些有关的课外书。例如，读一些与课内学习有关的科技史，人物传记，这样有助于提高课内学习的兴趣，充实课内学习的内容，使思维更加活跃。</a:t>
            </a:r>
          </a:p>
        </p:txBody>
      </p:sp>
      <p:sp>
        <p:nvSpPr>
          <p:cNvPr id="16" name="Text Box 6"/>
          <p:cNvSpPr/>
          <p:nvPr/>
        </p:nvSpPr>
        <p:spPr>
          <a:xfrm>
            <a:off x="1159901" y="3748364"/>
            <a:ext cx="8932333" cy="673459"/>
          </a:xfrm>
          <a:prstGeom prst="wedgeRectCallout">
            <a:avLst>
              <a:gd name="adj1" fmla="val 54116"/>
              <a:gd name="adj2" fmla="val -5588"/>
            </a:avLst>
          </a:prstGeom>
          <a:solidFill>
            <a:srgbClr val="EBF1DE"/>
          </a:solidFill>
          <a:ln>
            <a:solidFill>
              <a:srgbClr val="77933C"/>
            </a:solidFill>
            <a:prstDash val="sysDot"/>
            <a:miter lim="800000"/>
          </a:ln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围绕自己的爱好或特点读一些有关的课外读物，一个爱好理科的学生，可以定期到阅览室读有关的报纸杂志，一个喜欢文科的学生，可以定期去读各种文学刊物，也可以利用假期阅读文学名著。 </a:t>
            </a:r>
          </a:p>
        </p:txBody>
      </p:sp>
      <p:sp>
        <p:nvSpPr>
          <p:cNvPr id="19" name="Text Box 7"/>
          <p:cNvSpPr/>
          <p:nvPr/>
        </p:nvSpPr>
        <p:spPr>
          <a:xfrm>
            <a:off x="2064737" y="5114515"/>
            <a:ext cx="9330267" cy="673460"/>
          </a:xfrm>
          <a:prstGeom prst="wedgeRectCallout">
            <a:avLst>
              <a:gd name="adj1" fmla="val -52532"/>
              <a:gd name="adj2" fmla="val 4278"/>
            </a:avLst>
          </a:prstGeom>
          <a:solidFill>
            <a:srgbClr val="DCE6F2"/>
          </a:solidFill>
          <a:ln>
            <a:solidFill>
              <a:srgbClr val="558ED5"/>
            </a:solidFill>
            <a:prstDash val="sysDot"/>
            <a:miter lim="800000"/>
          </a:ln>
        </p:spPr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16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至于课外书的选择，可以请教老师，请教高年级的优秀生或同班的同学，也可以请教家长。把他们的好经验学过来，实在是一种省时间的好办法，选好一本书，就可以用较少的时间得到较大的收获。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59901" y="2000594"/>
            <a:ext cx="682751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/>
            <a:r>
              <a:rPr lang="zh-CN" altLang="en-US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你还有什么好的方法去寻找课外书去阅读，说出来分享给大家。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7" y="2533890"/>
            <a:ext cx="849557" cy="8187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3125" y="3603066"/>
            <a:ext cx="849557" cy="81875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7" y="4921184"/>
            <a:ext cx="849557" cy="818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939637" y="1539143"/>
            <a:ext cx="11114616" cy="2218031"/>
            <a:chOff x="635000" y="776748"/>
            <a:chExt cx="8335992" cy="1663587"/>
          </a:xfrm>
        </p:grpSpPr>
        <p:sp>
          <p:nvSpPr>
            <p:cNvPr id="6" name="矩形 14"/>
            <p:cNvSpPr/>
            <p:nvPr/>
          </p:nvSpPr>
          <p:spPr>
            <a:xfrm>
              <a:off x="755679" y="1469840"/>
              <a:ext cx="8215313" cy="97049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381000" indent="-381000" defTabSz="6096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书，被人们称为人类文明的“长生果”。</a:t>
              </a:r>
            </a:p>
            <a:p>
              <a:pPr marL="381000" indent="-381000" defTabSz="6096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莎士比亚说：“书籍是全世界的营养品。”</a:t>
              </a:r>
            </a:p>
            <a:p>
              <a:pPr marL="381000" indent="-381000" defTabSz="6096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一本你喜爱的书就是一位朋友，也是一处你随时想去就去的故地。</a:t>
              </a:r>
            </a:p>
          </p:txBody>
        </p:sp>
        <p:grpSp>
          <p:nvGrpSpPr>
            <p:cNvPr id="7" name="组合 14"/>
            <p:cNvGrpSpPr/>
            <p:nvPr/>
          </p:nvGrpSpPr>
          <p:grpSpPr>
            <a:xfrm>
              <a:off x="635000" y="776748"/>
              <a:ext cx="7802102" cy="523875"/>
              <a:chOff x="750940" y="892604"/>
              <a:chExt cx="7801594" cy="524537"/>
            </a:xfrm>
          </p:grpSpPr>
          <p:sp>
            <p:nvSpPr>
              <p:cNvPr id="9" name="矩形 1"/>
              <p:cNvSpPr/>
              <p:nvPr/>
            </p:nvSpPr>
            <p:spPr>
              <a:xfrm>
                <a:off x="1285695" y="892604"/>
                <a:ext cx="7266839" cy="30047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144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3716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8288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</a:lstStyle>
              <a:p>
                <a:pPr defTabSz="609600" eaLnBrk="1" hangingPunct="1"/>
                <a:r>
                  <a:rPr lang="zh-CN" altLang="en-US" sz="2000" b="1" kern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读一读，说一说还可以把书比喻成什么。</a:t>
                </a:r>
              </a:p>
            </p:txBody>
          </p:sp>
          <p:pic>
            <p:nvPicPr>
              <p:cNvPr id="10" name="Picture 1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0940" y="911654"/>
                <a:ext cx="487935" cy="505487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矩形标注 29"/>
          <p:cNvSpPr/>
          <p:nvPr/>
        </p:nvSpPr>
        <p:spPr>
          <a:xfrm>
            <a:off x="5976002" y="2202880"/>
            <a:ext cx="4500033" cy="520700"/>
          </a:xfrm>
          <a:prstGeom prst="wedgeRectCallout">
            <a:avLst>
              <a:gd name="adj1" fmla="val -55278"/>
              <a:gd name="adj2" fmla="val 53023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这句话把书比喻成“长生果”。</a:t>
            </a:r>
          </a:p>
        </p:txBody>
      </p:sp>
      <p:sp>
        <p:nvSpPr>
          <p:cNvPr id="12" name="矩形标注 31"/>
          <p:cNvSpPr/>
          <p:nvPr/>
        </p:nvSpPr>
        <p:spPr>
          <a:xfrm>
            <a:off x="7256058" y="2830589"/>
            <a:ext cx="3835400" cy="497416"/>
          </a:xfrm>
          <a:prstGeom prst="wedgeRectCallout">
            <a:avLst>
              <a:gd name="adj1" fmla="val -82920"/>
              <a:gd name="adj2" fmla="val -2322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这句话把书比喻成营养品。</a:t>
            </a:r>
          </a:p>
        </p:txBody>
      </p:sp>
      <p:sp>
        <p:nvSpPr>
          <p:cNvPr id="13" name="圆角矩形标注 14"/>
          <p:cNvSpPr/>
          <p:nvPr/>
        </p:nvSpPr>
        <p:spPr>
          <a:xfrm>
            <a:off x="1248011" y="4567846"/>
            <a:ext cx="2842683" cy="1212851"/>
          </a:xfrm>
          <a:prstGeom prst="wedgeRoundRectCallout">
            <a:avLst>
              <a:gd name="adj1" fmla="val 38653"/>
              <a:gd name="adj2" fmla="val -86250"/>
              <a:gd name="adj3" fmla="val 16667"/>
            </a:avLst>
          </a:prstGeom>
          <a:solidFill>
            <a:srgbClr val="DCE6F2"/>
          </a:solidFill>
          <a:ln>
            <a:noFill/>
            <a:prstDash val="sysDash"/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000" b="1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看看这些句子有什么特点？</a:t>
            </a:r>
          </a:p>
        </p:txBody>
      </p:sp>
      <p:sp>
        <p:nvSpPr>
          <p:cNvPr id="14" name="矩形 15"/>
          <p:cNvSpPr/>
          <p:nvPr/>
        </p:nvSpPr>
        <p:spPr>
          <a:xfrm>
            <a:off x="4735145" y="4879634"/>
            <a:ext cx="6614584" cy="8784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50000"/>
              </a:lnSpc>
            </a:pPr>
            <a:r>
              <a:rPr lang="zh-CN" altLang="en-US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这三个都是有关带有比喻的书的名言警句，在读中不仅积累了有关读书的名言警句，还能知道有关读书的比喻句的用法。</a:t>
            </a:r>
          </a:p>
        </p:txBody>
      </p:sp>
      <p:sp>
        <p:nvSpPr>
          <p:cNvPr id="15" name="矩形标注 16"/>
          <p:cNvSpPr/>
          <p:nvPr/>
        </p:nvSpPr>
        <p:spPr>
          <a:xfrm>
            <a:off x="6324725" y="3864183"/>
            <a:ext cx="4766733" cy="601133"/>
          </a:xfrm>
          <a:prstGeom prst="wedgeRectCallout">
            <a:avLst>
              <a:gd name="adj1" fmla="val -59921"/>
              <a:gd name="adj2" fmla="val -58718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这句话把书比喻成朋友和故地。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07316" y="2089313"/>
            <a:ext cx="10420177" cy="5041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150000"/>
              </a:lnSpc>
            </a:pPr>
            <a:r>
              <a:rPr lang="zh-CN" altLang="en-US" sz="2000" b="1" kern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你还可以把书比喻成什么？照样子说一说。</a:t>
            </a:r>
          </a:p>
        </p:txBody>
      </p:sp>
      <p:sp>
        <p:nvSpPr>
          <p:cNvPr id="17" name="矩形 4"/>
          <p:cNvSpPr/>
          <p:nvPr/>
        </p:nvSpPr>
        <p:spPr>
          <a:xfrm>
            <a:off x="769164" y="1297680"/>
            <a:ext cx="3595856" cy="6689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8" name="矩形 1"/>
          <p:cNvSpPr/>
          <p:nvPr/>
        </p:nvSpPr>
        <p:spPr>
          <a:xfrm>
            <a:off x="1268698" y="2836498"/>
            <a:ext cx="10657416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①书是钥匙，能开启智慧之门。</a:t>
            </a:r>
          </a:p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②书是人类的明灯，帮助人们打开黑夜的大门。</a:t>
            </a:r>
          </a:p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③书是前进道路上的一盏明灯，为我们指引方向。</a:t>
            </a:r>
          </a:p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④书是良药，能医治愚昧之症。</a:t>
            </a:r>
          </a:p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⑤书是良师，能教导我们健康成长。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98" y="297737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98" y="2977379"/>
            <a:ext cx="2667000" cy="358140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1039773" y="1372197"/>
            <a:ext cx="3172663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 defTabSz="6096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1981853" y="2072426"/>
            <a:ext cx="7355416" cy="492411"/>
          </a:xfrm>
          <a:prstGeom prst="wedgeRoundRectCallout">
            <a:avLst>
              <a:gd name="adj1" fmla="val -56361"/>
              <a:gd name="adj2" fmla="val 54407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小朋友，你还积累了哪些关于书的名言？</a:t>
            </a:r>
          </a:p>
        </p:txBody>
      </p:sp>
      <p:sp>
        <p:nvSpPr>
          <p:cNvPr id="10" name="矩形 11"/>
          <p:cNvSpPr/>
          <p:nvPr/>
        </p:nvSpPr>
        <p:spPr>
          <a:xfrm>
            <a:off x="1250626" y="2849158"/>
            <a:ext cx="6929967" cy="32834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教育家说：“书是智慧的钥匙。”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史学家说：“书是进步的阶梯。”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政治家说：“书是时代的生命。”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经济家说：“书是致富的信息。”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文学家说：“书是人类的营养品。”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学生们说：“书是不开口的老师。”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迷惘者说：“书是心中的启明星。”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探索者说“书是通向彼岸的船。”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奋斗者说：“书是人生的向导。”</a:t>
            </a:r>
          </a:p>
          <a:p>
            <a:pPr defTabSz="609600" eaLnBrk="1" hangingPunct="1"/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急于求知者说：“书是饥饿时的美餐。”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grpSp>
        <p:nvGrpSpPr>
          <p:cNvPr id="11" name="组合 7"/>
          <p:cNvGrpSpPr/>
          <p:nvPr/>
        </p:nvGrpSpPr>
        <p:grpSpPr>
          <a:xfrm>
            <a:off x="996136" y="1863627"/>
            <a:ext cx="11347649" cy="3519905"/>
            <a:chOff x="390881" y="736822"/>
            <a:chExt cx="8510834" cy="2637848"/>
          </a:xfrm>
        </p:grpSpPr>
        <p:sp>
          <p:nvSpPr>
            <p:cNvPr id="12" name="矩形 14"/>
            <p:cNvSpPr>
              <a:spLocks noChangeArrowheads="1"/>
            </p:cNvSpPr>
            <p:nvPr/>
          </p:nvSpPr>
          <p:spPr bwMode="auto">
            <a:xfrm>
              <a:off x="806811" y="1612932"/>
              <a:ext cx="8094904" cy="176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381000" indent="-381000" defTabSz="609600" eaLnBrk="1" hangingPunct="1">
                <a:lnSpc>
                  <a:spcPct val="150000"/>
                </a:lnSpc>
              </a:pP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阅读是什么？是吸收。</a:t>
              </a:r>
            </a:p>
            <a:p>
              <a:pPr marL="381000" indent="-381000" defTabSz="609600" eaLnBrk="1" hangingPunct="1">
                <a:lnSpc>
                  <a:spcPct val="150000"/>
                </a:lnSpc>
              </a:pP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把脑子里的东西拿出来，让人家知道，或者用嘴说，或者用笔写。</a:t>
              </a:r>
            </a:p>
            <a:p>
              <a:pPr marL="381000" indent="-381000" defTabSz="609600" eaLnBrk="1" hangingPunct="1">
                <a:lnSpc>
                  <a:spcPct val="150000"/>
                </a:lnSpc>
              </a:pP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好像每天吃饭吸收营养一样，阅读就是吸收精神上的营养。</a:t>
              </a:r>
            </a:p>
            <a:p>
              <a:pPr marL="831850" indent="-831850" defTabSz="609600" eaLnBrk="1" hangingPunct="1">
                <a:lnSpc>
                  <a:spcPct val="150000"/>
                </a:lnSpc>
              </a:pP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阅读和写作，吸收和表达，一个是进，从外到内；一个是出，从内到外。</a:t>
              </a:r>
            </a:p>
            <a:p>
              <a:pPr marL="831850" indent="-831850" defTabSz="609600" eaLnBrk="1" hangingPunct="1">
                <a:lnSpc>
                  <a:spcPct val="150000"/>
                </a:lnSpc>
              </a:pP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en-US" altLang="zh-CN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b="1" kern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写作是什么？是表达。</a:t>
              </a:r>
            </a:p>
          </p:txBody>
        </p:sp>
        <p:grpSp>
          <p:nvGrpSpPr>
            <p:cNvPr id="13" name="组合 14"/>
            <p:cNvGrpSpPr/>
            <p:nvPr/>
          </p:nvGrpSpPr>
          <p:grpSpPr>
            <a:xfrm>
              <a:off x="390881" y="736822"/>
              <a:ext cx="7461380" cy="622758"/>
              <a:chOff x="506839" y="852625"/>
              <a:chExt cx="7460893" cy="623544"/>
            </a:xfrm>
          </p:grpSpPr>
          <p:sp>
            <p:nvSpPr>
              <p:cNvPr id="14" name="矩形 1"/>
              <p:cNvSpPr/>
              <p:nvPr/>
            </p:nvSpPr>
            <p:spPr>
              <a:xfrm>
                <a:off x="922742" y="852625"/>
                <a:ext cx="7044990" cy="62354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572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144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3716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828800" indent="0" algn="l" defTabSz="4572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</a:lstStyle>
              <a:p>
                <a:pPr defTabSz="609600" eaLnBrk="1" hangingPunct="1"/>
                <a:r>
                  <a:rPr lang="zh-CN" altLang="en-US" sz="24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将下面的句子排成一段意思连贯的话，把序号填在括号里，读一读，再抄写下来。</a:t>
                </a:r>
              </a:p>
            </p:txBody>
          </p:sp>
          <p:pic>
            <p:nvPicPr>
              <p:cNvPr id="15" name="Picture 1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39" y="974507"/>
                <a:ext cx="366592" cy="379780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矩形 7"/>
          <p:cNvSpPr/>
          <p:nvPr/>
        </p:nvSpPr>
        <p:spPr>
          <a:xfrm>
            <a:off x="1673384" y="3032695"/>
            <a:ext cx="461433" cy="23436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algn="ctr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  <a:p>
            <a:pPr algn="ctr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  <a:p>
            <a:pPr algn="ctr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  <a:p>
            <a:pPr algn="ctr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  <a:p>
            <a:pPr algn="ctr" defTabSz="609600" eaLnBrk="1" hangingPunct="1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lang="zh-CN" altLang="en-US" b="1" kern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30377" y="1557255"/>
            <a:ext cx="10331246" cy="43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defTabSz="609600" eaLnBrk="1" hangingPunct="1">
              <a:lnSpc>
                <a:spcPct val="200000"/>
              </a:lnSpc>
            </a:pP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第一步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，仔细阅读每句话或每组句子，理解它们的主要内容；</a:t>
            </a:r>
            <a:endParaRPr lang="en-US" altLang="zh-CN" sz="20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>
              <a:lnSpc>
                <a:spcPct val="200000"/>
              </a:lnSpc>
            </a:pPr>
            <a:r>
              <a:rPr lang="en-US" altLang="zh-CN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第二步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，综合各句的意思，想想这些话主要说的是什么内容；</a:t>
            </a:r>
            <a:endParaRPr lang="en-US" altLang="zh-CN" sz="20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>
              <a:lnSpc>
                <a:spcPct val="200000"/>
              </a:lnSpc>
            </a:pPr>
            <a:r>
              <a:rPr lang="en-US" altLang="zh-CN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第三步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，想想全段的内容按什么顺序排列好，即找出排列顺序的依据，如，是按事情发展顺序，还是时间顺序，或方位，还是“总分”等；</a:t>
            </a:r>
            <a:endParaRPr lang="en-US" altLang="zh-CN" sz="20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>
              <a:lnSpc>
                <a:spcPct val="200000"/>
              </a:lnSpc>
            </a:pPr>
            <a:r>
              <a:rPr lang="en-US" altLang="zh-CN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第四步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，按确定的排列依据排列顺序；</a:t>
            </a:r>
            <a:endParaRPr lang="en-US" altLang="zh-CN" sz="2000" kern="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609600" eaLnBrk="1" hangingPunct="1">
              <a:lnSpc>
                <a:spcPct val="200000"/>
              </a:lnSpc>
            </a:pPr>
            <a:r>
              <a:rPr lang="en-US" altLang="zh-CN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第五步</a:t>
            </a:r>
            <a:r>
              <a:rPr lang="zh-CN" altLang="en-US" sz="2000" kern="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按排好的顺序仔细读两遍，看排得对不对，如发现有的句子排得位置不对，就进行调整，直到这段话排得通顺连贯为止。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宽屏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2020-10-09T06:09:13Z</dcterms:created>
  <dcterms:modified xsi:type="dcterms:W3CDTF">2021-01-08T23:35:02Z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