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8"/>
  </p:notesMasterIdLst>
  <p:sldIdLst>
    <p:sldId id="256" r:id="rId2"/>
    <p:sldId id="705" r:id="rId3"/>
    <p:sldId id="706" r:id="rId4"/>
    <p:sldId id="707" r:id="rId5"/>
    <p:sldId id="708" r:id="rId6"/>
    <p:sldId id="709" r:id="rId7"/>
    <p:sldId id="710" r:id="rId8"/>
    <p:sldId id="711" r:id="rId9"/>
    <p:sldId id="712" r:id="rId10"/>
    <p:sldId id="713" r:id="rId11"/>
    <p:sldId id="714" r:id="rId12"/>
    <p:sldId id="715" r:id="rId13"/>
    <p:sldId id="716" r:id="rId14"/>
    <p:sldId id="717" r:id="rId15"/>
    <p:sldId id="287" r:id="rId16"/>
    <p:sldId id="258" r:id="rId17"/>
  </p:sldIdLst>
  <p:sldSz cx="12192000" cy="6858000"/>
  <p:notesSz cx="6858000" cy="9144000"/>
  <p:embeddedFontLst>
    <p:embeddedFont>
      <p:font typeface="FandolFang R" panose="02010600030101010101" charset="-122"/>
      <p:regular r:id="rId19"/>
    </p:embeddedFont>
    <p:embeddedFont>
      <p:font typeface="思源黑体 CN Bold" panose="02010600030101010101" charset="-122"/>
      <p:regular r:id="rId20"/>
    </p:embeddedFont>
    <p:embeddedFont>
      <p:font typeface="思源黑体 CN Light" panose="02010600030101010101" charset="-122"/>
      <p:regular r:id="rId21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2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16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2AB48A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语文园地（七）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五年级上册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7" name="圆角矩形标注 1"/>
          <p:cNvSpPr/>
          <p:nvPr/>
        </p:nvSpPr>
        <p:spPr>
          <a:xfrm>
            <a:off x="2203449" y="1727201"/>
            <a:ext cx="6258984" cy="706967"/>
          </a:xfrm>
          <a:prstGeom prst="wedgeRoundRectCallout">
            <a:avLst>
              <a:gd name="adj1" fmla="val -56361"/>
              <a:gd name="adj2" fmla="val 54407"/>
              <a:gd name="adj3" fmla="val 16667"/>
            </a:avLst>
          </a:prstGeom>
          <a:solidFill>
            <a:srgbClr val="DCE6F2"/>
          </a:solidFill>
          <a:ln>
            <a:solidFill>
              <a:srgbClr val="4A7EBB"/>
            </a:solidFill>
            <a:miter lim="800000"/>
          </a:ln>
          <a:effectLst>
            <a:outerShdw blurRad="40000" dist="23000" dir="5400000">
              <a:srgbClr val="000000">
                <a:alpha val="34999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/>
            <a:r>
              <a:rPr lang="zh-CN" altLang="en-US" sz="24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小朋友，你知道海报的特点吗？</a:t>
            </a:r>
          </a:p>
        </p:txBody>
      </p:sp>
      <p:sp>
        <p:nvSpPr>
          <p:cNvPr id="10" name="矩形 3"/>
          <p:cNvSpPr/>
          <p:nvPr/>
        </p:nvSpPr>
        <p:spPr>
          <a:xfrm>
            <a:off x="1020233" y="2770718"/>
            <a:ext cx="10346267" cy="446616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349250" indent="-349250" defTabSz="609600" eaLnBrk="1" hangingPunct="1">
              <a:lnSpc>
                <a:spcPct val="150000"/>
              </a:lnSpc>
              <a:spcBef>
                <a:spcPts val="1065"/>
              </a:spcBef>
            </a:pPr>
            <a:r>
              <a:rPr lang="en-US" altLang="zh-CN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(1)</a:t>
            </a:r>
            <a:r>
              <a:rPr lang="zh-CN" altLang="en-US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广告宣传性：</a:t>
            </a: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海报希望社会各界的参与，它是广告的一种。有的海报加以美术的设计，以吸引更多的人加入活动。海报可以在媒体上刊登、播放，但大部分是张贴于人们易于见到的地方。其广告性色彩极其浓厚。</a:t>
            </a:r>
          </a:p>
          <a:p>
            <a:pPr marL="349250" indent="-349250" defTabSz="609600" eaLnBrk="1" hangingPunct="1">
              <a:lnSpc>
                <a:spcPct val="150000"/>
              </a:lnSpc>
              <a:spcBef>
                <a:spcPts val="1065"/>
              </a:spcBef>
            </a:pPr>
            <a:r>
              <a:rPr lang="en-US" altLang="zh-CN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(2)</a:t>
            </a:r>
            <a:r>
              <a:rPr lang="zh-CN" altLang="en-US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商业性：</a:t>
            </a: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海报是为某项活动作的前期广告和宣传，其目的是让人们参与其中，演出类海报占海报中的大部分，而演出类广告又往往着眼于商业性目的。当然，学术报告类的海报一般是不具有商业性的。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7" name="圆角矩形标注 1"/>
          <p:cNvSpPr/>
          <p:nvPr/>
        </p:nvSpPr>
        <p:spPr>
          <a:xfrm>
            <a:off x="2203449" y="1727201"/>
            <a:ext cx="6258984" cy="706967"/>
          </a:xfrm>
          <a:prstGeom prst="wedgeRoundRectCallout">
            <a:avLst>
              <a:gd name="adj1" fmla="val -56361"/>
              <a:gd name="adj2" fmla="val 54407"/>
              <a:gd name="adj3" fmla="val 16667"/>
            </a:avLst>
          </a:prstGeom>
          <a:solidFill>
            <a:srgbClr val="DCE6F2"/>
          </a:solidFill>
          <a:ln>
            <a:solidFill>
              <a:srgbClr val="4A7EBB"/>
            </a:solidFill>
            <a:miter lim="800000"/>
          </a:ln>
          <a:effectLst>
            <a:outerShdw blurRad="40000" dist="23000" dir="5400000">
              <a:srgbClr val="000000">
                <a:alpha val="34999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/>
            <a:r>
              <a:rPr lang="zh-CN" altLang="en-US" sz="24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小朋友，你知道海报的用途吗？</a:t>
            </a:r>
          </a:p>
        </p:txBody>
      </p:sp>
      <p:sp>
        <p:nvSpPr>
          <p:cNvPr id="5" name="矩形 3"/>
          <p:cNvSpPr/>
          <p:nvPr/>
        </p:nvSpPr>
        <p:spPr>
          <a:xfrm>
            <a:off x="867833" y="3232149"/>
            <a:ext cx="10780184" cy="445558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233045" indent="-233045" defTabSz="609600" eaLnBrk="1" hangingPunct="1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a.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广告宣传海报：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可以传播到社会中，主要为提高企业或个人的知名度。</a:t>
            </a:r>
          </a:p>
          <a:p>
            <a:pPr marL="233045" indent="-233045" defTabSz="609600" eaLnBrk="1" hangingPunct="1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b.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现代社会海报：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较为普遍的社会现象，为大数人所接纳，提供现代生活的重要信息。</a:t>
            </a:r>
          </a:p>
          <a:p>
            <a:pPr marL="233045" indent="-233045" defTabSz="609600" eaLnBrk="1" hangingPunct="1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c.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企业海报：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为企业部门所认可，他可以利用到控制员工的一些思想，引发思考。</a:t>
            </a:r>
          </a:p>
          <a:p>
            <a:pPr marL="233045" indent="-233045" defTabSz="609600" eaLnBrk="1" hangingPunct="1">
              <a:lnSpc>
                <a:spcPct val="150000"/>
              </a:lnSpc>
              <a:spcBef>
                <a:spcPts val="400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d.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文化宣传海报：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所谓文化是当今社会必不可少的，无论是多么偏僻的角落，多么寂静的山林，都存在着文化明星海报。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6" name="Rectangle 5"/>
          <p:cNvSpPr/>
          <p:nvPr/>
        </p:nvSpPr>
        <p:spPr>
          <a:xfrm>
            <a:off x="975783" y="1626797"/>
            <a:ext cx="10663767" cy="40011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715645" indent="-715645" defTabSz="609600" eaLnBrk="1" hangingPunct="1"/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二、读下面两组例句，体会作者是如何把一个画面写具体的，仿照着写一写。</a:t>
            </a:r>
          </a:p>
        </p:txBody>
      </p:sp>
      <p:sp>
        <p:nvSpPr>
          <p:cNvPr id="9" name="矩形 26"/>
          <p:cNvSpPr/>
          <p:nvPr/>
        </p:nvSpPr>
        <p:spPr>
          <a:xfrm>
            <a:off x="4756149" y="4584738"/>
            <a:ext cx="7738533" cy="114050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>
              <a:lnSpc>
                <a:spcPct val="150000"/>
              </a:lnSpc>
            </a:pPr>
            <a:r>
              <a:rPr lang="zh-CN" altLang="en-US" sz="24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①作者抓住归鸦的动态特点，把画面写具体。</a:t>
            </a:r>
          </a:p>
          <a:p>
            <a:pPr defTabSz="609600" eaLnBrk="1" hangingPunct="1">
              <a:lnSpc>
                <a:spcPct val="150000"/>
              </a:lnSpc>
            </a:pPr>
            <a:r>
              <a:rPr lang="zh-CN" altLang="en-US" sz="2400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②作者抓住桂树的静态特点，把画面写具体。</a:t>
            </a:r>
          </a:p>
        </p:txBody>
      </p:sp>
      <p:sp>
        <p:nvSpPr>
          <p:cNvPr id="10" name="Rectangle 12"/>
          <p:cNvSpPr/>
          <p:nvPr/>
        </p:nvSpPr>
        <p:spPr>
          <a:xfrm>
            <a:off x="1170516" y="2220924"/>
            <a:ext cx="7744428" cy="70788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57200" indent="-457200" defTabSz="609600">
              <a:buClr>
                <a:srgbClr val="0066FF"/>
              </a:buClr>
              <a:buSzPct val="80000"/>
              <a:buFont typeface="Wingdings" panose="05000000000000000000" pitchFamily="2" charset="2"/>
              <a:buChar char="u"/>
            </a:pP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夕阳西下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乌鸦归巢。</a:t>
            </a:r>
          </a:p>
          <a:p>
            <a:pPr marL="457200" indent="-457200" defTabSz="609600">
              <a:buClr>
                <a:srgbClr val="0066FF"/>
              </a:buClr>
              <a:buSzPct val="80000"/>
              <a:buFont typeface="Wingdings" panose="05000000000000000000" pitchFamily="2" charset="2"/>
              <a:buChar char="u"/>
            </a:pP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夕阳斜照西山时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动人的是点点归鸦急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急</a:t>
            </a:r>
            <a:r>
              <a:rPr lang="zh-CN" altLang="zh-CN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匆匆地朝窠里飞去。</a:t>
            </a:r>
          </a:p>
        </p:txBody>
      </p:sp>
      <p:sp>
        <p:nvSpPr>
          <p:cNvPr id="11" name="Rectangle 12"/>
          <p:cNvSpPr/>
          <p:nvPr/>
        </p:nvSpPr>
        <p:spPr>
          <a:xfrm>
            <a:off x="1183217" y="3080228"/>
            <a:ext cx="10397067" cy="10156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57200" indent="-457200" defTabSz="609600">
              <a:buClr>
                <a:srgbClr val="0066FF"/>
              </a:buClr>
              <a:buSzPct val="80000"/>
              <a:buFont typeface="Wingdings" panose="05000000000000000000" pitchFamily="2" charset="2"/>
              <a:buChar char="u"/>
            </a:pP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院子的中央，有一棵桂树。</a:t>
            </a:r>
          </a:p>
          <a:p>
            <a:pPr marL="457200" indent="-457200" defTabSz="609600">
              <a:buClr>
                <a:srgbClr val="0066FF"/>
              </a:buClr>
              <a:buSzPct val="80000"/>
              <a:buFont typeface="Wingdings" panose="05000000000000000000" pitchFamily="2" charset="2"/>
              <a:buChar char="u"/>
            </a:pP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院子的中央处，是那棵粗粗的桂树，疏疏的枝，疏疏的叶，桂花还没有开，却有了累累的骨朵儿了。</a:t>
            </a:r>
          </a:p>
        </p:txBody>
      </p:sp>
      <p:grpSp>
        <p:nvGrpSpPr>
          <p:cNvPr id="12" name="组合 3"/>
          <p:cNvGrpSpPr/>
          <p:nvPr/>
        </p:nvGrpSpPr>
        <p:grpSpPr>
          <a:xfrm>
            <a:off x="1170516" y="4758306"/>
            <a:ext cx="3412067" cy="1261533"/>
            <a:chOff x="4749681" y="2715147"/>
            <a:chExt cx="4357448" cy="2855656"/>
          </a:xfrm>
        </p:grpSpPr>
        <p:sp>
          <p:nvSpPr>
            <p:cNvPr id="13" name="圆角矩形标注 18"/>
            <p:cNvSpPr/>
            <p:nvPr/>
          </p:nvSpPr>
          <p:spPr>
            <a:xfrm>
              <a:off x="4749681" y="2715147"/>
              <a:ext cx="4357448" cy="2855656"/>
            </a:xfrm>
            <a:prstGeom prst="wedgeRoundRectCallout">
              <a:avLst>
                <a:gd name="adj1" fmla="val 35352"/>
                <a:gd name="adj2" fmla="val -86176"/>
                <a:gd name="adj3" fmla="val 16667"/>
              </a:avLst>
            </a:prstGeom>
            <a:solidFill>
              <a:srgbClr val="DCE6F2"/>
            </a:solidFill>
            <a:ln>
              <a:solidFill>
                <a:srgbClr val="558ED5"/>
              </a:solidFill>
              <a:prstDash val="sysDot"/>
              <a:miter lim="800000"/>
            </a:ln>
          </p:spPr>
          <p:txBody>
            <a:bodyPr>
              <a:noAutofit/>
            </a:bodyPr>
            <a:lstStyle>
              <a:lvl1pPr marL="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9144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3716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8288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</a:lstStyle>
            <a:p>
              <a:pPr indent="592455" algn="just" defTabSz="1219200" eaLnBrk="1" hangingPunct="1"/>
              <a:endParaRPr lang="zh-CN" altLang="en-US" sz="2000" kern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矩形 2"/>
            <p:cNvSpPr>
              <a:spLocks noChangeArrowheads="1"/>
            </p:cNvSpPr>
            <p:nvPr/>
          </p:nvSpPr>
          <p:spPr bwMode="auto">
            <a:xfrm>
              <a:off x="4928742" y="2916385"/>
              <a:ext cx="4102044" cy="1881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9144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3716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8288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</a:lstStyle>
            <a:p>
              <a:pPr algn="ctr" defTabSz="609600" eaLnBrk="1" hangingPunct="1"/>
              <a:r>
                <a:rPr lang="zh-CN" altLang="en-US" sz="2400" kern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作者是如何把一个画面写具体的？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15" name="Rectangle 10"/>
          <p:cNvSpPr/>
          <p:nvPr/>
        </p:nvSpPr>
        <p:spPr>
          <a:xfrm>
            <a:off x="1299634" y="2489642"/>
            <a:ext cx="11309349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/>
            <a:r>
              <a:rPr lang="zh-CN" altLang="en-US" sz="2800" b="1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仿照例句写一写。</a:t>
            </a:r>
          </a:p>
        </p:txBody>
      </p:sp>
      <p:sp>
        <p:nvSpPr>
          <p:cNvPr id="16" name="矩形 4"/>
          <p:cNvSpPr/>
          <p:nvPr/>
        </p:nvSpPr>
        <p:spPr>
          <a:xfrm>
            <a:off x="1068917" y="1612965"/>
            <a:ext cx="3595856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57200" indent="-457200" defTabSz="609600">
              <a:buFont typeface="Wingdings" panose="05000000000000000000" pitchFamily="2" charset="2"/>
              <a:buChar char="l"/>
            </a:pPr>
            <a:r>
              <a:rPr lang="zh-CN" altLang="en-US" sz="2800" b="1" kern="0" dirty="0">
                <a:solidFill>
                  <a:srgbClr val="3333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练一练，学运用。</a:t>
            </a:r>
          </a:p>
        </p:txBody>
      </p:sp>
      <p:sp>
        <p:nvSpPr>
          <p:cNvPr id="17" name="矩形 2"/>
          <p:cNvSpPr/>
          <p:nvPr/>
        </p:nvSpPr>
        <p:spPr>
          <a:xfrm>
            <a:off x="1928284" y="3077219"/>
            <a:ext cx="10532533" cy="66890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>
              <a:lnSpc>
                <a:spcPct val="150000"/>
              </a:lnSpc>
            </a:pPr>
            <a:r>
              <a:rPr lang="zh-CN" altLang="en-US" sz="2800" b="1" kern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眼前是一条清澈的小河。</a:t>
            </a:r>
          </a:p>
        </p:txBody>
      </p:sp>
      <p:sp>
        <p:nvSpPr>
          <p:cNvPr id="18" name="Rectangle 6"/>
          <p:cNvSpPr/>
          <p:nvPr/>
        </p:nvSpPr>
        <p:spPr>
          <a:xfrm>
            <a:off x="1475317" y="4135534"/>
            <a:ext cx="10414000" cy="66890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355600" defTabSz="609600">
              <a:lnSpc>
                <a:spcPct val="150000"/>
              </a:lnSpc>
            </a:pPr>
            <a:r>
              <a:rPr lang="zh-CN" altLang="en-US" sz="2800" b="1" kern="0" dirty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示例：大家的眼前是一条蜿蜒曲折而又清澈的小河。　</a:t>
            </a:r>
            <a:endParaRPr lang="zh-CN" altLang="zh-CN" sz="2800" b="1" kern="0" dirty="0">
              <a:solidFill>
                <a:srgbClr val="C0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7" name="矩形 2"/>
          <p:cNvSpPr/>
          <p:nvPr/>
        </p:nvSpPr>
        <p:spPr>
          <a:xfrm>
            <a:off x="1196974" y="2057401"/>
            <a:ext cx="10532533" cy="8646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609600" defTabSz="609600" eaLnBrk="1" hangingPunct="1">
              <a:lnSpc>
                <a:spcPct val="150000"/>
              </a:lnSpc>
            </a:pPr>
            <a:r>
              <a:rPr lang="zh-CN" altLang="en-US" sz="3735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小狗在公园的草坪上玩耍。</a:t>
            </a:r>
          </a:p>
        </p:txBody>
      </p:sp>
      <p:sp>
        <p:nvSpPr>
          <p:cNvPr id="9" name="Rectangle 6"/>
          <p:cNvSpPr/>
          <p:nvPr/>
        </p:nvSpPr>
        <p:spPr>
          <a:xfrm>
            <a:off x="1004358" y="3155307"/>
            <a:ext cx="10183283" cy="17263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831850" defTabSz="609600" eaLnBrk="1" hangingPunct="1">
              <a:lnSpc>
                <a:spcPct val="150000"/>
              </a:lnSpc>
            </a:pPr>
            <a:r>
              <a:rPr lang="zh-CN" altLang="en-US" sz="3735" kern="0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示例：王阿姨家的小狗在南湖公园的草坪上快活地玩耍。　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五年级上册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  <p:sp>
        <p:nvSpPr>
          <p:cNvPr id="2" name="矩形 6"/>
          <p:cNvSpPr/>
          <p:nvPr/>
        </p:nvSpPr>
        <p:spPr>
          <a:xfrm>
            <a:off x="912284" y="1818218"/>
            <a:ext cx="10320592" cy="367966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239395" indent="-239395" defTabSz="609600" eaLnBrk="1" hangingPunct="1">
              <a:lnSpc>
                <a:spcPct val="200000"/>
              </a:lnSpc>
            </a:pP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通过“交流平台”的学习，初步体会景物的静态描写和动态描写。</a:t>
            </a:r>
          </a:p>
          <a:p>
            <a:pPr marL="239395" indent="-239395" defTabSz="609600" eaLnBrk="1" hangingPunct="1">
              <a:lnSpc>
                <a:spcPct val="200000"/>
              </a:lnSpc>
            </a:pP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通过“词句段运用”的学习，学习设计海报，体会作者是怎样把一个画面写具体的，并试着仿写句子。</a:t>
            </a:r>
          </a:p>
          <a:p>
            <a:pPr marL="239395" indent="-239395" defTabSz="609600" eaLnBrk="1" hangingPunct="1">
              <a:lnSpc>
                <a:spcPct val="200000"/>
              </a:lnSpc>
            </a:pP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通过看图、感悟、体验、诵读，体会古诗，朗读并背诵古诗</a:t>
            </a: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渔歌子</a:t>
            </a:r>
            <a:r>
              <a:rPr lang="en-US" altLang="zh-CN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sz="24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，积累古诗。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071034" y="1687777"/>
            <a:ext cx="10040916" cy="1674817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>
              <a:lnSpc>
                <a:spcPct val="200000"/>
              </a:lnSpc>
            </a:pPr>
            <a:r>
              <a:rPr lang="en-US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 </a:t>
            </a:r>
            <a:r>
              <a:rPr lang="en-US" altLang="zh-CN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</a:t>
            </a:r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一簇簇树叶伸到水面上。树叶</a:t>
            </a: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真</a:t>
            </a:r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绿得可爱。那是许多株茂盛的榕树，看不出主干在什么地方。</a:t>
            </a:r>
          </a:p>
          <a:p>
            <a:pPr defTabSz="609600" eaLnBrk="1" hangingPunct="1">
              <a:lnSpc>
                <a:spcPct val="200000"/>
              </a:lnSpc>
            </a:pPr>
            <a:r>
              <a:rPr lang="en-US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  </a:t>
            </a:r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我有机会看清它的真面目，真是一株大树，枝干的数目不可计数。</a:t>
            </a: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枝上又生根，有许多跟直垂到地上，伸进泥土里。</a:t>
            </a:r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一部分树枝垂到水面，从远处看，就像一株大树卧在水面上。</a:t>
            </a:r>
          </a:p>
        </p:txBody>
      </p:sp>
      <p:sp>
        <p:nvSpPr>
          <p:cNvPr id="6" name="Text Box 5"/>
          <p:cNvSpPr/>
          <p:nvPr/>
        </p:nvSpPr>
        <p:spPr>
          <a:xfrm>
            <a:off x="2751667" y="4205816"/>
            <a:ext cx="8166101" cy="1325032"/>
          </a:xfrm>
          <a:prstGeom prst="wedgeRectCallout">
            <a:avLst>
              <a:gd name="adj1" fmla="val -52968"/>
              <a:gd name="adj2" fmla="val -8815"/>
            </a:avLst>
          </a:prstGeom>
          <a:solidFill>
            <a:srgbClr val="DBEEF4"/>
          </a:solidFill>
          <a:ln>
            <a:solidFill>
              <a:srgbClr val="95B3D7"/>
            </a:solidFill>
            <a:prstDash val="sysDot"/>
            <a:miter lim="800000"/>
          </a:ln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algn="just" defTabSz="609600" eaLnBrk="1" hangingPunct="1"/>
            <a:r>
              <a:rPr lang="zh-CN" altLang="zh-CN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作者笔下的榕树枝繁叶茂、翠色欲滴，大得令人惊叹。这两段静态描写让我感到榕树旺盛的生命力。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156" y="3819525"/>
            <a:ext cx="3152775" cy="3038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1071034" y="1687777"/>
            <a:ext cx="10040916" cy="1674817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>
              <a:lnSpc>
                <a:spcPct val="200000"/>
              </a:lnSpc>
            </a:pPr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我们看时，那竹窗帘儿里果然有了月亮，款款地悄没声儿地溜进来，出现在窗前的穿衣镜上：原来月亮是长了腿的，爬着那竹帘格儿，先是一个白道儿，再是半圆，渐渐地爬得高了，穿衣镜上的圆便满盈了。</a:t>
            </a:r>
            <a:endParaRPr lang="zh-CN" altLang="zh-CN" kern="0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6" name="Text Box 5"/>
          <p:cNvSpPr/>
          <p:nvPr/>
        </p:nvSpPr>
        <p:spPr>
          <a:xfrm>
            <a:off x="2751667" y="4205816"/>
            <a:ext cx="8166101" cy="1325032"/>
          </a:xfrm>
          <a:prstGeom prst="wedgeRectCallout">
            <a:avLst>
              <a:gd name="adj1" fmla="val -52968"/>
              <a:gd name="adj2" fmla="val -8815"/>
            </a:avLst>
          </a:prstGeom>
          <a:solidFill>
            <a:srgbClr val="DBEEF4"/>
          </a:solidFill>
          <a:ln>
            <a:solidFill>
              <a:srgbClr val="95B3D7"/>
            </a:solidFill>
            <a:prstDash val="sysDot"/>
            <a:miter lim="800000"/>
          </a:ln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algn="just" defTabSz="609600" eaLnBrk="1" hangingPunct="1"/>
            <a:r>
              <a:rPr lang="zh-CN" altLang="en-US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月亮像个淘气的孩子，顺着竹帘格儿往上爬，竟然跑到穿衣镜上去了。这一段的动态描写把月亮慢慢升高的过程写得既活泼又有趣。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156" y="3819525"/>
            <a:ext cx="3152775" cy="30384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7" name="矩形 4"/>
          <p:cNvSpPr/>
          <p:nvPr/>
        </p:nvSpPr>
        <p:spPr>
          <a:xfrm>
            <a:off x="749301" y="1358901"/>
            <a:ext cx="3595856" cy="66890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57200" indent="-457200" defTabSz="6096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800" b="1" kern="0">
                <a:solidFill>
                  <a:srgbClr val="3333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练一练，学运用。</a:t>
            </a:r>
          </a:p>
        </p:txBody>
      </p:sp>
      <p:sp>
        <p:nvSpPr>
          <p:cNvPr id="10" name="矩形 12"/>
          <p:cNvSpPr/>
          <p:nvPr/>
        </p:nvSpPr>
        <p:spPr>
          <a:xfrm>
            <a:off x="1178983" y="2243667"/>
            <a:ext cx="10888133" cy="5232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4445" defTabSz="609600" eaLnBrk="1" hangingPunct="1"/>
            <a:r>
              <a:rPr lang="zh-CN" altLang="en-US" sz="2800" b="1" kern="0">
                <a:solidFill>
                  <a:srgbClr val="221E1F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回忆自己读书时遇到过的这样的句子，在小组中交流。</a:t>
            </a:r>
          </a:p>
        </p:txBody>
      </p:sp>
      <p:grpSp>
        <p:nvGrpSpPr>
          <p:cNvPr id="11" name="矩形 13"/>
          <p:cNvGrpSpPr/>
          <p:nvPr/>
        </p:nvGrpSpPr>
        <p:grpSpPr>
          <a:xfrm>
            <a:off x="1250950" y="3048000"/>
            <a:ext cx="9990665" cy="1488016"/>
            <a:chOff x="525" y="1248"/>
            <a:chExt cx="4720" cy="703"/>
          </a:xfrm>
        </p:grpSpPr>
        <p:pic>
          <p:nvPicPr>
            <p:cNvPr id="12" name="矩形 1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526" y="1248"/>
              <a:ext cx="4719" cy="703"/>
            </a:xfrm>
            <a:prstGeom prst="rect">
              <a:avLst/>
            </a:prstGeom>
            <a:noFill/>
            <a:ln>
              <a:miter lim="800000"/>
              <a:headEnd/>
              <a:tailEnd/>
            </a:ln>
          </p:spPr>
        </p:pic>
        <p:sp>
          <p:nvSpPr>
            <p:cNvPr id="13" name="矩形 12"/>
            <p:cNvSpPr/>
            <p:nvPr/>
          </p:nvSpPr>
          <p:spPr>
            <a:xfrm>
              <a:off x="525" y="1249"/>
              <a:ext cx="4720" cy="621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>
              <a:spAutoFit/>
            </a:bodyPr>
            <a:lstStyle>
              <a:lvl1pPr marL="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4572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9144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3716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828800" indent="0" algn="l" defTabSz="4572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</a:lstStyle>
            <a:p>
              <a:pPr indent="609600" defTabSz="609600" eaLnBrk="1" hangingPunct="1">
                <a:lnSpc>
                  <a:spcPct val="150000"/>
                </a:lnSpc>
              </a:pPr>
              <a:r>
                <a:rPr lang="zh-CN" altLang="en-US" sz="2800" b="1" kern="0">
                  <a:solidFill>
                    <a:srgbClr val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月亮还在竹帘儿上爬，那满圆却慢慢儿又亏了，末了，便全没了踪迹，只留下一个空镜，一个失望。</a:t>
              </a:r>
            </a:p>
          </p:txBody>
        </p:sp>
      </p:grpSp>
      <p:sp>
        <p:nvSpPr>
          <p:cNvPr id="14" name="圆角矩形 8"/>
          <p:cNvSpPr>
            <a:spLocks noChangeArrowheads="1"/>
          </p:cNvSpPr>
          <p:nvPr/>
        </p:nvSpPr>
        <p:spPr bwMode="auto">
          <a:xfrm>
            <a:off x="3076841" y="5243664"/>
            <a:ext cx="6262255" cy="578882"/>
          </a:xfrm>
          <a:prstGeom prst="roundRect">
            <a:avLst/>
          </a:prstGeom>
          <a:solidFill>
            <a:schemeClr val="bg1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609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>
                <a:gradFill>
                  <a:gsLst>
                    <a:gs pos="0">
                      <a:srgbClr val="FF7A00"/>
                    </a:gs>
                    <a:gs pos="77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写出了月亮位置和形状的变化。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5" name="矩形 4"/>
          <p:cNvSpPr/>
          <p:nvPr/>
        </p:nvSpPr>
        <p:spPr>
          <a:xfrm>
            <a:off x="892174" y="1727200"/>
            <a:ext cx="10407649" cy="235161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609600" defTabSz="609600" eaLnBrk="1" hangingPunct="1">
              <a:lnSpc>
                <a:spcPct val="150000"/>
              </a:lnSpc>
            </a:pPr>
            <a:r>
              <a:rPr lang="zh-CN" altLang="en-US" sz="20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我们都跑了出来。它果然就在院子里，但再也不是那么一个满满的圆了。满院子的白光，是玉玉的，银银的，灯光也没有这般儿亮的。院子的中央处，是那棵粗粗的桂树，疏疏的枝，疏疏的叶，桂花还没有开，却有了累累的骨朵儿了。我们都走近去，不知道那个满圆儿去哪儿了，却疑心这骨朵儿是繁星儿变的；抬头看看天空，星儿似乎就比平日少了许多，月亮正在头顶，明显大多了，也圆多了，清清晰晰看见里边有个什么东西。</a:t>
            </a:r>
          </a:p>
        </p:txBody>
      </p:sp>
      <p:sp>
        <p:nvSpPr>
          <p:cNvPr id="6" name="圆角矩形 4"/>
          <p:cNvSpPr>
            <a:spLocks noChangeArrowheads="1"/>
          </p:cNvSpPr>
          <p:nvPr/>
        </p:nvSpPr>
        <p:spPr bwMode="auto">
          <a:xfrm>
            <a:off x="2309072" y="4610814"/>
            <a:ext cx="7573855" cy="646986"/>
          </a:xfrm>
          <a:prstGeom prst="roundRect">
            <a:avLst/>
          </a:prstGeom>
          <a:solidFill>
            <a:schemeClr val="bg1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609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gradFill>
                  <a:gsLst>
                    <a:gs pos="0">
                      <a:srgbClr val="FF7A00"/>
                    </a:gs>
                    <a:gs pos="77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通过对月光的描写表现了月亮的明亮。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6" name="圆角矩形 4"/>
          <p:cNvSpPr>
            <a:spLocks noChangeArrowheads="1"/>
          </p:cNvSpPr>
          <p:nvPr/>
        </p:nvSpPr>
        <p:spPr bwMode="auto">
          <a:xfrm>
            <a:off x="2401413" y="4819795"/>
            <a:ext cx="7389133" cy="646986"/>
          </a:xfrm>
          <a:prstGeom prst="roundRect">
            <a:avLst/>
          </a:prstGeom>
          <a:solidFill>
            <a:schemeClr val="bg1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defTabSz="609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gradFill>
                  <a:gsLst>
                    <a:gs pos="0">
                      <a:srgbClr val="FF7A00"/>
                    </a:gs>
                    <a:gs pos="77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写出了鸟的天堂由静到动的变化过程。</a:t>
            </a:r>
          </a:p>
        </p:txBody>
      </p:sp>
      <p:sp>
        <p:nvSpPr>
          <p:cNvPr id="2" name="矩形 1"/>
          <p:cNvSpPr/>
          <p:nvPr/>
        </p:nvSpPr>
        <p:spPr>
          <a:xfrm>
            <a:off x="892156" y="1737783"/>
            <a:ext cx="10407649" cy="224850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609600" defTabSz="609600" eaLnBrk="1" hangingPunct="1">
              <a:lnSpc>
                <a:spcPct val="150000"/>
              </a:lnSpc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起初周围是静寂的。后来忽然起了一声鸟叫。我们把手一拍，便看见一只大鸟飞了起来。接着又看见第二只，第三只。我们继续拍掌，树上就变得热闹了，到处都是鸟声，到处都是鸟影。大的，小的，花的，黑的，有的站在树枝上叫，有的飞起来，有的在扑翅膀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10" name="圆角矩形 4"/>
          <p:cNvSpPr>
            <a:spLocks noChangeArrowheads="1"/>
          </p:cNvSpPr>
          <p:nvPr/>
        </p:nvSpPr>
        <p:spPr bwMode="auto">
          <a:xfrm>
            <a:off x="1956945" y="3985051"/>
            <a:ext cx="8037956" cy="1191816"/>
          </a:xfrm>
          <a:prstGeom prst="roundRect">
            <a:avLst/>
          </a:prstGeom>
          <a:solidFill>
            <a:schemeClr val="bg1"/>
          </a:solidFill>
          <a:ln w="9525">
            <a:noFill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defTabSz="6096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>
                <a:gradFill>
                  <a:gsLst>
                    <a:gs pos="0">
                      <a:srgbClr val="FF7A00"/>
                    </a:gs>
                    <a:gs pos="77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通过对画眉鸟动态的具体描写，表现了鸟的天堂中鸟的自由和快乐。</a:t>
            </a:r>
          </a:p>
        </p:txBody>
      </p:sp>
      <p:sp>
        <p:nvSpPr>
          <p:cNvPr id="3" name="矩形 2"/>
          <p:cNvSpPr/>
          <p:nvPr/>
        </p:nvSpPr>
        <p:spPr>
          <a:xfrm>
            <a:off x="772098" y="2012950"/>
            <a:ext cx="10407649" cy="131523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609600" algn="ctr" defTabSz="609600" eaLnBrk="1" hangingPunct="1">
              <a:lnSpc>
                <a:spcPct val="150000"/>
              </a:lnSpc>
            </a:pPr>
            <a:r>
              <a:rPr lang="zh-CN" altLang="en-US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一只画眉鸟飞了出来，被我们的掌声一吓，又飞进了叶丛，站在一根小枝上兴奋地叫着，那歌声真好听。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拓展</a:t>
            </a:r>
          </a:p>
        </p:txBody>
      </p:sp>
      <p:sp>
        <p:nvSpPr>
          <p:cNvPr id="5" name="圆角矩形标注 1"/>
          <p:cNvSpPr/>
          <p:nvPr/>
        </p:nvSpPr>
        <p:spPr>
          <a:xfrm>
            <a:off x="2533649" y="1714501"/>
            <a:ext cx="6258984" cy="706967"/>
          </a:xfrm>
          <a:prstGeom prst="wedgeRoundRectCallout">
            <a:avLst>
              <a:gd name="adj1" fmla="val -56361"/>
              <a:gd name="adj2" fmla="val 54407"/>
              <a:gd name="adj3" fmla="val 16667"/>
            </a:avLst>
          </a:prstGeom>
          <a:solidFill>
            <a:srgbClr val="DCE6F2"/>
          </a:solidFill>
          <a:ln>
            <a:solidFill>
              <a:srgbClr val="4A7EBB"/>
            </a:solidFill>
            <a:miter lim="800000"/>
          </a:ln>
          <a:effectLst>
            <a:outerShdw blurRad="40000" dist="23000" dir="5400000">
              <a:srgbClr val="000000">
                <a:alpha val="34999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defTabSz="609600" eaLnBrk="1" hangingPunct="1"/>
            <a:r>
              <a:rPr lang="zh-CN" altLang="en-US" sz="2800" kern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小朋友，你知道海报的分类吗？</a:t>
            </a:r>
          </a:p>
        </p:txBody>
      </p:sp>
      <p:sp>
        <p:nvSpPr>
          <p:cNvPr id="6" name="矩形 3"/>
          <p:cNvSpPr/>
          <p:nvPr/>
        </p:nvSpPr>
        <p:spPr>
          <a:xfrm>
            <a:off x="921808" y="2802468"/>
            <a:ext cx="10780184" cy="490008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a.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政治类：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传播政治思想，提高人们的思想觉悟的海报。如“我们不能忘记”、“喜迎十九大”。</a:t>
            </a:r>
          </a:p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b.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文化类：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传递文化，体育信息的海报。根据宣传内容的不同，可分为多种，如运动会海报，音乐节海报，电影海报等。</a:t>
            </a:r>
          </a:p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c.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公益类：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是通过表现的主题来碰撞人们的生活和精神领域的海报。如以人类生命健康为主题的“吸烟有害健康”海报。</a:t>
            </a:r>
          </a:p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d.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商业类：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以宣传商品获取经济利益为目的而制作的海报。</a:t>
            </a:r>
          </a:p>
          <a:p>
            <a:pPr marL="233045" indent="-233045" defTabSz="609600" eaLnBrk="1" hangingPunct="1">
              <a:spcBef>
                <a:spcPts val="1065"/>
              </a:spcBef>
            </a:pP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e.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娱乐类：</a:t>
            </a:r>
            <a:r>
              <a:rPr lang="zh-CN" altLang="en-US" sz="2000" kern="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传递娱乐信息的海报。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1482</Words>
  <Application>Microsoft Office PowerPoint</Application>
  <PresentationFormat>宽屏</PresentationFormat>
  <Paragraphs>88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思源黑体 CN Light</vt:lpstr>
      <vt:lpstr>Wingdings</vt:lpstr>
      <vt:lpstr>Arial</vt:lpstr>
      <vt:lpstr>FandolFang R</vt:lpstr>
      <vt:lpstr>思源黑体 CN Bold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2020-10-09T06:10:27Z</dcterms:created>
  <dcterms:modified xsi:type="dcterms:W3CDTF">2021-01-08T23:35:22Z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