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705" r:id="rId3"/>
    <p:sldId id="11088602" r:id="rId4"/>
    <p:sldId id="11088603" r:id="rId5"/>
    <p:sldId id="11088604" r:id="rId6"/>
    <p:sldId id="11088605" r:id="rId7"/>
    <p:sldId id="11088606" r:id="rId8"/>
    <p:sldId id="11088607" r:id="rId9"/>
    <p:sldId id="11088608" r:id="rId10"/>
    <p:sldId id="11088609" r:id="rId11"/>
    <p:sldId id="11088610" r:id="rId12"/>
    <p:sldId id="11088611" r:id="rId13"/>
    <p:sldId id="11088612" r:id="rId14"/>
    <p:sldId id="11088613" r:id="rId15"/>
    <p:sldId id="287" r:id="rId16"/>
    <p:sldId id="258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Bold" panose="02010600030101010101" charset="-122"/>
      <p:regular r:id="rId20"/>
    </p:embeddedFont>
    <p:embeddedFont>
      <p:font typeface="思源黑体 CN Light" panose="02010600030101010101" charset="-122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>
        <p:scale>
          <a:sx n="66" d="100"/>
          <a:sy n="66" d="100"/>
        </p:scale>
        <p:origin x="217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语文园地（三）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157742" y="1709663"/>
            <a:ext cx="6086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扩充牛郎织女初次见面的情节。</a:t>
            </a:r>
          </a:p>
        </p:txBody>
      </p:sp>
      <p:sp>
        <p:nvSpPr>
          <p:cNvPr id="2" name="矩形标注 3"/>
          <p:cNvSpPr/>
          <p:nvPr/>
        </p:nvSpPr>
        <p:spPr bwMode="auto">
          <a:xfrm>
            <a:off x="5003801" y="3241004"/>
            <a:ext cx="5951538" cy="2254825"/>
          </a:xfrm>
          <a:prstGeom prst="wedgeRectCallout">
            <a:avLst>
              <a:gd name="adj1" fmla="val -65716"/>
              <a:gd name="adj2" fmla="val 10351"/>
            </a:avLst>
          </a:prstGeom>
          <a:solidFill>
            <a:schemeClr val="bg1"/>
          </a:solidFill>
          <a:ln>
            <a:solidFill>
              <a:srgbClr val="D55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178426" y="3410969"/>
            <a:ext cx="5602288" cy="19022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指导：这实际上是要我们进行扩写。想象牛郎织女初次见面的情景，想想他们会说些什么，做些什么，然后用通顺的语言讲述出来。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7" y="2441121"/>
            <a:ext cx="3934511" cy="379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257073" y="1727202"/>
            <a:ext cx="9677854" cy="39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示例：牛郎听到织女焦急地询问自己的衣裳去哪了，急忙从树林里走出来，双手托着那件粉红色的纱衣，说：“姑娘，别着急，你的衣裳在这儿。”织女看到陌生的男子，又羞又急，却又无可奈何。这时，牛郎走上前来，对她说：“姑娘不要害怕，我是牛郎，就住在山的那边。你快把衣服穿好，我不会伤害你的。”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织女听了，这才放下心来，忙穿上衣裳，一边梳她长长的头发，一边跟牛郎聊天。牛郎说：“我本是一个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257073" y="2075544"/>
            <a:ext cx="9677854" cy="33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放牛郎，和哥哥嫂子在一起生活。可是哥哥嫂子待我很不好，把我赶出了家门。还好有一头老牛陪着我，它是我最亲密的伙伴，也是它告诉我今天黄昏时候会有仙女在这条湖里洗澡，穿粉红色纱衣的就是我的妻子。”织女听得出了神，她没想到牛郎会有这样坎坷的身世遭遇。她对牛郎产生了好感，动情地说：“你真是不容易，但是你也很坚强，真让人佩服。”牛郎说：“姑娘过奖了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257073" y="1770744"/>
            <a:ext cx="9677854" cy="391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知姑娘来自哪里？生活如何？”织女叹口气，说：“我的情况也不是很好。我叫织女，本是天上王母娘娘的外孙女，会织漂亮的彩锦。可是王母娘娘让我成天成夜地织，根本没有休息的时候。累就不说了，还没有自由，就像被关在监狱里一样。人们都说天上好，天上有什么好的呢？我总想离开天上，到人间生活。今天下午，王母娘娘喝醉了酒，看样子一时半会也醒不过来。我们几个见机会难得，就偷偷跑了出来。我想多玩一会儿，没想到就落在了后边。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257073" y="1857830"/>
            <a:ext cx="9677854" cy="375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牛郎听了织女的话，惊叹不已。他爱慕织女，也不想她再回天上受苦，于是就对织女说：“姑娘，既然天上没什么好，你就不用回去了。你能干活，我也能干活，咱们两个就结婚，一块儿在人间过一辈吧。”</a:t>
            </a: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听了牛郎的话，织女心里暖暖的。她想了想，说：“你说得对，咱们结婚，一块儿过日子吧。”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808580" y="2117956"/>
            <a:ext cx="222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交流指导</a:t>
            </a:r>
          </a:p>
        </p:txBody>
      </p:sp>
      <p:sp>
        <p:nvSpPr>
          <p:cNvPr id="5" name="文本框 2"/>
          <p:cNvSpPr>
            <a:spLocks noChangeArrowheads="1"/>
          </p:cNvSpPr>
          <p:nvPr/>
        </p:nvSpPr>
        <p:spPr bwMode="auto">
          <a:xfrm>
            <a:off x="4492335" y="3066131"/>
            <a:ext cx="6635833" cy="2620141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对一些耳熟能详的故事，要想使其更有新鲜感，是需要一些技巧的。</a:t>
            </a:r>
          </a:p>
          <a:p>
            <a:pPr fontAlgn="base">
              <a:lnSpc>
                <a:spcPct val="200000"/>
              </a:lnSpc>
              <a:spcBef>
                <a:spcPts val="120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1.把自己设想为故事中的人物，以他的口吻来讲，这样能拉近与读者的距离，使读者获得真切的体验。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2" y="2441121"/>
            <a:ext cx="3934511" cy="379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808580" y="2117956"/>
            <a:ext cx="222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交流指导</a:t>
            </a:r>
          </a:p>
        </p:txBody>
      </p:sp>
      <p:sp>
        <p:nvSpPr>
          <p:cNvPr id="5" name="文本框 2"/>
          <p:cNvSpPr>
            <a:spLocks noChangeArrowheads="1"/>
          </p:cNvSpPr>
          <p:nvPr/>
        </p:nvSpPr>
        <p:spPr bwMode="auto">
          <a:xfrm>
            <a:off x="4492335" y="3066131"/>
            <a:ext cx="6635833" cy="2620141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在不改变故事内容的基础上，大胆想象，为故事增加合理的情节，使故事更生动，更吸引人。</a:t>
            </a: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变换故事情节的顺序，先讲结局，再按照故事的发展过程来讲，这样能调动听众的兴趣。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2" y="2441121"/>
            <a:ext cx="3934511" cy="379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972457" y="1744961"/>
            <a:ext cx="3759201" cy="1623410"/>
            <a:chOff x="849326" y="1447939"/>
            <a:chExt cx="3759468" cy="1215030"/>
          </a:xfrm>
        </p:grpSpPr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1535356" y="1460909"/>
              <a:ext cx="3073438" cy="120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读一读，体会左右两组词语在表达效果上的不同。</a:t>
              </a:r>
            </a:p>
          </p:txBody>
        </p:sp>
        <p:pic>
          <p:nvPicPr>
            <p:cNvPr id="10" name="Picture 2" descr="E:\陈文丽\人一语大课堂正文\印标.tif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9326" y="1447939"/>
              <a:ext cx="554211" cy="44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5516336" y="2078338"/>
            <a:ext cx="5543550" cy="519566"/>
          </a:xfrm>
          <a:prstGeom prst="rect">
            <a:avLst/>
          </a:prstGeom>
          <a:solidFill>
            <a:srgbClr val="D1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鼻子都气歪了           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5516336" y="2848805"/>
            <a:ext cx="5543550" cy="519566"/>
          </a:xfrm>
          <a:prstGeom prst="rect">
            <a:avLst/>
          </a:prstGeom>
          <a:solidFill>
            <a:srgbClr val="E5F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前怕狼后怕虎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4"/>
          <p:cNvSpPr txBox="1">
            <a:spLocks noChangeArrowheads="1"/>
          </p:cNvSpPr>
          <p:nvPr/>
        </p:nvSpPr>
        <p:spPr bwMode="auto">
          <a:xfrm>
            <a:off x="5516336" y="4385505"/>
            <a:ext cx="5543550" cy="519566"/>
          </a:xfrm>
          <a:prstGeom prst="rect">
            <a:avLst/>
          </a:prstGeom>
          <a:solidFill>
            <a:srgbClr val="FFD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打开天窗说亮话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5516336" y="5153856"/>
            <a:ext cx="5543550" cy="519566"/>
          </a:xfrm>
          <a:prstGeom prst="rect">
            <a:avLst/>
          </a:prstGeom>
          <a:solidFill>
            <a:srgbClr val="E3D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吃水不忘挖井人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6"/>
          <p:cNvSpPr txBox="1">
            <a:spLocks noChangeArrowheads="1"/>
          </p:cNvSpPr>
          <p:nvPr/>
        </p:nvSpPr>
        <p:spPr bwMode="auto">
          <a:xfrm>
            <a:off x="5516336" y="3617156"/>
            <a:ext cx="5543550" cy="519566"/>
          </a:xfrm>
          <a:prstGeom prst="rect">
            <a:avLst/>
          </a:prstGeom>
          <a:solidFill>
            <a:srgbClr val="FDFF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一个巴掌拍不响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304111" y="2074105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气急败坏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9304111" y="2848805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畏首畏尾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9304111" y="3621389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孤掌难鸣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9304111" y="4396089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直言不讳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9304111" y="5168672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饮水思源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38" y="3846285"/>
            <a:ext cx="2476487" cy="2386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84555" y="1834849"/>
            <a:ext cx="5253549" cy="3709608"/>
          </a:xfrm>
          <a:prstGeom prst="wedgeRectCallout">
            <a:avLst>
              <a:gd name="adj1" fmla="val -73859"/>
              <a:gd name="adj2" fmla="val -1689"/>
            </a:avLst>
          </a:prstGeom>
          <a:solidFill>
            <a:srgbClr val="FFEDDE"/>
          </a:solidFill>
          <a:ln w="19050">
            <a:solidFill>
              <a:schemeClr val="tx1"/>
            </a:solidFill>
            <a:round/>
          </a:ln>
        </p:spPr>
        <p:txBody>
          <a:bodyPr/>
          <a:lstStyle/>
          <a:p>
            <a:pPr indent="-342900" eaLnBrk="0" fontAlgn="base" hangingPunct="0">
              <a:lnSpc>
                <a:spcPct val="2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左边的词语直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</a:t>
            </a:r>
            <a:r>
              <a:rPr lang="zh-CN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易懂，更贴近我们的生活，口语性较强，具有俗语的意味。右边的词语都是成语，简短精辟，书面语意味浓。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7" y="2441121"/>
            <a:ext cx="3934511" cy="379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我还知道</a:t>
            </a:r>
          </a:p>
        </p:txBody>
      </p:sp>
      <p:sp>
        <p:nvSpPr>
          <p:cNvPr id="2" name="文本框 2"/>
          <p:cNvSpPr>
            <a:spLocks noChangeArrowheads="1"/>
          </p:cNvSpPr>
          <p:nvPr/>
        </p:nvSpPr>
        <p:spPr bwMode="auto">
          <a:xfrm>
            <a:off x="4905830" y="1865996"/>
            <a:ext cx="6191250" cy="1902252"/>
          </a:xfrm>
          <a:prstGeom prst="wedgeRectCallout">
            <a:avLst>
              <a:gd name="adj1" fmla="val -54745"/>
              <a:gd name="adj2" fmla="val 37014"/>
            </a:avLst>
          </a:prstGeom>
          <a:noFill/>
          <a:ln w="19050">
            <a:solidFill>
              <a:srgbClr val="00B0F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dist"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鸡蛋碰石头           </a:t>
            </a: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以卵击石</a:t>
            </a:r>
          </a:p>
          <a:p>
            <a:pPr algn="dist"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赶鸭子上架           </a:t>
            </a: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强人所难</a:t>
            </a:r>
          </a:p>
          <a:p>
            <a:pPr algn="dist"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此地无银三百两       </a:t>
            </a: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欲盖弥彰</a:t>
            </a:r>
            <a:endParaRPr lang="zh-CN" altLang="zh-CN" sz="2400" b="1" noProof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dist"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做一天和尚撞一天钟   </a:t>
            </a: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得过且过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" y="3768248"/>
            <a:ext cx="4428271" cy="2439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26344" y="3042339"/>
            <a:ext cx="9532155" cy="24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一只狼看见小羊在河边饮水，想找借口把他吃掉。狼指责小羊把水弄脏了，小羊说自己在下游，不可能弄脏上游的水。狼又说小羊去年骂过他，小羊说那时自己还没有出生。狼恼羞成怒地说：“即使你辩解得再好，我也不会放过你。”于是他就把小羊吃了。</a:t>
            </a:r>
          </a:p>
        </p:txBody>
      </p:sp>
      <p:grpSp>
        <p:nvGrpSpPr>
          <p:cNvPr id="6" name="组合 2"/>
          <p:cNvGrpSpPr/>
          <p:nvPr/>
        </p:nvGrpSpPr>
        <p:grpSpPr bwMode="auto">
          <a:xfrm>
            <a:off x="1158428" y="2016989"/>
            <a:ext cx="9600071" cy="627685"/>
            <a:chOff x="732638" y="1387606"/>
            <a:chExt cx="9183260" cy="469900"/>
          </a:xfrm>
        </p:grpSpPr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1434866" y="1434124"/>
              <a:ext cx="8481032" cy="37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仿照下面的例子，把牛郎织女初次见面的情节说得更具体。</a:t>
              </a:r>
            </a:p>
          </p:txBody>
        </p:sp>
        <p:pic>
          <p:nvPicPr>
            <p:cNvPr id="10" name="Picture 2" descr="E:\陈文丽\人一语大课堂正文\印标.tif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2638" y="1387606"/>
              <a:ext cx="597687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84263" y="1552122"/>
            <a:ext cx="10120766" cy="44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狼来到小溪边，看见小羊在那儿喝水。狼非常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想吃小羊，就故意找碴儿说：“你把我喝的水弄脏了</a:t>
            </a:r>
            <a:r>
              <a:rPr lang="zh-CN" altLang="en-US" sz="2400" spc="-13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！你安的什么心？”小羊吃了一惊，温和地说：“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我怎么会把您喝的水弄脏呢？您站在上游，水是从您那儿流到我这儿来的，不是从我这儿流到您那儿去的。”狼气冲冲地说：“就算这样吧，你也还是个坏家伙！我听说，去年你在背地里说我的坏话！”可怜</a:t>
            </a:r>
            <a:r>
              <a:rPr lang="zh-CN" altLang="en-US" sz="2400" spc="-13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的小羊喊道：“啊，亲爱的狼先生，那是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28725" y="1664691"/>
            <a:ext cx="9734550" cy="138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pc="-13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不可能的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spc="-13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去年我还没有出生啊！”狼不想再争辩了，龇着牙，逼近小羊，大声嚷道：“你这个坏蛋！说我坏话的不是你，就是你爸爸，反正都一样。”说着就往小羊身上扑去，吃掉了小羊。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035051" y="3551611"/>
            <a:ext cx="9928224" cy="2225074"/>
            <a:chOff x="731482" y="2404673"/>
            <a:chExt cx="7754405" cy="1758794"/>
          </a:xfrm>
        </p:grpSpPr>
        <p:sp>
          <p:nvSpPr>
            <p:cNvPr id="6" name="矩形: 圆角 5"/>
            <p:cNvSpPr/>
            <p:nvPr/>
          </p:nvSpPr>
          <p:spPr>
            <a:xfrm>
              <a:off x="731482" y="2404673"/>
              <a:ext cx="7754405" cy="1758794"/>
            </a:xfrm>
            <a:prstGeom prst="roundRect">
              <a:avLst/>
            </a:prstGeom>
            <a:solidFill>
              <a:srgbClr val="FEFFD1"/>
            </a:solidFill>
            <a:ln w="19050">
              <a:solidFill>
                <a:srgbClr val="E1CE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921408" y="2627685"/>
              <a:ext cx="7525820" cy="13831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　　与第一段话相比，第二段话更具体，更生动。第二段话运用了语言描写、神态描写、动作描写等多种描述方法，在保证原文情节完整的基础上适当补充了一些细节，把狼的恶毒和小羊的无辜刻画得</a:t>
              </a:r>
              <a:endPara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0" fontAlgn="base" hangingPunct="0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活灵活现，读起来更有意思。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Microsoft Office PowerPoint</Application>
  <PresentationFormat>宽屏</PresentationFormat>
  <Paragraphs>79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2020-10-09T06:09:54Z</dcterms:created>
  <dcterms:modified xsi:type="dcterms:W3CDTF">2021-01-08T23:35:30Z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