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64" r:id="rId2"/>
    <p:sldId id="548" r:id="rId3"/>
    <p:sldId id="478" r:id="rId4"/>
    <p:sldId id="808" r:id="rId5"/>
    <p:sldId id="807" r:id="rId6"/>
    <p:sldId id="849" r:id="rId7"/>
    <p:sldId id="599" r:id="rId8"/>
    <p:sldId id="888" r:id="rId9"/>
    <p:sldId id="742" r:id="rId10"/>
    <p:sldId id="889" r:id="rId11"/>
    <p:sldId id="912" r:id="rId12"/>
    <p:sldId id="890" r:id="rId13"/>
    <p:sldId id="891" r:id="rId14"/>
    <p:sldId id="705" r:id="rId15"/>
    <p:sldId id="910" r:id="rId16"/>
    <p:sldId id="911" r:id="rId17"/>
    <p:sldId id="892" r:id="rId18"/>
    <p:sldId id="671" r:id="rId19"/>
    <p:sldId id="894" r:id="rId20"/>
    <p:sldId id="895" r:id="rId21"/>
    <p:sldId id="804" r:id="rId22"/>
    <p:sldId id="906" r:id="rId23"/>
    <p:sldId id="907" r:id="rId24"/>
    <p:sldId id="908" r:id="rId25"/>
    <p:sldId id="913" r:id="rId26"/>
    <p:sldId id="317" r:id="rId27"/>
    <p:sldId id="657" r:id="rId28"/>
    <p:sldId id="659" r:id="rId29"/>
    <p:sldId id="287" r:id="rId30"/>
    <p:sldId id="914" r:id="rId31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OPPOSans R" panose="02010600030101010101" charset="-122"/>
      <p:regular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6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  <p:cmAuthor id="2" name="Administrator" initials="lx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6"/>
    <a:srgbClr val="C0936B"/>
    <a:srgbClr val="E4B684"/>
    <a:srgbClr val="FFD146"/>
    <a:srgbClr val="E8681A"/>
    <a:srgbClr val="021819"/>
    <a:srgbClr val="465439"/>
    <a:srgbClr val="FDB00D"/>
    <a:srgbClr val="F5B700"/>
    <a:srgbClr val="FF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3" autoAdjust="0"/>
    <p:restoredTop sz="95282" autoAdjust="0"/>
  </p:normalViewPr>
  <p:slideViewPr>
    <p:cSldViewPr snapToGrid="0" showGuides="1">
      <p:cViewPr>
        <p:scale>
          <a:sx n="50" d="100"/>
          <a:sy n="50" d="100"/>
        </p:scale>
        <p:origin x="2148" y="1224"/>
      </p:cViewPr>
      <p:guideLst>
        <p:guide pos="257"/>
        <p:guide pos="7219"/>
        <p:guide orient="horz" pos="527"/>
        <p:guide orient="horz" pos="754"/>
        <p:guide orient="horz" pos="3884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0E2DAE-4EAA-491B-A3E4-BA198A003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0E2DAE-4EAA-491B-A3E4-BA198A003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前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39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揭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39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揭示主题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整体感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0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习作指导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2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日积月累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板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板书设计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 userDrawn="1"/>
        </p:nvSpPr>
        <p:spPr>
          <a:xfrm>
            <a:off x="493526" y="515856"/>
            <a:ext cx="2035817" cy="543087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660400" y="363693"/>
            <a:ext cx="2646236" cy="543087"/>
          </a:xfrm>
          <a:prstGeom prst="parallelogram">
            <a:avLst/>
          </a:prstGeom>
          <a:gradFill>
            <a:gsLst>
              <a:gs pos="0">
                <a:srgbClr val="0079C6"/>
              </a:gs>
              <a:gs pos="100000">
                <a:srgbClr val="0079C6">
                  <a:alpha val="4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652140" y="6227306"/>
            <a:ext cx="1829156" cy="518340"/>
            <a:chOff x="8661244" y="1124618"/>
            <a:chExt cx="3857381" cy="1093092"/>
          </a:xfrm>
        </p:grpSpPr>
        <p:sp>
          <p:nvSpPr>
            <p:cNvPr id="11" name="平行四边形 10"/>
            <p:cNvSpPr/>
            <p:nvPr/>
          </p:nvSpPr>
          <p:spPr>
            <a:xfrm flipH="1" flipV="1">
              <a:off x="9071783" y="1124618"/>
              <a:ext cx="3446842" cy="451096"/>
            </a:xfrm>
            <a:prstGeom prst="parallelogram">
              <a:avLst>
                <a:gd name="adj" fmla="val 87696"/>
              </a:avLst>
            </a:pr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79C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H="1" flipV="1">
              <a:off x="8661244" y="1712885"/>
              <a:ext cx="3857381" cy="504825"/>
            </a:xfrm>
            <a:prstGeom prst="parallelogram">
              <a:avLst>
                <a:gd name="adj" fmla="val 73384"/>
              </a:avLst>
            </a:pr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683" y="0"/>
            <a:ext cx="10327341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79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9623" y="1085852"/>
            <a:ext cx="8032376" cy="46863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公众号：陈西设计之家。微信搜索即可"/>
          <p:cNvPicPr>
            <a:picLocks noChangeAspect="1"/>
          </p:cNvPicPr>
          <p:nvPr/>
        </p:nvPicPr>
        <p:blipFill rotWithShape="1">
          <a:blip r:embed="rId4"/>
          <a:srcRect l="21119" t="26117" r="21119" b="26117"/>
          <a:stretch>
            <a:fillRect/>
          </a:stretch>
        </p:blipFill>
        <p:spPr>
          <a:xfrm>
            <a:off x="4159623" y="1196975"/>
            <a:ext cx="8032378" cy="4686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01054" y="1312006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98040" y="2953316"/>
            <a:ext cx="554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 作</a:t>
            </a:r>
            <a:r>
              <a:rPr kumimoji="1"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kumimoji="1"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读后感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711050" y="4187269"/>
            <a:ext cx="4518208" cy="4969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5882238" y="399187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82240" y="200787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42601" y="259868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flipH="1">
            <a:off x="9289294" y="5475178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7200" y="2682232"/>
            <a:ext cx="6964680" cy="1859548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写作的时候，首先要认真读好原文，把握原文的主要内容和思想感情，然后选取感悟最深，最有话可说的那一点来写，这就是写作中的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“感点”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527800" y="1651376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技法点拨</a:t>
            </a:r>
            <a:endParaRPr lang="zh-CN" altLang="zh-CN" sz="28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143635" y="1424305"/>
            <a:ext cx="2700655" cy="1858010"/>
          </a:xfrm>
          <a:prstGeom prst="wedgeRoundRectCallout">
            <a:avLst>
              <a:gd name="adj1" fmla="val -19960"/>
              <a:gd name="adj2" fmla="val 705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rtl="0" fontAlgn="auto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写作时如何选择读后感的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“感点”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35" y="3775657"/>
            <a:ext cx="2434114" cy="2133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07" y="2121535"/>
            <a:ext cx="2529840" cy="2529840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1187200" y="2598420"/>
            <a:ext cx="4227195" cy="1577975"/>
            <a:chOff x="9348" y="1614"/>
            <a:chExt cx="5267" cy="3809"/>
          </a:xfrm>
        </p:grpSpPr>
        <p:sp>
          <p:nvSpPr>
            <p:cNvPr id="9" name="云形标注 8"/>
            <p:cNvSpPr/>
            <p:nvPr/>
          </p:nvSpPr>
          <p:spPr>
            <a:xfrm>
              <a:off x="9348" y="1614"/>
              <a:ext cx="5267" cy="3809"/>
            </a:xfrm>
            <a:prstGeom prst="cloudCallout">
              <a:avLst>
                <a:gd name="adj1" fmla="val 57321"/>
                <a:gd name="adj2" fmla="val 44056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694" y="1971"/>
              <a:ext cx="457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algn="ctr"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读《滥竽充数》，</a:t>
              </a:r>
              <a:endPara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indent="457200" algn="ctr"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说说你受到的启发</a:t>
              </a:r>
              <a:r>
                <a:rPr lang="zh-CN" altLang="en-US" sz="20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70560" y="4651375"/>
            <a:ext cx="10576560" cy="12736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应该勤学苦练，才能有真才实学。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不学无术，没有好下场。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0560" y="1526289"/>
            <a:ext cx="10576560" cy="597151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同一本书，从不同的角度思考，我们会得到不同的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感点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82674" y="2571023"/>
            <a:ext cx="6425406" cy="2475101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有两种方式，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一种是先叙后议，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可以先概述原文中自己感触最深的情节或引用原文中经典的语言、段落，然后针对所引述内容重点谈体会、感受；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另一种是叙议结合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边引述原文内容便进行议论分析。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709094" y="1500822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技法点拨</a:t>
            </a:r>
            <a:endParaRPr lang="zh-CN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631315" y="1500822"/>
            <a:ext cx="2700655" cy="1242378"/>
          </a:xfrm>
          <a:prstGeom prst="wedgeRoundRectCallout">
            <a:avLst>
              <a:gd name="adj1" fmla="val -22218"/>
              <a:gd name="adj2" fmla="val 79908"/>
              <a:gd name="adj3" fmla="val 16667"/>
            </a:avLst>
          </a:prstGeom>
          <a:solidFill>
            <a:srgbClr val="0079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rtl="0" fontAlgn="auto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读后感常见的表达方式有哪些？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6" y="3011368"/>
            <a:ext cx="3142932" cy="275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46"/>
          <p:cNvSpPr/>
          <p:nvPr/>
        </p:nvSpPr>
        <p:spPr>
          <a:xfrm>
            <a:off x="6948488" y="1988820"/>
            <a:ext cx="4511675" cy="3040379"/>
          </a:xfrm>
          <a:prstGeom prst="wedgeRoundRectCallout">
            <a:avLst>
              <a:gd name="adj1" fmla="val -56699"/>
              <a:gd name="adj2" fmla="val 22871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algn="just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读后感，总是受原文内容或情感触发，从而引起对生活、学习、思想等实际问题的思考。我们可以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展开联想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，把作者的经验教训与自己的切身体会结合起来，使读后感更真切，更有感染力。</a:t>
            </a:r>
          </a:p>
        </p:txBody>
      </p:sp>
      <p:sp>
        <p:nvSpPr>
          <p:cNvPr id="62" name="AutoShape 45"/>
          <p:cNvSpPr/>
          <p:nvPr/>
        </p:nvSpPr>
        <p:spPr>
          <a:xfrm>
            <a:off x="407988" y="2483485"/>
            <a:ext cx="3581400" cy="823595"/>
          </a:xfrm>
          <a:prstGeom prst="wedgeRoundRectCallout">
            <a:avLst>
              <a:gd name="adj1" fmla="val 35240"/>
              <a:gd name="adj2" fmla="val 83021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如何联系实际谈感受？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114800" y="1169670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技法点拨</a:t>
            </a:r>
            <a:endParaRPr lang="zh-CN" altLang="zh-CN" sz="28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2" y="2876796"/>
            <a:ext cx="5292678" cy="358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2" grpId="0" bldLvl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44488" y="2066566"/>
            <a:ext cx="2977832" cy="4146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4930" y="2312308"/>
            <a:ext cx="7745095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先写自己读过一本什么书或一篇什么文章。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64610" y="3074814"/>
            <a:ext cx="7785735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概括介绍书或文章的主要内容，自己总的感受是什么。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64610" y="3837320"/>
            <a:ext cx="7785735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抓住原作中自己感受最深的某一感想，表明自己的看法，再围绕自己的观点组织材料。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64610" y="4940345"/>
            <a:ext cx="7785735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结合自己周围的事例（包括自己在内），讲明道理。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64610" y="5702852"/>
            <a:ext cx="7785734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总结自己读了这篇读后感的感想。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290947" y="1318536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2256797" y="1258570"/>
            <a:ext cx="3307715" cy="1552575"/>
            <a:chOff x="8819" y="1429"/>
            <a:chExt cx="5267" cy="3809"/>
          </a:xfrm>
        </p:grpSpPr>
        <p:sp>
          <p:nvSpPr>
            <p:cNvPr id="9" name="云形标注 8"/>
            <p:cNvSpPr/>
            <p:nvPr/>
          </p:nvSpPr>
          <p:spPr>
            <a:xfrm>
              <a:off x="8819" y="1429"/>
              <a:ext cx="5267" cy="3809"/>
            </a:xfrm>
            <a:prstGeom prst="cloudCallout">
              <a:avLst>
                <a:gd name="adj1" fmla="val 58303"/>
                <a:gd name="adj2" fmla="val 317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348" y="2249"/>
              <a:ext cx="4208" cy="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eaLnBrk="1" hangingPunct="1">
                <a:lnSpc>
                  <a:spcPct val="150000"/>
                </a:lnSpc>
                <a:defRPr/>
              </a:pPr>
              <a:r>
                <a:rPr lang="zh-CN" altLang="en-US" sz="32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怎样拟题？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71855" y="2811145"/>
            <a:ext cx="5224145" cy="29661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一、直接拟题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。如：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）读《……》有感;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）《……》读后感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）我读《……》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54" y="1598331"/>
            <a:ext cx="4008120" cy="400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598331"/>
            <a:ext cx="4008120" cy="4008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75761" y="1945008"/>
            <a:ext cx="7314882" cy="3314765"/>
          </a:xfrm>
          <a:prstGeom prst="roundRect">
            <a:avLst>
              <a:gd name="adj" fmla="val 282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二、以感点为正题，以“——读《……》有感”为副题。如：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）世上无难事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——读《绿野仙踪》有感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）团结就是力量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——《绿野仙踪》读后感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）我变得勇敢、自信了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——读《绿野仙踪》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/>
          <p:nvPr/>
        </p:nvSpPr>
        <p:spPr>
          <a:xfrm>
            <a:off x="4617720" y="1532068"/>
            <a:ext cx="3950970" cy="52322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txBody>
          <a:bodyPr wrap="square" anchor="ctr">
            <a:spAutoFit/>
          </a:bodyPr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609600">
              <a:spcBef>
                <a:spcPct val="0"/>
              </a:spcBef>
              <a:buClrTx/>
              <a:buSzPct val="100000"/>
              <a:buNone/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读《纸钢琴》有感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95880" y="2216392"/>
            <a:ext cx="8651240" cy="31214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今天我读了《纸钢琴》这篇文章后，心情久久不能平复。 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父亲每天很早出去，很晚回来，裹着一身泥便倒头大睡。”父亲为何如此拼命？原来，他是为了给他酷爱音乐的女儿买一架钢琴。多少个披星戴月，多少个风风雨雨，就这样度过了五个春秋，钱终于凑够了，可是，谁又能料到，父亲辛辛苦苦挣来的血汗钱，在买钢琴的途中，被小偷偷掉了。万般无奈，父亲只好含泪送给女儿一架“纸钢琴。”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10093325" y="1388110"/>
            <a:ext cx="838835" cy="566420"/>
          </a:xfrm>
          <a:prstGeom prst="borderCallout1">
            <a:avLst>
              <a:gd name="adj1" fmla="val 18750"/>
              <a:gd name="adj2" fmla="val -8333"/>
              <a:gd name="adj3" fmla="val 143805"/>
              <a:gd name="adj4" fmla="val -98142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</a:p>
        </p:txBody>
      </p:sp>
      <p:sp>
        <p:nvSpPr>
          <p:cNvPr id="4" name="线形标注 1 3"/>
          <p:cNvSpPr/>
          <p:nvPr/>
        </p:nvSpPr>
        <p:spPr>
          <a:xfrm>
            <a:off x="5823585" y="5848985"/>
            <a:ext cx="769620" cy="504190"/>
          </a:xfrm>
          <a:prstGeom prst="borderCallout1">
            <a:avLst>
              <a:gd name="adj1" fmla="val 18750"/>
              <a:gd name="adj2" fmla="val -8333"/>
              <a:gd name="adj3" fmla="val -104534"/>
              <a:gd name="adj4" fmla="val -97194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5138"/>
            <a:ext cx="2472034" cy="216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28135" y="1610995"/>
            <a:ext cx="6724015" cy="43988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时，我不禁心潮起伏。“可怜天下父母心！”为了满足儿女的愿望，为了培养儿女成才，为了拯救儿女的性命，每一位父母都愿意为此付出任何代价，甚至生命也无怨无悔。而我们做儿女的真的能领悟父母的深恩吗？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10736580" y="1256665"/>
            <a:ext cx="981075" cy="588010"/>
          </a:xfrm>
          <a:prstGeom prst="borderCallout1">
            <a:avLst>
              <a:gd name="adj1" fmla="val 18750"/>
              <a:gd name="adj2" fmla="val -8333"/>
              <a:gd name="adj3" fmla="val 396805"/>
              <a:gd name="adj4" fmla="val -89060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议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209800"/>
            <a:ext cx="4022604" cy="352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1514" y="2343150"/>
            <a:ext cx="10828973" cy="2894762"/>
          </a:xfrm>
          <a:prstGeom prst="roundRect">
            <a:avLst>
              <a:gd name="adj" fmla="val 540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到这里，我的脸“刷”地一下红了。记得有一次，我喜欢的储蓄罐被妹妹给摔碎了，我连哭带喊的让爸爸再给我买一个，可是爸爸看起来不愿意买似的，于是我哭得更凶了，爸爸无奈，只得带我去礼品店，可是那个东西卖完了，买得却是另外一个东西，为此我还在背地里埋怨过爸爸。现在想来，我与文中的小女孩比，该是多么惭愧，多么地无地自容啊！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7073900" y="1179195"/>
            <a:ext cx="913765" cy="609600"/>
          </a:xfrm>
          <a:prstGeom prst="borderCallout1">
            <a:avLst>
              <a:gd name="adj1" fmla="val 18750"/>
              <a:gd name="adj2" fmla="val -8333"/>
              <a:gd name="adj3" fmla="val 243532"/>
              <a:gd name="adj4" fmla="val -198513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/>
          <a:stretch>
            <a:fillRect/>
          </a:stretch>
        </p:blipFill>
        <p:spPr>
          <a:xfrm flipH="1">
            <a:off x="4016190" y="0"/>
            <a:ext cx="8175811" cy="6858000"/>
          </a:xfrm>
          <a:custGeom>
            <a:avLst/>
            <a:gdLst>
              <a:gd name="connsiteX0" fmla="*/ 8175811 w 8175811"/>
              <a:gd name="connsiteY0" fmla="*/ 0 h 6858000"/>
              <a:gd name="connsiteX1" fmla="*/ 0 w 8175811"/>
              <a:gd name="connsiteY1" fmla="*/ 0 h 6858000"/>
              <a:gd name="connsiteX2" fmla="*/ 0 w 8175811"/>
              <a:gd name="connsiteY2" fmla="*/ 6858000 h 6858000"/>
              <a:gd name="connsiteX3" fmla="*/ 8175811 w 81758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5811" h="6858000">
                <a:moveTo>
                  <a:pt x="8175811" y="0"/>
                </a:moveTo>
                <a:lnTo>
                  <a:pt x="0" y="0"/>
                </a:lnTo>
                <a:lnTo>
                  <a:pt x="0" y="6858000"/>
                </a:lnTo>
                <a:lnTo>
                  <a:pt x="8175811" y="68580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7127632" y="2461846"/>
            <a:ext cx="3634152" cy="1735016"/>
          </a:xfrm>
          <a:prstGeom prst="rect">
            <a:avLst/>
          </a:prstGeom>
          <a:gradFill>
            <a:gsLst>
              <a:gs pos="0">
                <a:srgbClr val="0079C6"/>
              </a:gs>
              <a:gs pos="100000">
                <a:srgbClr val="0079C6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5697415" cy="68580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4051" y="2694533"/>
            <a:ext cx="171075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5400" b="1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7801431" y="3594532"/>
            <a:ext cx="22959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zh-CN" sz="1600" b="1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</a:t>
            </a:r>
            <a:endParaRPr lang="zh-CN" altLang="en-US" sz="1600" b="1" spc="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3296" y="976848"/>
            <a:ext cx="3455107" cy="631458"/>
            <a:chOff x="1213401" y="1098550"/>
            <a:chExt cx="3455107" cy="63145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课前导读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01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03296" y="1883080"/>
            <a:ext cx="3455107" cy="631458"/>
            <a:chOff x="1213401" y="1098550"/>
            <a:chExt cx="3455107" cy="631458"/>
          </a:xfrm>
        </p:grpSpPr>
        <p:grpSp>
          <p:nvGrpSpPr>
            <p:cNvPr id="19" name="组合 18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揭示主题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02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903296" y="2789312"/>
            <a:ext cx="3455107" cy="631458"/>
            <a:chOff x="1213401" y="1098550"/>
            <a:chExt cx="3455107" cy="631458"/>
          </a:xfrm>
        </p:grpSpPr>
        <p:grpSp>
          <p:nvGrpSpPr>
            <p:cNvPr id="30" name="组合 29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习作指导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03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903296" y="3695544"/>
            <a:ext cx="3455107" cy="631458"/>
            <a:chOff x="1213401" y="1098550"/>
            <a:chExt cx="3455107" cy="631458"/>
          </a:xfrm>
        </p:grpSpPr>
        <p:grpSp>
          <p:nvGrpSpPr>
            <p:cNvPr id="35" name="组合 34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日积月累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04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903296" y="4601776"/>
            <a:ext cx="3455107" cy="631458"/>
            <a:chOff x="1213401" y="1098550"/>
            <a:chExt cx="3455107" cy="631458"/>
          </a:xfrm>
        </p:grpSpPr>
        <p:grpSp>
          <p:nvGrpSpPr>
            <p:cNvPr id="40" name="组合 39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课堂小结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05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903296" y="5508007"/>
            <a:ext cx="3455107" cy="631458"/>
            <a:chOff x="1213401" y="1098550"/>
            <a:chExt cx="3455107" cy="631458"/>
          </a:xfrm>
        </p:grpSpPr>
        <p:grpSp>
          <p:nvGrpSpPr>
            <p:cNvPr id="45" name="组合 44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课后练习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06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9430" y="2680970"/>
            <a:ext cx="5640705" cy="14688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父爱是坚韧的；父爱是深沉的；父爱是厚重的；父爱如山！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8954135" y="1188720"/>
            <a:ext cx="902970" cy="861060"/>
          </a:xfrm>
          <a:prstGeom prst="borderCallout1">
            <a:avLst>
              <a:gd name="adj1" fmla="val 18750"/>
              <a:gd name="adj2" fmla="val -8333"/>
              <a:gd name="adj3" fmla="val 279949"/>
              <a:gd name="adj4" fmla="val -147213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00955" y="3448685"/>
            <a:ext cx="4401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94225" y="4077970"/>
            <a:ext cx="2008505" cy="17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3" y="1417320"/>
            <a:ext cx="4022604" cy="352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880" y="3353956"/>
            <a:ext cx="10611067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我怀着无比激动的心情读完了《鲁滨逊漂流记》这本书。我佩服鲁滨逊活下去的意志，佩服鲁滨逊那顽强不屈的精神，被它感动了，被它震撼了，这是心灵的震动，心灵的呼唤。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4234180" y="1224915"/>
            <a:ext cx="3366135" cy="583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0" algn="ctr" defTabSz="609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好开头，赏一赏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3880" y="2206433"/>
            <a:ext cx="10611067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《爱的教育》，</a:t>
            </a: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爱</a:t>
            </a: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怎么教育？当我看到这本书时，心中便会有一种暖暖的感觉，我迫不及待地打开书看起来。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15" y="4501479"/>
            <a:ext cx="3272046" cy="2198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6500" y="3713194"/>
            <a:ext cx="10658658" cy="1730375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站在仿佛无垠的田埂上，任凭清风吹着耳边的头发，闭上眼睛，我像是进入了曹文轩老师的小说《草房子》里，那闪着金属光泽的草房子后，那翻卷着阳光的麦浪，让我流连忘返。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6255" y="1557655"/>
            <a:ext cx="10658658" cy="1730375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这几天我在读《80天环游地球》这本书，读着读着，我不知不觉被这本书深深地吸引了。仿佛是刚刚经历了探险而归来，既感到紧张、奇异，又觉得轻松、有趣。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07988" y="4375408"/>
            <a:ext cx="11052175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读完了这本书。忽然，我懂得了人生中的每一分每一秒都是宝贵的。人生如一条小溪，会遇到不同的困难与艰辛，如果没有了困难，一路畅通无阻，那样的人生也就毫无价值和意义了……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7988" y="2477393"/>
            <a:ext cx="11052175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“读一本好书就像和一个高尚的人说话”。我完全相信、理解了这句话，我应该用全部的精力努力学习，多读书，读好书。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4815" y="1614170"/>
            <a:ext cx="3366135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0" algn="ctr" defTabSz="609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好结尾，学一学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23365" y="3288665"/>
            <a:ext cx="10545270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4.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“一根筷子容易折，十根筷子抱成团”。这话不错，在巨大的困难面前，个人的力量是渺小的，微不足道的，而许许多多个人汇集成集体，才能形成强大的力量，最终赢得胜利。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76935" y="1998980"/>
            <a:ext cx="10438130" cy="489942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《草房子》，它是那么的独特，那么的新颖，我希望大家也喜欢看着一本书。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76935" y="4749800"/>
            <a:ext cx="10583228" cy="684803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fontAlgn="auto" hangingPunct="1">
              <a:lnSpc>
                <a:spcPct val="10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5.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《草房子》一书中的点点滴滴，使我受益匪浅，让我深深体会到了生活中的爱，生活中的真，生活中的美。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93874" y="3592195"/>
            <a:ext cx="8604250" cy="570349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生活中，我也有这样的经历，那时我还没有上小学</a:t>
            </a: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44039" y="2227580"/>
            <a:ext cx="8503920" cy="570349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生活中，我也有这样的事情。记得那是一个</a:t>
            </a: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88844" y="4955540"/>
            <a:ext cx="7814310" cy="112434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fontAlgn="auto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像这样特殊的父亲有着不同的父爱，而我的爸爸</a:t>
            </a: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一位平凡的男人，也有着别具一格的父爱。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12932" y="1193165"/>
            <a:ext cx="3366135" cy="5835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0" algn="ctr" defTabSz="609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巧用过渡句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8231" y="2151250"/>
            <a:ext cx="5673090" cy="2259145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写读后感时应注意以下几点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:</a:t>
            </a:r>
          </a:p>
          <a:p>
            <a:pPr indent="457200" algn="l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 紧扣原文，抓住重点。</a:t>
            </a:r>
          </a:p>
          <a:p>
            <a:pPr indent="457200" algn="l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2.联系实际，情感真实。</a:t>
            </a:r>
          </a:p>
          <a:p>
            <a:pPr indent="457200" algn="l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3.叙议结合，以“感”为主。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41" y="2042919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89" y="918364"/>
            <a:ext cx="5247486" cy="524748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83645" y="3816670"/>
            <a:ext cx="5913573" cy="15041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习作   — 写读后感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  <a:p>
            <a:pPr indent="0" algn="ctr" fontAlgn="auto">
              <a:lnSpc>
                <a:spcPct val="150000"/>
              </a:lnSpc>
            </a:pP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  </a:t>
            </a:r>
            <a:endParaRPr 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663440" y="2853425"/>
            <a:ext cx="6569075" cy="1151149"/>
          </a:xfrm>
          <a:prstGeom prst="rect">
            <a:avLst/>
          </a:prstGeom>
          <a:noFill/>
          <a:ln w="12700" cmpd="sng">
            <a:solidFill>
              <a:srgbClr val="0079C6"/>
            </a:solidFill>
            <a:prstDash val="lgDashDot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</a:t>
            </a:r>
            <a:r>
              <a:rPr lang="zh-CN" alt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选择你读过的一篇文章或一本书，写一篇读后感。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45615"/>
            <a:ext cx="3931920" cy="3931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1074174" y="1554479"/>
            <a:ext cx="10043651" cy="513026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本单元学习了哪些课文？你最喜欢哪篇？为什么？</a:t>
            </a:r>
          </a:p>
        </p:txBody>
      </p:sp>
      <p:sp>
        <p:nvSpPr>
          <p:cNvPr id="60" name="副标题 2"/>
          <p:cNvSpPr txBox="1"/>
          <p:nvPr/>
        </p:nvSpPr>
        <p:spPr>
          <a:xfrm>
            <a:off x="3200399" y="3868648"/>
            <a:ext cx="7917425" cy="1360578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267335" defTabSz="342900" rtl="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周瑜因为妒忌诸葛亮的聪明才智，想用三天造十万之箭来陷害他，诸葛亮将计就计，向曹操借箭成功，使周瑜心服口服 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7289" y="3202295"/>
            <a:ext cx="2418611" cy="2109020"/>
          </a:xfrm>
          <a:prstGeom prst="roundRect">
            <a:avLst/>
          </a:prstGeom>
        </p:spPr>
      </p:pic>
      <p:sp>
        <p:nvSpPr>
          <p:cNvPr id="62" name="文本框 4"/>
          <p:cNvSpPr txBox="1"/>
          <p:nvPr/>
        </p:nvSpPr>
        <p:spPr>
          <a:xfrm>
            <a:off x="5353173" y="2757730"/>
            <a:ext cx="2551471" cy="681277"/>
          </a:xfrm>
          <a:prstGeom prst="rect">
            <a:avLst/>
          </a:prstGeom>
          <a:solidFill>
            <a:srgbClr val="0079C6"/>
          </a:solidFill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草船借箭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683" y="0"/>
            <a:ext cx="10327341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79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9623" y="1085852"/>
            <a:ext cx="8032376" cy="46863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公众号：陈西设计之家。微信搜索即可"/>
          <p:cNvPicPr>
            <a:picLocks noChangeAspect="1"/>
          </p:cNvPicPr>
          <p:nvPr/>
        </p:nvPicPr>
        <p:blipFill rotWithShape="1">
          <a:blip r:embed="rId4"/>
          <a:srcRect l="21119" t="26117" r="21119" b="26117"/>
          <a:stretch>
            <a:fillRect/>
          </a:stretch>
        </p:blipFill>
        <p:spPr>
          <a:xfrm>
            <a:off x="4159623" y="1196975"/>
            <a:ext cx="8032378" cy="4686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01054" y="1312006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84687" y="2777496"/>
            <a:ext cx="4570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711050" y="4187269"/>
            <a:ext cx="4518208" cy="4969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5882238" y="399187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82240" y="200787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42601" y="259868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flipH="1">
            <a:off x="9289294" y="5475178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3849328" y="2907061"/>
            <a:ext cx="7588688" cy="2282741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武松在阳谷县的一家酒店内开怀畅饮后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趁着酒兴上了景阳冈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赤手空拳打死猛虎的故事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表现了武松豪放、勇武而又机敏的英雄性格。</a:t>
            </a:r>
          </a:p>
        </p:txBody>
      </p:sp>
      <p:pic>
        <p:nvPicPr>
          <p:cNvPr id="56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3984" y="2520343"/>
            <a:ext cx="2852261" cy="2669459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2" name="文本框 4"/>
          <p:cNvSpPr txBox="1"/>
          <p:nvPr/>
        </p:nvSpPr>
        <p:spPr>
          <a:xfrm>
            <a:off x="6254299" y="2007409"/>
            <a:ext cx="2551471" cy="597151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景阳冈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3830157" y="2996872"/>
            <a:ext cx="7226709" cy="1859548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花果山上一块仙石孕育了一只石猴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这石猴与群猴玩耍时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因敢于第一个跳进水帘洞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被群猴拜为猴王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表现了石猴活泼可爱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机敏、敢作敢为的特点。</a:t>
            </a:r>
          </a:p>
        </p:txBody>
      </p:sp>
      <p:pic>
        <p:nvPicPr>
          <p:cNvPr id="56" name="Picture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5855" y="2330807"/>
            <a:ext cx="2478415" cy="2822218"/>
          </a:xfrm>
          <a:prstGeom prst="round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2" name="文本框 4"/>
          <p:cNvSpPr txBox="1"/>
          <p:nvPr/>
        </p:nvSpPr>
        <p:spPr>
          <a:xfrm>
            <a:off x="5878216" y="1758498"/>
            <a:ext cx="2551471" cy="765466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3982085" y="3331026"/>
            <a:ext cx="7478078" cy="1474314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贾宝玉和众姐妹、丫头们在大观园中放风筝的欢乐情景，感受到了他们对自由生活的热爱和向往。</a:t>
            </a:r>
          </a:p>
        </p:txBody>
      </p:sp>
      <p:sp>
        <p:nvSpPr>
          <p:cNvPr id="62" name="文本框 4"/>
          <p:cNvSpPr txBox="1"/>
          <p:nvPr/>
        </p:nvSpPr>
        <p:spPr>
          <a:xfrm>
            <a:off x="6364912" y="2037080"/>
            <a:ext cx="2551471" cy="765466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红楼春趣</a:t>
            </a:r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3400" y="2580695"/>
            <a:ext cx="3081338" cy="297497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4393"/>
            <a:ext cx="3376295" cy="33762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83777" y="1601173"/>
            <a:ext cx="26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“读后感”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793490" y="2519680"/>
            <a:ext cx="7533640" cy="2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9215" y="2598420"/>
            <a:ext cx="7362190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在读过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一篇文章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或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一本书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之后，把获得的感受、体会以及受到的教育、启迪等写下来，写成的文章就叫“读后感”。 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0054" y="2746683"/>
            <a:ext cx="6810865" cy="1859548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我们读书看报往往会产生自己的感想。有时一些人物会给你留下很深的印象。今天我们就把读过一篇文章或一本书后的感想写下来。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371274" y="1608609"/>
            <a:ext cx="2314575" cy="637540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习作内容</a:t>
            </a:r>
            <a:endParaRPr lang="zh-CN" altLang="zh-CN" sz="32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45615"/>
            <a:ext cx="3931920" cy="3931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99"/>
          <p:cNvSpPr txBox="1"/>
          <p:nvPr/>
        </p:nvSpPr>
        <p:spPr>
          <a:xfrm>
            <a:off x="4966970" y="1329479"/>
            <a:ext cx="2502535" cy="758242"/>
          </a:xfrm>
          <a:prstGeom prst="bevel">
            <a:avLst>
              <a:gd name="adj" fmla="val 7457"/>
            </a:avLst>
          </a:prstGeom>
          <a:solidFill>
            <a:srgbClr val="0079C6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思路导航</a:t>
            </a:r>
          </a:p>
        </p:txBody>
      </p:sp>
      <p:sp>
        <p:nvSpPr>
          <p:cNvPr id="61" name="AutoShape 46"/>
          <p:cNvSpPr/>
          <p:nvPr/>
        </p:nvSpPr>
        <p:spPr>
          <a:xfrm>
            <a:off x="8009255" y="2087721"/>
            <a:ext cx="3422650" cy="1995170"/>
          </a:xfrm>
          <a:prstGeom prst="wedgeRoundRectCallout">
            <a:avLst>
              <a:gd name="adj1" fmla="val -65510"/>
              <a:gd name="adj2" fmla="val 34086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algn="just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选择的文章或书尽可能是大家都熟悉的，并且还有一定的教育意义哟！</a:t>
            </a:r>
          </a:p>
        </p:txBody>
      </p:sp>
      <p:sp>
        <p:nvSpPr>
          <p:cNvPr id="62" name="AutoShape 45"/>
          <p:cNvSpPr/>
          <p:nvPr/>
        </p:nvSpPr>
        <p:spPr>
          <a:xfrm>
            <a:off x="760095" y="2087721"/>
            <a:ext cx="3637915" cy="1877695"/>
          </a:xfrm>
          <a:prstGeom prst="wedgeRoundRectCallout">
            <a:avLst>
              <a:gd name="adj1" fmla="val 34814"/>
              <a:gd name="adj2" fmla="val 79320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algn="just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写之前要弄懂原作的内容和思想感情，然后写出自己的独特感受。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61" y="3026568"/>
            <a:ext cx="5292678" cy="358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62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Microsoft Office PowerPoint</Application>
  <PresentationFormat>宽屏</PresentationFormat>
  <Paragraphs>136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OPPOSans R</vt:lpstr>
      <vt:lpstr>思源宋体 CN Heavy</vt:lpstr>
      <vt:lpstr>Arial</vt:lpstr>
      <vt:lpstr>FandolFang R</vt:lpstr>
      <vt:lpstr>Wingdings 2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2020-02-18T05:10:00Z</dcterms:created>
  <dcterms:modified xsi:type="dcterms:W3CDTF">2021-01-08T23:35:55Z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