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2"/>
  </p:notesMasterIdLst>
  <p:sldIdLst>
    <p:sldId id="256" r:id="rId2"/>
    <p:sldId id="478" r:id="rId3"/>
    <p:sldId id="427" r:id="rId4"/>
    <p:sldId id="479" r:id="rId5"/>
    <p:sldId id="480" r:id="rId6"/>
    <p:sldId id="430" r:id="rId7"/>
    <p:sldId id="431" r:id="rId8"/>
    <p:sldId id="463" r:id="rId9"/>
    <p:sldId id="464" r:id="rId10"/>
    <p:sldId id="465" r:id="rId11"/>
    <p:sldId id="466" r:id="rId12"/>
    <p:sldId id="485" r:id="rId13"/>
    <p:sldId id="486" r:id="rId14"/>
    <p:sldId id="488" r:id="rId15"/>
    <p:sldId id="489" r:id="rId16"/>
    <p:sldId id="490" r:id="rId17"/>
    <p:sldId id="456" r:id="rId18"/>
    <p:sldId id="426" r:id="rId19"/>
    <p:sldId id="410" r:id="rId20"/>
    <p:sldId id="491" r:id="rId21"/>
    <p:sldId id="492" r:id="rId22"/>
    <p:sldId id="411" r:id="rId23"/>
    <p:sldId id="453" r:id="rId24"/>
    <p:sldId id="493" r:id="rId25"/>
    <p:sldId id="418" r:id="rId26"/>
    <p:sldId id="421" r:id="rId27"/>
    <p:sldId id="494" r:id="rId28"/>
    <p:sldId id="438" r:id="rId29"/>
    <p:sldId id="287" r:id="rId30"/>
    <p:sldId id="495" r:id="rId31"/>
  </p:sldIdLst>
  <p:sldSz cx="12192000" cy="6858000"/>
  <p:notesSz cx="6858000" cy="9144000"/>
  <p:embeddedFontLst>
    <p:embeddedFont>
      <p:font typeface="FandolFang R" panose="02010600030101010101" charset="-122"/>
      <p:regular r:id="rId33"/>
    </p:embeddedFont>
    <p:embeddedFont>
      <p:font typeface="OPPOSans B" panose="02010600030101010101" charset="-122"/>
      <p:regular r:id="rId34"/>
    </p:embeddedFont>
    <p:embeddedFont>
      <p:font typeface="OPPOSans L" panose="02010600030101010101" charset="-122"/>
      <p:regular r:id="rId35"/>
    </p:embeddedFont>
    <p:embeddedFont>
      <p:font typeface="OPPOSans R" panose="02010600030101010101" charset="-122"/>
      <p:regular r:id="rId36"/>
    </p:embeddedFont>
    <p:embeddedFont>
      <p:font typeface="思源黑体 CN Light" panose="02010600030101010101" charset="-122"/>
      <p:regular r:id="rId37"/>
    </p:embeddedFont>
    <p:embeddedFont>
      <p:font typeface="庞门正道粗书体6.0" panose="02010600030101010101" charset="-122"/>
      <p:regular r:id="rId38"/>
    </p:embeddedFont>
  </p:embeddedFontLst>
  <p:custDataLst>
    <p:tags r:id="rId3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6AAA"/>
    <a:srgbClr val="B12973"/>
    <a:srgbClr val="862D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817" autoAdjust="0"/>
    <p:restoredTop sz="94660"/>
  </p:normalViewPr>
  <p:slideViewPr>
    <p:cSldViewPr snapToGrid="0">
      <p:cViewPr>
        <p:scale>
          <a:sx n="66" d="100"/>
          <a:sy n="66" d="100"/>
        </p:scale>
        <p:origin x="1668" y="7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2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1.fntdata"/><Relationship Id="rId38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5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3.fntdata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fld id="{E259D1CA-E78F-4994-ABFE-01E2B28B230B}" type="datetimeFigureOut">
              <a:rPr lang="zh-CN" altLang="en-US" smtClean="0"/>
              <a:t>2021/1/9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fld id="{EBFFFFCB-D24B-4BF6-904B-0F93C65682FA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OPPOSans R" panose="00020600040101010101" pitchFamily="18" charset="-122"/>
        <a:ea typeface="OPPOSans R" panose="00020600040101010101" pitchFamily="18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OPPOSans R" panose="00020600040101010101" pitchFamily="18" charset="-122"/>
        <a:ea typeface="OPPOSans R" panose="00020600040101010101" pitchFamily="18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OPPOSans R" panose="00020600040101010101" pitchFamily="18" charset="-122"/>
        <a:ea typeface="OPPOSans R" panose="00020600040101010101" pitchFamily="18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OPPOSans R" panose="00020600040101010101" pitchFamily="18" charset="-122"/>
        <a:ea typeface="OPPOSans R" panose="00020600040101010101" pitchFamily="18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OPPOSans R" panose="00020600040101010101" pitchFamily="18" charset="-122"/>
        <a:ea typeface="OPPOSans R" panose="00020600040101010101" pitchFamily="18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FFFFCB-D24B-4BF6-904B-0F93C65682FA}" type="slidenum">
              <a:rPr lang="zh-CN" altLang="en-US" smtClean="0"/>
              <a:t>1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FFFFCB-D24B-4BF6-904B-0F93C65682FA}" type="slidenum">
              <a:rPr lang="zh-CN" altLang="en-US" smtClean="0"/>
              <a:t>2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26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27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28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4AF39AF-2281-4A67-BEFF-C4B1DAD081C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  <a:cs typeface="+mn-cs"/>
              </a:rPr>
              <a:t>29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FFFFCB-D24B-4BF6-904B-0F93C65682FA}" type="slidenum">
              <a:rPr lang="zh-CN" altLang="en-US" smtClean="0"/>
              <a:t>30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 userDrawn="1"/>
        </p:nvSpPr>
        <p:spPr>
          <a:xfrm>
            <a:off x="0" y="5736884"/>
            <a:ext cx="3305907" cy="580292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OPPOSans R" panose="00020600040101010101" pitchFamily="18" charset="-122"/>
              <a:ea typeface="OPPOSans R" panose="00020600040101010101" pitchFamily="18" charset="-122"/>
            </a:endParaRPr>
          </a:p>
        </p:txBody>
      </p:sp>
      <p:sp>
        <p:nvSpPr>
          <p:cNvPr id="19" name="矩形 18"/>
          <p:cNvSpPr/>
          <p:nvPr userDrawn="1"/>
        </p:nvSpPr>
        <p:spPr>
          <a:xfrm flipH="1">
            <a:off x="8886093" y="985230"/>
            <a:ext cx="3305907" cy="290140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OPPOSans R" panose="00020600040101010101" pitchFamily="18" charset="-122"/>
              <a:ea typeface="OPPOSans R" panose="00020600040101010101" pitchFamily="18" charset="-122"/>
            </a:endParaRPr>
          </a:p>
        </p:txBody>
      </p:sp>
      <p:sp>
        <p:nvSpPr>
          <p:cNvPr id="20" name="文本框 66"/>
          <p:cNvSpPr txBox="1">
            <a:spLocks noChangeArrowheads="1"/>
          </p:cNvSpPr>
          <p:nvPr userDrawn="1"/>
        </p:nvSpPr>
        <p:spPr bwMode="auto">
          <a:xfrm>
            <a:off x="1073931" y="272362"/>
            <a:ext cx="2544445" cy="765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3200" b="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Arial" panose="020B0604020202020204" pitchFamily="34" charset="0"/>
                <a:sym typeface="OPPOSans B" panose="00020600040101010101" pitchFamily="18" charset="-122"/>
              </a:rPr>
              <a:t>课前导读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 userDrawn="1"/>
        </p:nvSpPr>
        <p:spPr>
          <a:xfrm>
            <a:off x="0" y="5736884"/>
            <a:ext cx="3305907" cy="580292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OPPOSans R" panose="00020600040101010101" pitchFamily="18" charset="-122"/>
              <a:ea typeface="OPPOSans R" panose="00020600040101010101" pitchFamily="18" charset="-122"/>
            </a:endParaRPr>
          </a:p>
        </p:txBody>
      </p:sp>
      <p:sp>
        <p:nvSpPr>
          <p:cNvPr id="19" name="矩形 18"/>
          <p:cNvSpPr/>
          <p:nvPr userDrawn="1"/>
        </p:nvSpPr>
        <p:spPr>
          <a:xfrm flipH="1">
            <a:off x="8886093" y="985230"/>
            <a:ext cx="3305907" cy="290140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OPPOSans R" panose="00020600040101010101" pitchFamily="18" charset="-122"/>
              <a:ea typeface="OPPOSans R" panose="00020600040101010101" pitchFamily="18" charset="-122"/>
            </a:endParaRPr>
          </a:p>
        </p:txBody>
      </p:sp>
      <p:sp>
        <p:nvSpPr>
          <p:cNvPr id="20" name="文本框 66"/>
          <p:cNvSpPr txBox="1">
            <a:spLocks noChangeArrowheads="1"/>
          </p:cNvSpPr>
          <p:nvPr userDrawn="1"/>
        </p:nvSpPr>
        <p:spPr bwMode="auto">
          <a:xfrm>
            <a:off x="1073931" y="272362"/>
            <a:ext cx="2544445" cy="765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3200" b="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Arial" panose="020B0604020202020204" pitchFamily="34" charset="0"/>
                <a:sym typeface="OPPOSans B" panose="00020600040101010101" pitchFamily="18" charset="-122"/>
              </a:rPr>
              <a:t>字词揭秘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 userDrawn="1"/>
        </p:nvSpPr>
        <p:spPr>
          <a:xfrm>
            <a:off x="0" y="5736884"/>
            <a:ext cx="3305907" cy="580292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OPPOSans R" panose="00020600040101010101" pitchFamily="18" charset="-122"/>
              <a:ea typeface="OPPOSans R" panose="00020600040101010101" pitchFamily="18" charset="-122"/>
            </a:endParaRPr>
          </a:p>
        </p:txBody>
      </p:sp>
      <p:sp>
        <p:nvSpPr>
          <p:cNvPr id="19" name="矩形 18"/>
          <p:cNvSpPr/>
          <p:nvPr userDrawn="1"/>
        </p:nvSpPr>
        <p:spPr>
          <a:xfrm flipH="1">
            <a:off x="8886093" y="985230"/>
            <a:ext cx="3305907" cy="290140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OPPOSans R" panose="00020600040101010101" pitchFamily="18" charset="-122"/>
              <a:ea typeface="OPPOSans R" panose="00020600040101010101" pitchFamily="18" charset="-122"/>
            </a:endParaRPr>
          </a:p>
        </p:txBody>
      </p:sp>
      <p:sp>
        <p:nvSpPr>
          <p:cNvPr id="20" name="文本框 66"/>
          <p:cNvSpPr txBox="1">
            <a:spLocks noChangeArrowheads="1"/>
          </p:cNvSpPr>
          <p:nvPr userDrawn="1"/>
        </p:nvSpPr>
        <p:spPr bwMode="auto">
          <a:xfrm>
            <a:off x="1073931" y="272362"/>
            <a:ext cx="2544445" cy="765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3200" b="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Arial" panose="020B0604020202020204" pitchFamily="34" charset="0"/>
                <a:sym typeface="OPPOSans B" panose="00020600040101010101" pitchFamily="18" charset="-122"/>
              </a:rPr>
              <a:t>课文精讲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 userDrawn="1"/>
        </p:nvSpPr>
        <p:spPr>
          <a:xfrm>
            <a:off x="0" y="5736884"/>
            <a:ext cx="3305907" cy="580292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OPPOSans R" panose="00020600040101010101" pitchFamily="18" charset="-122"/>
              <a:ea typeface="OPPOSans R" panose="00020600040101010101" pitchFamily="18" charset="-122"/>
            </a:endParaRPr>
          </a:p>
        </p:txBody>
      </p:sp>
      <p:sp>
        <p:nvSpPr>
          <p:cNvPr id="19" name="矩形 18"/>
          <p:cNvSpPr/>
          <p:nvPr userDrawn="1"/>
        </p:nvSpPr>
        <p:spPr>
          <a:xfrm flipH="1">
            <a:off x="8886093" y="985230"/>
            <a:ext cx="3305907" cy="290140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OPPOSans R" panose="00020600040101010101" pitchFamily="18" charset="-122"/>
              <a:ea typeface="OPPOSans R" panose="00020600040101010101" pitchFamily="18" charset="-122"/>
            </a:endParaRPr>
          </a:p>
        </p:txBody>
      </p:sp>
      <p:sp>
        <p:nvSpPr>
          <p:cNvPr id="20" name="文本框 66"/>
          <p:cNvSpPr txBox="1">
            <a:spLocks noChangeArrowheads="1"/>
          </p:cNvSpPr>
          <p:nvPr userDrawn="1"/>
        </p:nvSpPr>
        <p:spPr bwMode="auto">
          <a:xfrm>
            <a:off x="1073931" y="272362"/>
            <a:ext cx="2544445" cy="765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3200" b="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Arial" panose="020B0604020202020204" pitchFamily="34" charset="0"/>
                <a:sym typeface="OPPOSans B" panose="00020600040101010101" pitchFamily="18" charset="-122"/>
              </a:rPr>
              <a:t>课堂小结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 userDrawn="1"/>
        </p:nvSpPr>
        <p:spPr>
          <a:xfrm>
            <a:off x="0" y="5736884"/>
            <a:ext cx="3305907" cy="580292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OPPOSans R" panose="00020600040101010101" pitchFamily="18" charset="-122"/>
              <a:ea typeface="OPPOSans R" panose="00020600040101010101" pitchFamily="18" charset="-122"/>
            </a:endParaRPr>
          </a:p>
        </p:txBody>
      </p:sp>
      <p:sp>
        <p:nvSpPr>
          <p:cNvPr id="19" name="矩形 18"/>
          <p:cNvSpPr/>
          <p:nvPr userDrawn="1"/>
        </p:nvSpPr>
        <p:spPr>
          <a:xfrm flipH="1">
            <a:off x="8886093" y="985230"/>
            <a:ext cx="3305907" cy="290140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OPPOSans R" panose="00020600040101010101" pitchFamily="18" charset="-122"/>
              <a:ea typeface="OPPOSans R" panose="00020600040101010101" pitchFamily="18" charset="-122"/>
            </a:endParaRPr>
          </a:p>
        </p:txBody>
      </p:sp>
      <p:sp>
        <p:nvSpPr>
          <p:cNvPr id="20" name="文本框 66"/>
          <p:cNvSpPr txBox="1">
            <a:spLocks noChangeArrowheads="1"/>
          </p:cNvSpPr>
          <p:nvPr userDrawn="1"/>
        </p:nvSpPr>
        <p:spPr bwMode="auto">
          <a:xfrm>
            <a:off x="1073931" y="272362"/>
            <a:ext cx="2544445" cy="765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32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Arial" panose="020B0604020202020204" pitchFamily="34" charset="0"/>
                <a:sym typeface="OPPOSans B" panose="00020600040101010101" pitchFamily="18" charset="-122"/>
              </a:rPr>
              <a:t>课堂练习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2E05D328-291A-47AC-BDFD-986BBBD9F7A5}" type="datetimeFigureOut">
              <a:rPr lang="zh-CN" altLang="en-US" smtClean="0"/>
              <a:t>2021/1/9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643A03F8-67D8-4B14-B435-8036BD8CFE83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 userDrawn="1"/>
        </p:nvSpPr>
        <p:spPr>
          <a:xfrm>
            <a:off x="482313" y="488950"/>
            <a:ext cx="246032" cy="177799"/>
          </a:xfrm>
          <a:prstGeom prst="rect">
            <a:avLst/>
          </a:prstGeom>
          <a:solidFill>
            <a:srgbClr val="B129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 dirty="0">
              <a:latin typeface="OPPOSans R" panose="00020600040101010101" pitchFamily="18" charset="-122"/>
              <a:ea typeface="OPPOSans R" panose="00020600040101010101" pitchFamily="18" charset="-122"/>
            </a:endParaRPr>
          </a:p>
        </p:txBody>
      </p:sp>
      <p:sp>
        <p:nvSpPr>
          <p:cNvPr id="8" name="矩形 7"/>
          <p:cNvSpPr/>
          <p:nvPr userDrawn="1"/>
        </p:nvSpPr>
        <p:spPr>
          <a:xfrm>
            <a:off x="330200" y="750218"/>
            <a:ext cx="401320" cy="1759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 dirty="0">
              <a:latin typeface="OPPOSans R" panose="00020600040101010101" pitchFamily="18" charset="-122"/>
              <a:ea typeface="OPPOSans R" panose="00020600040101010101" pitchFamily="18" charset="-122"/>
            </a:endParaRPr>
          </a:p>
        </p:txBody>
      </p:sp>
      <p:sp>
        <p:nvSpPr>
          <p:cNvPr id="7" name="矩形 6"/>
          <p:cNvSpPr/>
          <p:nvPr userDrawn="1"/>
        </p:nvSpPr>
        <p:spPr>
          <a:xfrm>
            <a:off x="0" y="548639"/>
            <a:ext cx="660400" cy="289561"/>
          </a:xfrm>
          <a:prstGeom prst="rect">
            <a:avLst/>
          </a:prstGeom>
          <a:solidFill>
            <a:srgbClr val="DD6A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 dirty="0">
              <a:latin typeface="OPPOSans R" panose="00020600040101010101" pitchFamily="18" charset="-122"/>
              <a:ea typeface="OPPOSans R" panose="00020600040101010101" pitchFamily="18" charset="-122"/>
            </a:endParaRPr>
          </a:p>
        </p:txBody>
      </p:sp>
      <p:grpSp>
        <p:nvGrpSpPr>
          <p:cNvPr id="9" name="组合 8"/>
          <p:cNvGrpSpPr/>
          <p:nvPr userDrawn="1"/>
        </p:nvGrpSpPr>
        <p:grpSpPr>
          <a:xfrm>
            <a:off x="11746230" y="6351446"/>
            <a:ext cx="445770" cy="270109"/>
            <a:chOff x="11366339" y="6235700"/>
            <a:chExt cx="825661" cy="270109"/>
          </a:xfrm>
        </p:grpSpPr>
        <p:cxnSp>
          <p:nvCxnSpPr>
            <p:cNvPr id="10" name="直接连接符 9"/>
            <p:cNvCxnSpPr/>
            <p:nvPr/>
          </p:nvCxnSpPr>
          <p:spPr>
            <a:xfrm>
              <a:off x="11366339" y="6235700"/>
              <a:ext cx="825661" cy="0"/>
            </a:xfrm>
            <a:prstGeom prst="line">
              <a:avLst/>
            </a:prstGeom>
            <a:ln w="34925">
              <a:solidFill>
                <a:srgbClr val="DD6AA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/>
          </p:nvCxnSpPr>
          <p:spPr>
            <a:xfrm>
              <a:off x="11366339" y="6370755"/>
              <a:ext cx="825661" cy="0"/>
            </a:xfrm>
            <a:prstGeom prst="line">
              <a:avLst/>
            </a:prstGeom>
            <a:ln w="34925">
              <a:solidFill>
                <a:srgbClr val="B1297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>
              <a:off x="11771453" y="6505809"/>
              <a:ext cx="420547" cy="0"/>
            </a:xfrm>
            <a:prstGeom prst="line">
              <a:avLst/>
            </a:prstGeom>
            <a:ln w="3492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OPPOSans L" panose="00020600040101010101" pitchFamily="18" charset="-122"/>
          <a:ea typeface="OPPOSans L" panose="00020600040101010101" pitchFamily="18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OPPOSans R" panose="00020600040101010101" pitchFamily="18" charset="-122"/>
          <a:ea typeface="OPPOSans R" panose="00020600040101010101" pitchFamily="18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OPPOSans R" panose="00020600040101010101" pitchFamily="18" charset="-122"/>
          <a:ea typeface="OPPOSans R" panose="00020600040101010101" pitchFamily="18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OPPOSans R" panose="00020600040101010101" pitchFamily="18" charset="-122"/>
          <a:ea typeface="OPPOSans R" panose="00020600040101010101" pitchFamily="18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POSans R" panose="00020600040101010101" pitchFamily="18" charset="-122"/>
          <a:ea typeface="OPPOSans R" panose="00020600040101010101" pitchFamily="18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POSans R" panose="00020600040101010101" pitchFamily="18" charset="-122"/>
          <a:ea typeface="OPPOSans R" panose="00020600040101010101" pitchFamily="18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01" b="7801"/>
          <a:stretch>
            <a:fillRect/>
          </a:stretch>
        </p:blipFill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1" name="文本框 10"/>
          <p:cNvSpPr txBox="1"/>
          <p:nvPr/>
        </p:nvSpPr>
        <p:spPr>
          <a:xfrm>
            <a:off x="1447800" y="3244334"/>
            <a:ext cx="7162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zh-CN" altLang="en-US" dirty="0">
              <a:latin typeface="OPPOSans R" panose="00020600040101010101" pitchFamily="18" charset="-122"/>
              <a:ea typeface="OPPOSans R" panose="00020600040101010101" pitchFamily="18" charset="-122"/>
            </a:endParaRPr>
          </a:p>
        </p:txBody>
      </p:sp>
      <p:sp>
        <p:nvSpPr>
          <p:cNvPr id="14" name="矩形 13"/>
          <p:cNvSpPr/>
          <p:nvPr/>
        </p:nvSpPr>
        <p:spPr>
          <a:xfrm flipH="1">
            <a:off x="0" y="2303913"/>
            <a:ext cx="12192000" cy="2483184"/>
          </a:xfrm>
          <a:prstGeom prst="rect">
            <a:avLst/>
          </a:prstGeom>
          <a:solidFill>
            <a:srgbClr val="B129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OPPOSans R" panose="00020600040101010101" pitchFamily="18" charset="-122"/>
              <a:ea typeface="OPPOSans R" panose="00020600040101010101" pitchFamily="18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0" y="4621738"/>
            <a:ext cx="12192000" cy="278630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OPPOSans R" panose="00020600040101010101" pitchFamily="18" charset="-122"/>
              <a:ea typeface="OPPOSans R" panose="00020600040101010101" pitchFamily="18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652270" y="2070521"/>
            <a:ext cx="88874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9600" dirty="0">
                <a:solidFill>
                  <a:schemeClr val="bg1"/>
                </a:solidFill>
                <a:latin typeface="OPPOSans B" panose="00020600040101010101" pitchFamily="18" charset="-122"/>
                <a:ea typeface="OPPOSans B" panose="00020600040101010101" pitchFamily="18" charset="-122"/>
                <a:sym typeface="OPPOSans B" panose="00020600040101010101" pitchFamily="18" charset="-122"/>
              </a:rPr>
              <a:t>4 </a:t>
            </a:r>
            <a:r>
              <a:rPr lang="zh-CN" altLang="en-US" sz="8800" dirty="0">
                <a:solidFill>
                  <a:schemeClr val="bg1"/>
                </a:solidFill>
                <a:latin typeface="庞门正道粗书体6.0" panose="02010600030101010101" pitchFamily="2" charset="-122"/>
                <a:ea typeface="庞门正道粗书体6.0" panose="02010600030101010101" pitchFamily="2" charset="-122"/>
                <a:sym typeface="庞门正道粗书体6.0" panose="02010600030101010101" pitchFamily="2" charset="-122"/>
              </a:rPr>
              <a:t>梅花魂</a:t>
            </a:r>
            <a:endParaRPr lang="zh-CN" altLang="en-US" sz="16600" dirty="0">
              <a:solidFill>
                <a:schemeClr val="bg1"/>
              </a:solidFill>
              <a:latin typeface="庞门正道粗书体6.0" panose="02010600030101010101" pitchFamily="2" charset="-122"/>
              <a:ea typeface="庞门正道粗书体6.0" panose="02010600030101010101" pitchFamily="2" charset="-122"/>
              <a:sym typeface="庞门正道粗书体6.0" panose="02010600030101010101" pitchFamily="2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402584" y="1426734"/>
            <a:ext cx="3386832" cy="649188"/>
          </a:xfrm>
          <a:prstGeom prst="roundRect">
            <a:avLst>
              <a:gd name="adj" fmla="val 50000"/>
            </a:avLst>
          </a:prstGeom>
          <a:solidFill>
            <a:srgbClr val="B12973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spc="300" dirty="0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语文精品课件</a:t>
            </a:r>
            <a:endParaRPr lang="zh-CN" sz="2400" spc="300" dirty="0">
              <a:solidFill>
                <a:schemeClr val="bg1"/>
              </a:solidFill>
              <a:latin typeface="OPPOSans R" panose="00020600040101010101" pitchFamily="18" charset="-122"/>
              <a:ea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12" name="矩形 11"/>
          <p:cNvSpPr/>
          <p:nvPr/>
        </p:nvSpPr>
        <p:spPr>
          <a:xfrm flipH="1">
            <a:off x="0" y="2185521"/>
            <a:ext cx="12192000" cy="278630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OPPOSans R" panose="00020600040101010101" pitchFamily="18" charset="-122"/>
              <a:ea typeface="OPPOSans R" panose="00020600040101010101" pitchFamily="18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4402584" y="3758573"/>
            <a:ext cx="3386832" cy="562630"/>
          </a:xfrm>
          <a:prstGeom prst="roundRect">
            <a:avLst>
              <a:gd name="adj" fmla="val 50000"/>
            </a:avLst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 eaLnBrk="1" hangingPunct="1"/>
            <a:r>
              <a:rPr lang="zh-CN" altLang="en-US" sz="2000" b="1" spc="300" dirty="0">
                <a:solidFill>
                  <a:srgbClr val="B12973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Arial" panose="020B0604020202020204" pitchFamily="34" charset="0"/>
                <a:sym typeface="OPPOSans R" panose="00020600040101010101" pitchFamily="18" charset="-122"/>
              </a:rPr>
              <a:t>五年级下册 人教版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 animBg="1"/>
      <p:bldP spid="15" grpId="0" animBg="1"/>
      <p:bldP spid="7" grpId="0"/>
      <p:bldP spid="8" grpId="0" animBg="1"/>
      <p:bldP spid="12" grpId="0" animBg="1"/>
      <p:bldP spid="1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 rot="10800000" flipV="1">
            <a:off x="3982720" y="1113155"/>
            <a:ext cx="984250" cy="152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" dirty="0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</a:rPr>
              <a:t>小学学科网  xuekeedu.com</a:t>
            </a:r>
          </a:p>
        </p:txBody>
      </p:sp>
      <p:sp>
        <p:nvSpPr>
          <p:cNvPr id="34" name="TextBox 38"/>
          <p:cNvSpPr txBox="1">
            <a:spLocks noChangeArrowheads="1"/>
          </p:cNvSpPr>
          <p:nvPr/>
        </p:nvSpPr>
        <p:spPr bwMode="auto">
          <a:xfrm>
            <a:off x="4200295" y="3805288"/>
            <a:ext cx="1901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600" b="1" dirty="0">
                <a:latin typeface="OPPOSans R" panose="00020600040101010101" pitchFamily="18" charset="-122"/>
                <a:ea typeface="OPPOSans R" panose="00020600040101010101" pitchFamily="18" charset="-122"/>
              </a:rPr>
              <a:t>冷飕飕</a:t>
            </a:r>
          </a:p>
        </p:txBody>
      </p:sp>
      <p:sp>
        <p:nvSpPr>
          <p:cNvPr id="36" name="矩形 35"/>
          <p:cNvSpPr>
            <a:spLocks noChangeArrowheads="1"/>
          </p:cNvSpPr>
          <p:nvPr/>
        </p:nvSpPr>
        <p:spPr bwMode="auto">
          <a:xfrm>
            <a:off x="2952520" y="2708083"/>
            <a:ext cx="124777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000" b="1" dirty="0" err="1">
                <a:solidFill>
                  <a:srgbClr val="990000"/>
                </a:solidFill>
                <a:latin typeface="OPPOSans R" panose="00020600040101010101" pitchFamily="18" charset="-122"/>
                <a:ea typeface="OPPOSans R" panose="00020600040101010101" pitchFamily="18" charset="-122"/>
              </a:rPr>
              <a:t>sōu</a:t>
            </a:r>
            <a:endParaRPr lang="en-US" altLang="zh-CN" sz="4000" b="1" dirty="0">
              <a:solidFill>
                <a:srgbClr val="990000"/>
              </a:solidFill>
              <a:latin typeface="OPPOSans R" panose="00020600040101010101" pitchFamily="18" charset="-122"/>
              <a:ea typeface="OPPOSans R" panose="00020600040101010101" pitchFamily="18" charset="-122"/>
            </a:endParaRPr>
          </a:p>
        </p:txBody>
      </p:sp>
      <p:grpSp>
        <p:nvGrpSpPr>
          <p:cNvPr id="2" name="Group 3"/>
          <p:cNvGrpSpPr/>
          <p:nvPr/>
        </p:nvGrpSpPr>
        <p:grpSpPr bwMode="auto">
          <a:xfrm>
            <a:off x="2841293" y="3585971"/>
            <a:ext cx="1150938" cy="1162050"/>
            <a:chOff x="2426" y="1253"/>
            <a:chExt cx="1815" cy="1814"/>
          </a:xfrm>
        </p:grpSpPr>
        <p:sp>
          <p:nvSpPr>
            <p:cNvPr id="38" name="Rectangle 4"/>
            <p:cNvSpPr>
              <a:spLocks noChangeArrowheads="1"/>
            </p:cNvSpPr>
            <p:nvPr/>
          </p:nvSpPr>
          <p:spPr bwMode="auto">
            <a:xfrm>
              <a:off x="2426" y="1253"/>
              <a:ext cx="1815" cy="1814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Tx/>
                <a:buNone/>
              </a:pPr>
              <a:endParaRPr lang="zh-CN" altLang="en-US" b="1" dirty="0">
                <a:latin typeface="OPPOSans R" panose="00020600040101010101" pitchFamily="18" charset="-122"/>
                <a:ea typeface="OPPOSans R" panose="00020600040101010101" pitchFamily="18" charset="-122"/>
              </a:endParaRPr>
            </a:p>
          </p:txBody>
        </p:sp>
        <p:sp>
          <p:nvSpPr>
            <p:cNvPr id="39" name="Line 5"/>
            <p:cNvSpPr>
              <a:spLocks noChangeShapeType="1"/>
            </p:cNvSpPr>
            <p:nvPr/>
          </p:nvSpPr>
          <p:spPr bwMode="auto">
            <a:xfrm flipH="1">
              <a:off x="2426" y="2160"/>
              <a:ext cx="181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dirty="0">
                <a:latin typeface="OPPOSans R" panose="00020600040101010101" pitchFamily="18" charset="-122"/>
                <a:ea typeface="OPPOSans R" panose="00020600040101010101" pitchFamily="18" charset="-122"/>
              </a:endParaRPr>
            </a:p>
          </p:txBody>
        </p:sp>
        <p:sp>
          <p:nvSpPr>
            <p:cNvPr id="40" name="Line 6"/>
            <p:cNvSpPr>
              <a:spLocks noChangeShapeType="1"/>
            </p:cNvSpPr>
            <p:nvPr/>
          </p:nvSpPr>
          <p:spPr bwMode="auto">
            <a:xfrm>
              <a:off x="3335" y="1298"/>
              <a:ext cx="0" cy="176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dirty="0">
                <a:latin typeface="OPPOSans R" panose="00020600040101010101" pitchFamily="18" charset="-122"/>
                <a:ea typeface="OPPOSans R" panose="00020600040101010101" pitchFamily="18" charset="-122"/>
              </a:endParaRPr>
            </a:p>
          </p:txBody>
        </p:sp>
      </p:grpSp>
      <p:sp>
        <p:nvSpPr>
          <p:cNvPr id="41" name="矩形 40"/>
          <p:cNvSpPr>
            <a:spLocks noChangeArrowheads="1"/>
          </p:cNvSpPr>
          <p:nvPr/>
        </p:nvSpPr>
        <p:spPr bwMode="auto">
          <a:xfrm>
            <a:off x="2841293" y="3565333"/>
            <a:ext cx="11525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7200" b="1" dirty="0">
                <a:solidFill>
                  <a:srgbClr val="990000"/>
                </a:solidFill>
                <a:latin typeface="OPPOSans R" panose="00020600040101010101" pitchFamily="18" charset="-122"/>
                <a:ea typeface="OPPOSans R" panose="00020600040101010101" pitchFamily="18" charset="-122"/>
              </a:rPr>
              <a:t>飕</a:t>
            </a:r>
          </a:p>
        </p:txBody>
      </p:sp>
      <p:sp>
        <p:nvSpPr>
          <p:cNvPr id="42" name="TextBox 44"/>
          <p:cNvSpPr txBox="1">
            <a:spLocks noChangeArrowheads="1"/>
          </p:cNvSpPr>
          <p:nvPr/>
        </p:nvSpPr>
        <p:spPr bwMode="auto">
          <a:xfrm>
            <a:off x="2672047" y="1957791"/>
            <a:ext cx="220861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4000" dirty="0">
                <a:solidFill>
                  <a:srgbClr val="990000"/>
                </a:solidFill>
                <a:latin typeface="OPPOSans R" panose="00020600040101010101" pitchFamily="18" charset="-122"/>
                <a:ea typeface="OPPOSans R" panose="00020600040101010101" pitchFamily="18" charset="-122"/>
              </a:rPr>
              <a:t>凉飕飕</a:t>
            </a:r>
          </a:p>
        </p:txBody>
      </p:sp>
      <p:sp>
        <p:nvSpPr>
          <p:cNvPr id="43" name="TextBox 14"/>
          <p:cNvSpPr txBox="1">
            <a:spLocks noChangeArrowheads="1"/>
          </p:cNvSpPr>
          <p:nvPr/>
        </p:nvSpPr>
        <p:spPr bwMode="auto">
          <a:xfrm>
            <a:off x="8367290" y="3804671"/>
            <a:ext cx="211568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600" b="1" dirty="0">
                <a:latin typeface="OPPOSans R" panose="00020600040101010101" pitchFamily="18" charset="-122"/>
                <a:ea typeface="OPPOSans R" panose="00020600040101010101" pitchFamily="18" charset="-122"/>
              </a:rPr>
              <a:t>撩逗</a:t>
            </a:r>
          </a:p>
        </p:txBody>
      </p:sp>
      <p:sp>
        <p:nvSpPr>
          <p:cNvPr id="45" name="矩形 44"/>
          <p:cNvSpPr>
            <a:spLocks noChangeArrowheads="1"/>
          </p:cNvSpPr>
          <p:nvPr/>
        </p:nvSpPr>
        <p:spPr bwMode="auto">
          <a:xfrm>
            <a:off x="7145285" y="2742500"/>
            <a:ext cx="118691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000" b="1" dirty="0" err="1">
                <a:solidFill>
                  <a:srgbClr val="990000"/>
                </a:solidFill>
                <a:latin typeface="OPPOSans R" panose="00020600040101010101" pitchFamily="18" charset="-122"/>
                <a:ea typeface="OPPOSans R" panose="00020600040101010101" pitchFamily="18" charset="-122"/>
              </a:rPr>
              <a:t>liáo</a:t>
            </a:r>
            <a:endParaRPr lang="en-US" altLang="zh-CN" sz="4000" b="1" dirty="0">
              <a:solidFill>
                <a:srgbClr val="990000"/>
              </a:solidFill>
              <a:latin typeface="OPPOSans R" panose="00020600040101010101" pitchFamily="18" charset="-122"/>
              <a:ea typeface="OPPOSans R" panose="00020600040101010101" pitchFamily="18" charset="-122"/>
            </a:endParaRPr>
          </a:p>
        </p:txBody>
      </p:sp>
      <p:grpSp>
        <p:nvGrpSpPr>
          <p:cNvPr id="3" name="Group 3"/>
          <p:cNvGrpSpPr/>
          <p:nvPr/>
        </p:nvGrpSpPr>
        <p:grpSpPr bwMode="auto">
          <a:xfrm>
            <a:off x="6982959" y="3571683"/>
            <a:ext cx="1150937" cy="1162050"/>
            <a:chOff x="2426" y="1253"/>
            <a:chExt cx="1815" cy="1814"/>
          </a:xfrm>
        </p:grpSpPr>
        <p:sp>
          <p:nvSpPr>
            <p:cNvPr id="47" name="Rectangle 4"/>
            <p:cNvSpPr>
              <a:spLocks noChangeArrowheads="1"/>
            </p:cNvSpPr>
            <p:nvPr/>
          </p:nvSpPr>
          <p:spPr bwMode="auto">
            <a:xfrm>
              <a:off x="2426" y="1253"/>
              <a:ext cx="1815" cy="1814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Tx/>
                <a:buNone/>
              </a:pPr>
              <a:endParaRPr lang="zh-CN" altLang="en-US" b="1" dirty="0">
                <a:latin typeface="OPPOSans R" panose="00020600040101010101" pitchFamily="18" charset="-122"/>
                <a:ea typeface="OPPOSans R" panose="00020600040101010101" pitchFamily="18" charset="-122"/>
              </a:endParaRPr>
            </a:p>
          </p:txBody>
        </p:sp>
        <p:sp>
          <p:nvSpPr>
            <p:cNvPr id="48" name="Line 5"/>
            <p:cNvSpPr>
              <a:spLocks noChangeShapeType="1"/>
            </p:cNvSpPr>
            <p:nvPr/>
          </p:nvSpPr>
          <p:spPr bwMode="auto">
            <a:xfrm flipH="1">
              <a:off x="2426" y="2160"/>
              <a:ext cx="181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dirty="0">
                <a:latin typeface="OPPOSans R" panose="00020600040101010101" pitchFamily="18" charset="-122"/>
                <a:ea typeface="OPPOSans R" panose="00020600040101010101" pitchFamily="18" charset="-122"/>
              </a:endParaRPr>
            </a:p>
          </p:txBody>
        </p:sp>
        <p:sp>
          <p:nvSpPr>
            <p:cNvPr id="49" name="Line 6"/>
            <p:cNvSpPr>
              <a:spLocks noChangeShapeType="1"/>
            </p:cNvSpPr>
            <p:nvPr/>
          </p:nvSpPr>
          <p:spPr bwMode="auto">
            <a:xfrm>
              <a:off x="3335" y="1298"/>
              <a:ext cx="0" cy="176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dirty="0">
                <a:latin typeface="OPPOSans R" panose="00020600040101010101" pitchFamily="18" charset="-122"/>
                <a:ea typeface="OPPOSans R" panose="00020600040101010101" pitchFamily="18" charset="-122"/>
              </a:endParaRPr>
            </a:p>
          </p:txBody>
        </p:sp>
      </p:grpSp>
      <p:sp>
        <p:nvSpPr>
          <p:cNvPr id="50" name="矩形 49"/>
          <p:cNvSpPr>
            <a:spLocks noChangeArrowheads="1"/>
          </p:cNvSpPr>
          <p:nvPr/>
        </p:nvSpPr>
        <p:spPr bwMode="auto">
          <a:xfrm>
            <a:off x="6963909" y="3524058"/>
            <a:ext cx="11525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7200" b="1" dirty="0">
                <a:solidFill>
                  <a:srgbClr val="990000"/>
                </a:solidFill>
                <a:latin typeface="OPPOSans R" panose="00020600040101010101" pitchFamily="18" charset="-122"/>
                <a:ea typeface="OPPOSans R" panose="00020600040101010101" pitchFamily="18" charset="-122"/>
              </a:rPr>
              <a:t>撩</a:t>
            </a:r>
          </a:p>
        </p:txBody>
      </p:sp>
      <p:sp>
        <p:nvSpPr>
          <p:cNvPr id="51" name="TextBox 44"/>
          <p:cNvSpPr txBox="1">
            <a:spLocks noChangeArrowheads="1"/>
          </p:cNvSpPr>
          <p:nvPr/>
        </p:nvSpPr>
        <p:spPr bwMode="auto">
          <a:xfrm>
            <a:off x="6910975" y="1957056"/>
            <a:ext cx="191414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4000" dirty="0">
                <a:solidFill>
                  <a:srgbClr val="990000"/>
                </a:solidFill>
                <a:latin typeface="OPPOSans R" panose="00020600040101010101" pitchFamily="18" charset="-122"/>
                <a:ea typeface="OPPOSans R" panose="00020600040101010101" pitchFamily="18" charset="-122"/>
              </a:rPr>
              <a:t>撩乱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6" grpId="0"/>
      <p:bldP spid="41" grpId="0"/>
      <p:bldP spid="42" grpId="0"/>
      <p:bldP spid="43" grpId="0"/>
      <p:bldP spid="45" grpId="0"/>
      <p:bldP spid="50" grpId="0"/>
      <p:bldP spid="5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 rot="10800000" flipV="1">
            <a:off x="3982720" y="1113155"/>
            <a:ext cx="984250" cy="152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" dirty="0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</a:rPr>
              <a:t>小学学科网  xuekeedu.com</a:t>
            </a:r>
          </a:p>
        </p:txBody>
      </p:sp>
      <p:sp>
        <p:nvSpPr>
          <p:cNvPr id="35" name="TextBox 40"/>
          <p:cNvSpPr txBox="1">
            <a:spLocks noChangeArrowheads="1"/>
          </p:cNvSpPr>
          <p:nvPr/>
        </p:nvSpPr>
        <p:spPr bwMode="auto">
          <a:xfrm>
            <a:off x="4019418" y="4283448"/>
            <a:ext cx="152751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200" b="1" dirty="0">
                <a:latin typeface="OPPOSans R" panose="00020600040101010101" pitchFamily="18" charset="-122"/>
                <a:ea typeface="OPPOSans R" panose="00020600040101010101" pitchFamily="18" charset="-122"/>
              </a:rPr>
              <a:t>侨民</a:t>
            </a:r>
          </a:p>
        </p:txBody>
      </p:sp>
      <p:sp>
        <p:nvSpPr>
          <p:cNvPr id="36" name="矩形 35"/>
          <p:cNvSpPr>
            <a:spLocks noChangeArrowheads="1"/>
          </p:cNvSpPr>
          <p:nvPr/>
        </p:nvSpPr>
        <p:spPr bwMode="auto">
          <a:xfrm>
            <a:off x="2810279" y="2838160"/>
            <a:ext cx="12477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b="1" dirty="0" err="1">
                <a:solidFill>
                  <a:srgbClr val="990000"/>
                </a:solidFill>
                <a:latin typeface="OPPOSans R" panose="00020600040101010101" pitchFamily="18" charset="-122"/>
                <a:ea typeface="OPPOSans R" panose="00020600040101010101" pitchFamily="18" charset="-122"/>
              </a:rPr>
              <a:t>qiáo</a:t>
            </a:r>
            <a:endParaRPr lang="en-US" altLang="zh-CN" sz="3600" b="1" dirty="0">
              <a:solidFill>
                <a:srgbClr val="990000"/>
              </a:solidFill>
              <a:latin typeface="OPPOSans R" panose="00020600040101010101" pitchFamily="18" charset="-122"/>
              <a:ea typeface="OPPOSans R" panose="00020600040101010101" pitchFamily="18" charset="-122"/>
            </a:endParaRPr>
          </a:p>
        </p:txBody>
      </p:sp>
      <p:grpSp>
        <p:nvGrpSpPr>
          <p:cNvPr id="2" name="Group 3"/>
          <p:cNvGrpSpPr/>
          <p:nvPr/>
        </p:nvGrpSpPr>
        <p:grpSpPr bwMode="auto">
          <a:xfrm>
            <a:off x="2699053" y="3677411"/>
            <a:ext cx="1150938" cy="1162050"/>
            <a:chOff x="2426" y="1253"/>
            <a:chExt cx="1815" cy="1814"/>
          </a:xfrm>
        </p:grpSpPr>
        <p:sp>
          <p:nvSpPr>
            <p:cNvPr id="38" name="Rectangle 4"/>
            <p:cNvSpPr>
              <a:spLocks noChangeArrowheads="1"/>
            </p:cNvSpPr>
            <p:nvPr/>
          </p:nvSpPr>
          <p:spPr bwMode="auto">
            <a:xfrm>
              <a:off x="2426" y="1253"/>
              <a:ext cx="1815" cy="1814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Tx/>
                <a:buNone/>
              </a:pPr>
              <a:endParaRPr lang="zh-CN" altLang="en-US" sz="1600" b="1" dirty="0">
                <a:latin typeface="OPPOSans R" panose="00020600040101010101" pitchFamily="18" charset="-122"/>
                <a:ea typeface="OPPOSans R" panose="00020600040101010101" pitchFamily="18" charset="-122"/>
              </a:endParaRPr>
            </a:p>
          </p:txBody>
        </p:sp>
        <p:sp>
          <p:nvSpPr>
            <p:cNvPr id="39" name="Line 5"/>
            <p:cNvSpPr>
              <a:spLocks noChangeShapeType="1"/>
            </p:cNvSpPr>
            <p:nvPr/>
          </p:nvSpPr>
          <p:spPr bwMode="auto">
            <a:xfrm flipH="1">
              <a:off x="2426" y="2160"/>
              <a:ext cx="181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600" dirty="0">
                <a:latin typeface="OPPOSans R" panose="00020600040101010101" pitchFamily="18" charset="-122"/>
                <a:ea typeface="OPPOSans R" panose="00020600040101010101" pitchFamily="18" charset="-122"/>
              </a:endParaRPr>
            </a:p>
          </p:txBody>
        </p:sp>
        <p:sp>
          <p:nvSpPr>
            <p:cNvPr id="40" name="Line 6"/>
            <p:cNvSpPr>
              <a:spLocks noChangeShapeType="1"/>
            </p:cNvSpPr>
            <p:nvPr/>
          </p:nvSpPr>
          <p:spPr bwMode="auto">
            <a:xfrm>
              <a:off x="3335" y="1298"/>
              <a:ext cx="0" cy="176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600" dirty="0">
                <a:latin typeface="OPPOSans R" panose="00020600040101010101" pitchFamily="18" charset="-122"/>
                <a:ea typeface="OPPOSans R" panose="00020600040101010101" pitchFamily="18" charset="-122"/>
              </a:endParaRPr>
            </a:p>
          </p:txBody>
        </p:sp>
      </p:grpSp>
      <p:sp>
        <p:nvSpPr>
          <p:cNvPr id="41" name="矩形 40"/>
          <p:cNvSpPr>
            <a:spLocks noChangeArrowheads="1"/>
          </p:cNvSpPr>
          <p:nvPr/>
        </p:nvSpPr>
        <p:spPr bwMode="auto">
          <a:xfrm>
            <a:off x="2699053" y="3656773"/>
            <a:ext cx="1152525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6600" b="1" dirty="0">
                <a:solidFill>
                  <a:srgbClr val="990000"/>
                </a:solidFill>
                <a:latin typeface="OPPOSans R" panose="00020600040101010101" pitchFamily="18" charset="-122"/>
                <a:ea typeface="OPPOSans R" panose="00020600040101010101" pitchFamily="18" charset="-122"/>
              </a:rPr>
              <a:t>侨</a:t>
            </a:r>
          </a:p>
        </p:txBody>
      </p:sp>
      <p:sp>
        <p:nvSpPr>
          <p:cNvPr id="42" name="TextBox 44"/>
          <p:cNvSpPr txBox="1">
            <a:spLocks noChangeArrowheads="1"/>
          </p:cNvSpPr>
          <p:nvPr/>
        </p:nvSpPr>
        <p:spPr bwMode="auto">
          <a:xfrm>
            <a:off x="2603018" y="1918532"/>
            <a:ext cx="172295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4400" dirty="0">
                <a:solidFill>
                  <a:srgbClr val="990000"/>
                </a:solidFill>
                <a:latin typeface="OPPOSans R" panose="00020600040101010101" pitchFamily="18" charset="-122"/>
                <a:ea typeface="OPPOSans R" panose="00020600040101010101" pitchFamily="18" charset="-122"/>
              </a:rPr>
              <a:t>华侨</a:t>
            </a:r>
          </a:p>
        </p:txBody>
      </p:sp>
      <p:sp>
        <p:nvSpPr>
          <p:cNvPr id="43" name="TextBox 14"/>
          <p:cNvSpPr txBox="1">
            <a:spLocks noChangeArrowheads="1"/>
          </p:cNvSpPr>
          <p:nvPr/>
        </p:nvSpPr>
        <p:spPr bwMode="auto">
          <a:xfrm>
            <a:off x="8415371" y="3548381"/>
            <a:ext cx="132241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200" b="1" dirty="0">
                <a:latin typeface="OPPOSans R" panose="00020600040101010101" pitchFamily="18" charset="-122"/>
                <a:ea typeface="OPPOSans R" panose="00020600040101010101" pitchFamily="18" charset="-122"/>
              </a:rPr>
              <a:t>亲眷</a:t>
            </a:r>
          </a:p>
        </p:txBody>
      </p:sp>
      <p:sp>
        <p:nvSpPr>
          <p:cNvPr id="44" name="TextBox 15"/>
          <p:cNvSpPr txBox="1">
            <a:spLocks noChangeArrowheads="1"/>
          </p:cNvSpPr>
          <p:nvPr/>
        </p:nvSpPr>
        <p:spPr bwMode="auto">
          <a:xfrm>
            <a:off x="8415371" y="4256848"/>
            <a:ext cx="222468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200" b="1" dirty="0">
                <a:latin typeface="OPPOSans R" panose="00020600040101010101" pitchFamily="18" charset="-122"/>
                <a:ea typeface="OPPOSans R" panose="00020600040101010101" pitchFamily="18" charset="-122"/>
              </a:rPr>
              <a:t>眷顾</a:t>
            </a:r>
          </a:p>
        </p:txBody>
      </p:sp>
      <p:sp>
        <p:nvSpPr>
          <p:cNvPr id="45" name="矩形 44"/>
          <p:cNvSpPr>
            <a:spLocks noChangeArrowheads="1"/>
          </p:cNvSpPr>
          <p:nvPr/>
        </p:nvSpPr>
        <p:spPr bwMode="auto">
          <a:xfrm>
            <a:off x="7090335" y="2846819"/>
            <a:ext cx="132858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b="1" dirty="0" err="1">
                <a:solidFill>
                  <a:srgbClr val="990000"/>
                </a:solidFill>
                <a:latin typeface="OPPOSans R" panose="00020600040101010101" pitchFamily="18" charset="-122"/>
                <a:ea typeface="OPPOSans R" panose="00020600040101010101" pitchFamily="18" charset="-122"/>
              </a:rPr>
              <a:t>juàn</a:t>
            </a:r>
            <a:endParaRPr lang="en-US" altLang="zh-CN" sz="3600" b="1" dirty="0">
              <a:solidFill>
                <a:srgbClr val="990000"/>
              </a:solidFill>
              <a:latin typeface="OPPOSans R" panose="00020600040101010101" pitchFamily="18" charset="-122"/>
              <a:ea typeface="OPPOSans R" panose="00020600040101010101" pitchFamily="18" charset="-122"/>
            </a:endParaRPr>
          </a:p>
        </p:txBody>
      </p:sp>
      <p:grpSp>
        <p:nvGrpSpPr>
          <p:cNvPr id="3" name="Group 3"/>
          <p:cNvGrpSpPr/>
          <p:nvPr/>
        </p:nvGrpSpPr>
        <p:grpSpPr bwMode="auto">
          <a:xfrm>
            <a:off x="7043919" y="3663123"/>
            <a:ext cx="1150937" cy="1162050"/>
            <a:chOff x="2426" y="1253"/>
            <a:chExt cx="1815" cy="1814"/>
          </a:xfrm>
        </p:grpSpPr>
        <p:sp>
          <p:nvSpPr>
            <p:cNvPr id="47" name="Rectangle 4"/>
            <p:cNvSpPr>
              <a:spLocks noChangeArrowheads="1"/>
            </p:cNvSpPr>
            <p:nvPr/>
          </p:nvSpPr>
          <p:spPr bwMode="auto">
            <a:xfrm>
              <a:off x="2426" y="1253"/>
              <a:ext cx="1815" cy="1814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Tx/>
                <a:buNone/>
              </a:pPr>
              <a:endParaRPr lang="zh-CN" altLang="en-US" sz="1600" b="1" dirty="0">
                <a:latin typeface="OPPOSans R" panose="00020600040101010101" pitchFamily="18" charset="-122"/>
                <a:ea typeface="OPPOSans R" panose="00020600040101010101" pitchFamily="18" charset="-122"/>
              </a:endParaRPr>
            </a:p>
          </p:txBody>
        </p:sp>
        <p:sp>
          <p:nvSpPr>
            <p:cNvPr id="48" name="Line 5"/>
            <p:cNvSpPr>
              <a:spLocks noChangeShapeType="1"/>
            </p:cNvSpPr>
            <p:nvPr/>
          </p:nvSpPr>
          <p:spPr bwMode="auto">
            <a:xfrm flipH="1">
              <a:off x="2426" y="2160"/>
              <a:ext cx="181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600" dirty="0">
                <a:latin typeface="OPPOSans R" panose="00020600040101010101" pitchFamily="18" charset="-122"/>
                <a:ea typeface="OPPOSans R" panose="00020600040101010101" pitchFamily="18" charset="-122"/>
              </a:endParaRPr>
            </a:p>
          </p:txBody>
        </p:sp>
        <p:sp>
          <p:nvSpPr>
            <p:cNvPr id="49" name="Line 6"/>
            <p:cNvSpPr>
              <a:spLocks noChangeShapeType="1"/>
            </p:cNvSpPr>
            <p:nvPr/>
          </p:nvSpPr>
          <p:spPr bwMode="auto">
            <a:xfrm>
              <a:off x="3335" y="1298"/>
              <a:ext cx="0" cy="176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600" dirty="0">
                <a:latin typeface="OPPOSans R" panose="00020600040101010101" pitchFamily="18" charset="-122"/>
                <a:ea typeface="OPPOSans R" panose="00020600040101010101" pitchFamily="18" charset="-122"/>
              </a:endParaRPr>
            </a:p>
          </p:txBody>
        </p:sp>
      </p:grpSp>
      <p:sp>
        <p:nvSpPr>
          <p:cNvPr id="50" name="矩形 49"/>
          <p:cNvSpPr>
            <a:spLocks noChangeArrowheads="1"/>
          </p:cNvSpPr>
          <p:nvPr/>
        </p:nvSpPr>
        <p:spPr bwMode="auto">
          <a:xfrm>
            <a:off x="7024869" y="3615498"/>
            <a:ext cx="1152525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6600" b="1" dirty="0">
                <a:solidFill>
                  <a:srgbClr val="990000"/>
                </a:solidFill>
                <a:latin typeface="OPPOSans R" panose="00020600040101010101" pitchFamily="18" charset="-122"/>
                <a:ea typeface="OPPOSans R" panose="00020600040101010101" pitchFamily="18" charset="-122"/>
              </a:rPr>
              <a:t>眷</a:t>
            </a:r>
          </a:p>
        </p:txBody>
      </p:sp>
      <p:sp>
        <p:nvSpPr>
          <p:cNvPr id="51" name="TextBox 44"/>
          <p:cNvSpPr txBox="1">
            <a:spLocks noChangeArrowheads="1"/>
          </p:cNvSpPr>
          <p:nvPr/>
        </p:nvSpPr>
        <p:spPr bwMode="auto">
          <a:xfrm>
            <a:off x="6921594" y="1917796"/>
            <a:ext cx="191414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4400" dirty="0">
                <a:solidFill>
                  <a:srgbClr val="990000"/>
                </a:solidFill>
                <a:latin typeface="OPPOSans R" panose="00020600040101010101" pitchFamily="18" charset="-122"/>
                <a:ea typeface="OPPOSans R" panose="00020600040101010101" pitchFamily="18" charset="-122"/>
              </a:rPr>
              <a:t>眷恋</a:t>
            </a:r>
          </a:p>
        </p:txBody>
      </p:sp>
      <p:sp>
        <p:nvSpPr>
          <p:cNvPr id="58" name="TextBox 40"/>
          <p:cNvSpPr txBox="1">
            <a:spLocks noChangeArrowheads="1"/>
          </p:cNvSpPr>
          <p:nvPr/>
        </p:nvSpPr>
        <p:spPr bwMode="auto">
          <a:xfrm>
            <a:off x="4030151" y="3508570"/>
            <a:ext cx="152751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200" b="1" dirty="0">
                <a:latin typeface="OPPOSans R" panose="00020600040101010101" pitchFamily="18" charset="-122"/>
                <a:ea typeface="OPPOSans R" panose="00020600040101010101" pitchFamily="18" charset="-122"/>
              </a:rPr>
              <a:t>侨胞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41" grpId="0"/>
      <p:bldP spid="42" grpId="0"/>
      <p:bldP spid="43" grpId="0"/>
      <p:bldP spid="44" grpId="0"/>
      <p:bldP spid="45" grpId="0"/>
      <p:bldP spid="50" grpId="0"/>
      <p:bldP spid="51" grpId="0"/>
      <p:bldP spid="5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882224" y="3226386"/>
            <a:ext cx="833764" cy="909089"/>
            <a:chOff x="839470" y="3299633"/>
            <a:chExt cx="833764" cy="909089"/>
          </a:xfrm>
        </p:grpSpPr>
        <p:sp>
          <p:nvSpPr>
            <p:cNvPr id="53" name="椭圆 52"/>
            <p:cNvSpPr/>
            <p:nvPr/>
          </p:nvSpPr>
          <p:spPr>
            <a:xfrm>
              <a:off x="839470" y="3299633"/>
              <a:ext cx="833764" cy="909089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sz="3200" b="1" dirty="0">
                <a:latin typeface="OPPOSans R" panose="00020600040101010101" pitchFamily="18" charset="-122"/>
                <a:ea typeface="OPPOSans R" panose="00020600040101010101" pitchFamily="18" charset="-122"/>
              </a:endParaRP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889322" y="3400234"/>
              <a:ext cx="69923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4000" b="1" dirty="0">
                  <a:latin typeface="OPPOSans R" panose="00020600040101010101" pitchFamily="18" charset="-122"/>
                  <a:ea typeface="OPPOSans R" panose="00020600040101010101" pitchFamily="18" charset="-122"/>
                </a:rPr>
                <a:t>折</a:t>
              </a:r>
            </a:p>
          </p:txBody>
        </p:sp>
      </p:grpSp>
      <p:sp>
        <p:nvSpPr>
          <p:cNvPr id="28" name="左大括号 27"/>
          <p:cNvSpPr/>
          <p:nvPr/>
        </p:nvSpPr>
        <p:spPr>
          <a:xfrm>
            <a:off x="1910814" y="2864971"/>
            <a:ext cx="347870" cy="1676260"/>
          </a:xfrm>
          <a:prstGeom prst="leftBrace">
            <a:avLst/>
          </a:prstGeom>
          <a:ln w="25400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3200" b="1" dirty="0">
              <a:latin typeface="OPPOSans R" panose="00020600040101010101" pitchFamily="18" charset="-122"/>
              <a:ea typeface="OPPOSans R" panose="00020600040101010101" pitchFamily="18" charset="-122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2479477" y="2578234"/>
            <a:ext cx="7906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 err="1">
                <a:latin typeface="OPPOSans R" panose="00020600040101010101" pitchFamily="18" charset="-122"/>
                <a:ea typeface="OPPOSans R" panose="00020600040101010101" pitchFamily="18" charset="-122"/>
              </a:rPr>
              <a:t>shé</a:t>
            </a:r>
            <a:endParaRPr lang="zh-CN" altLang="en-US" sz="2800" b="1" dirty="0">
              <a:latin typeface="OPPOSans R" panose="00020600040101010101" pitchFamily="18" charset="-122"/>
              <a:ea typeface="OPPOSans R" panose="00020600040101010101" pitchFamily="18" charset="-122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2479476" y="4192684"/>
            <a:ext cx="8130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 err="1">
                <a:latin typeface="OPPOSans R" panose="00020600040101010101" pitchFamily="18" charset="-122"/>
                <a:ea typeface="OPPOSans R" panose="00020600040101010101" pitchFamily="18" charset="-122"/>
              </a:rPr>
              <a:t>zhé</a:t>
            </a:r>
            <a:endParaRPr lang="zh-CN" altLang="en-US" sz="2800" b="1" dirty="0">
              <a:latin typeface="OPPOSans R" panose="00020600040101010101" pitchFamily="18" charset="-122"/>
              <a:ea typeface="OPPOSans R" panose="00020600040101010101" pitchFamily="18" charset="-122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3244368" y="4223481"/>
            <a:ext cx="10086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</a:rPr>
              <a:t>折</a:t>
            </a:r>
            <a:r>
              <a:rPr lang="zh-CN" altLang="en-US" sz="3200" b="1" dirty="0">
                <a:latin typeface="OPPOSans R" panose="00020600040101010101" pitchFamily="18" charset="-122"/>
                <a:ea typeface="OPPOSans R" panose="00020600040101010101" pitchFamily="18" charset="-122"/>
              </a:rPr>
              <a:t>断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3273264" y="2609487"/>
            <a:ext cx="12069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</a:rPr>
              <a:t>折</a:t>
            </a:r>
            <a:r>
              <a:rPr lang="zh-CN" altLang="en-US" sz="3200" b="1" dirty="0">
                <a:latin typeface="OPPOSans R" panose="00020600040101010101" pitchFamily="18" charset="-122"/>
                <a:ea typeface="OPPOSans R" panose="00020600040101010101" pitchFamily="18" charset="-122"/>
              </a:rPr>
              <a:t>节</a:t>
            </a:r>
            <a:endParaRPr lang="zh-CN" altLang="zh-CN" sz="3200" b="1" dirty="0">
              <a:latin typeface="OPPOSans R" panose="00020600040101010101" pitchFamily="18" charset="-122"/>
              <a:ea typeface="OPPOSans R" panose="00020600040101010101" pitchFamily="18" charset="-122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4474845" y="4208127"/>
            <a:ext cx="51283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latin typeface="OPPOSans R" panose="00020600040101010101" pitchFamily="18" charset="-122"/>
                <a:ea typeface="OPPOSans R" panose="00020600040101010101" pitchFamily="18" charset="-122"/>
              </a:rPr>
              <a:t>箭囊里装着一只</a:t>
            </a:r>
            <a:r>
              <a:rPr lang="zh-CN" altLang="en-US" sz="32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</a:rPr>
              <a:t>折</a:t>
            </a:r>
            <a:r>
              <a:rPr lang="zh-CN" altLang="en-US" sz="3200" dirty="0">
                <a:latin typeface="OPPOSans R" panose="00020600040101010101" pitchFamily="18" charset="-122"/>
                <a:ea typeface="OPPOSans R" panose="00020600040101010101" pitchFamily="18" charset="-122"/>
              </a:rPr>
              <a:t>断的箭。</a:t>
            </a:r>
          </a:p>
        </p:txBody>
      </p:sp>
      <p:pic>
        <p:nvPicPr>
          <p:cNvPr id="54" name="图片 5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9238409" y="4010361"/>
            <a:ext cx="2085553" cy="1968484"/>
          </a:xfrm>
          <a:prstGeom prst="rect">
            <a:avLst/>
          </a:prstGeom>
        </p:spPr>
      </p:pic>
      <p:sp>
        <p:nvSpPr>
          <p:cNvPr id="52" name="文本框 34"/>
          <p:cNvSpPr txBox="1"/>
          <p:nvPr/>
        </p:nvSpPr>
        <p:spPr>
          <a:xfrm>
            <a:off x="4411345" y="2582527"/>
            <a:ext cx="55402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latin typeface="OPPOSans R" panose="00020600040101010101" pitchFamily="18" charset="-122"/>
                <a:ea typeface="OPPOSans R" panose="00020600040101010101" pitchFamily="18" charset="-122"/>
              </a:rPr>
              <a:t>他们顶天立地不肯低头</a:t>
            </a:r>
            <a:r>
              <a:rPr lang="zh-CN" altLang="en-US" sz="32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</a:rPr>
              <a:t>折</a:t>
            </a:r>
            <a:r>
              <a:rPr lang="zh-CN" altLang="en-US" sz="3200" dirty="0">
                <a:latin typeface="OPPOSans R" panose="00020600040101010101" pitchFamily="18" charset="-122"/>
                <a:ea typeface="OPPOSans R" panose="00020600040101010101" pitchFamily="18" charset="-122"/>
              </a:rPr>
              <a:t>节。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0" grpId="0"/>
      <p:bldP spid="32" grpId="0"/>
      <p:bldP spid="33" grpId="0"/>
      <p:bldP spid="6" grpId="0"/>
      <p:bldP spid="35" grpId="0"/>
      <p:bldP spid="5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1162103" y="2404026"/>
            <a:ext cx="5074277" cy="1068945"/>
            <a:chOff x="2472743" y="2524261"/>
            <a:chExt cx="5074277" cy="1068945"/>
          </a:xfrm>
        </p:grpSpPr>
        <p:sp>
          <p:nvSpPr>
            <p:cNvPr id="56" name="流程图: 可选过程 55"/>
            <p:cNvSpPr/>
            <p:nvPr/>
          </p:nvSpPr>
          <p:spPr>
            <a:xfrm>
              <a:off x="2472743" y="2524261"/>
              <a:ext cx="5074277" cy="1068945"/>
            </a:xfrm>
            <a:prstGeom prst="flowChartAlternateProcess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OPPOSans R" panose="00020600040101010101" pitchFamily="18" charset="-122"/>
                <a:ea typeface="OPPOSans R" panose="00020600040101010101" pitchFamily="18" charset="-122"/>
              </a:endParaRPr>
            </a:p>
          </p:txBody>
        </p:sp>
        <p:sp>
          <p:nvSpPr>
            <p:cNvPr id="2" name="矩形 1"/>
            <p:cNvSpPr/>
            <p:nvPr/>
          </p:nvSpPr>
          <p:spPr>
            <a:xfrm>
              <a:off x="2511380" y="2586685"/>
              <a:ext cx="5009882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zh-CN" altLang="en-US" sz="2800" dirty="0">
                  <a:solidFill>
                    <a:srgbClr val="FF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</a:rPr>
                <a:t>朵朵冷艳，缕缕幽芳：</a:t>
              </a:r>
              <a:r>
                <a:rPr lang="zh-CN" altLang="en-US" sz="2800" dirty="0">
                  <a:latin typeface="OPPOSans R" panose="00020600040101010101" pitchFamily="18" charset="-122"/>
                  <a:ea typeface="OPPOSans R" panose="00020600040101010101" pitchFamily="18" charset="-122"/>
                </a:rPr>
                <a:t>冷艳和幽芳写出了梅花的清高品格</a:t>
              </a:r>
              <a:r>
                <a:rPr lang="zh-CN" altLang="en-US" sz="2800" b="1" dirty="0">
                  <a:latin typeface="OPPOSans R" panose="00020600040101010101" pitchFamily="18" charset="-122"/>
                  <a:ea typeface="OPPOSans R" panose="00020600040101010101" pitchFamily="18" charset="-122"/>
                </a:rPr>
                <a:t>。</a:t>
              </a:r>
              <a:endParaRPr lang="zh-CN" altLang="en-US" sz="2800" dirty="0">
                <a:latin typeface="OPPOSans R" panose="00020600040101010101" pitchFamily="18" charset="-122"/>
                <a:ea typeface="OPPOSans R" panose="00020600040101010101" pitchFamily="18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838200" y="4088438"/>
            <a:ext cx="5398180" cy="1229900"/>
            <a:chOff x="1275008" y="4539835"/>
            <a:chExt cx="7070706" cy="1229900"/>
          </a:xfrm>
        </p:grpSpPr>
        <p:sp>
          <p:nvSpPr>
            <p:cNvPr id="4" name="矩形 3"/>
            <p:cNvSpPr/>
            <p:nvPr/>
          </p:nvSpPr>
          <p:spPr>
            <a:xfrm>
              <a:off x="1423217" y="4616215"/>
              <a:ext cx="6888759" cy="10970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2800" dirty="0">
                  <a:latin typeface="OPPOSans R" panose="00020600040101010101" pitchFamily="18" charset="-122"/>
                  <a:ea typeface="OPPOSans R" panose="00020600040101010101" pitchFamily="18" charset="-122"/>
                </a:rPr>
                <a:t>造句：故乡的梅花又开了，</a:t>
              </a:r>
              <a:r>
                <a:rPr lang="zh-CN" altLang="en-US" sz="2800" dirty="0">
                  <a:solidFill>
                    <a:srgbClr val="FF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</a:rPr>
                <a:t>朵朵冷艳、缕缕幽芳</a:t>
              </a:r>
              <a:r>
                <a:rPr lang="zh-CN" altLang="en-US" sz="2800" dirty="0">
                  <a:latin typeface="OPPOSans R" panose="00020600040101010101" pitchFamily="18" charset="-122"/>
                  <a:ea typeface="OPPOSans R" panose="00020600040101010101" pitchFamily="18" charset="-122"/>
                </a:rPr>
                <a:t>。</a:t>
              </a:r>
            </a:p>
          </p:txBody>
        </p:sp>
        <p:sp>
          <p:nvSpPr>
            <p:cNvPr id="6" name="圆角矩形 5"/>
            <p:cNvSpPr/>
            <p:nvPr/>
          </p:nvSpPr>
          <p:spPr>
            <a:xfrm>
              <a:off x="1275008" y="4539835"/>
              <a:ext cx="7070706" cy="1229900"/>
            </a:xfrm>
            <a:prstGeom prst="roundRect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OPPOSans R" panose="00020600040101010101" pitchFamily="18" charset="-122"/>
                <a:ea typeface="OPPOSans R" panose="00020600040101010101" pitchFamily="18" charset="-122"/>
              </a:endParaRPr>
            </a:p>
          </p:txBody>
        </p:sp>
      </p:grpSp>
      <p:pic>
        <p:nvPicPr>
          <p:cNvPr id="5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9624" y="2132534"/>
            <a:ext cx="4504176" cy="3002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横卷形 2"/>
          <p:cNvSpPr/>
          <p:nvPr/>
        </p:nvSpPr>
        <p:spPr>
          <a:xfrm>
            <a:off x="1118691" y="3956782"/>
            <a:ext cx="5800270" cy="1697258"/>
          </a:xfrm>
          <a:prstGeom prst="horizontalScroll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zh-CN" altLang="zh-CN" sz="2400" dirty="0">
                <a:latin typeface="OPPOSans R" panose="00020600040101010101" pitchFamily="18" charset="-122"/>
                <a:ea typeface="OPPOSans R" panose="00020600040101010101" pitchFamily="18" charset="-122"/>
              </a:rPr>
              <a:t>造句：</a:t>
            </a:r>
            <a:r>
              <a:rPr lang="zh-CN" altLang="en-US" sz="2400" dirty="0">
                <a:latin typeface="OPPOSans R" panose="00020600040101010101" pitchFamily="18" charset="-122"/>
                <a:ea typeface="OPPOSans R" panose="00020600040101010101" pitchFamily="18" charset="-122"/>
              </a:rPr>
              <a:t>每每看到梅花，我就想起漂泊他乡、</a:t>
            </a:r>
            <a:r>
              <a:rPr lang="zh-CN" altLang="en-US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</a:rPr>
              <a:t>葬身异国</a:t>
            </a:r>
            <a:r>
              <a:rPr lang="zh-CN" altLang="en-US" sz="2400" dirty="0">
                <a:latin typeface="OPPOSans R" panose="00020600040101010101" pitchFamily="18" charset="-122"/>
                <a:ea typeface="OPPOSans R" panose="00020600040101010101" pitchFamily="18" charset="-122"/>
              </a:rPr>
              <a:t>的外祖父。</a:t>
            </a:r>
            <a:endParaRPr lang="zh-CN" altLang="zh-CN" sz="2400" dirty="0">
              <a:latin typeface="OPPOSans R" panose="00020600040101010101" pitchFamily="18" charset="-122"/>
              <a:ea typeface="OPPOSans R" panose="00020600040101010101" pitchFamily="18" charset="-122"/>
            </a:endParaRPr>
          </a:p>
        </p:txBody>
      </p:sp>
      <p:grpSp>
        <p:nvGrpSpPr>
          <p:cNvPr id="55" name="组合 54"/>
          <p:cNvGrpSpPr/>
          <p:nvPr/>
        </p:nvGrpSpPr>
        <p:grpSpPr>
          <a:xfrm>
            <a:off x="660400" y="2075126"/>
            <a:ext cx="5271153" cy="1557123"/>
            <a:chOff x="3799" y="3722"/>
            <a:chExt cx="16762" cy="3708"/>
          </a:xfrm>
        </p:grpSpPr>
        <p:pic>
          <p:nvPicPr>
            <p:cNvPr id="56" name="图片 55" descr="图片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799" y="3722"/>
              <a:ext cx="16762" cy="3708"/>
            </a:xfrm>
            <a:prstGeom prst="rect">
              <a:avLst/>
            </a:prstGeom>
          </p:spPr>
        </p:pic>
        <p:sp>
          <p:nvSpPr>
            <p:cNvPr id="57" name="文本框 2"/>
            <p:cNvSpPr txBox="1"/>
            <p:nvPr/>
          </p:nvSpPr>
          <p:spPr>
            <a:xfrm>
              <a:off x="5325" y="4119"/>
              <a:ext cx="13859" cy="2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lnSpc>
                  <a:spcPct val="150000"/>
                </a:lnSpc>
              </a:pPr>
              <a:r>
                <a:rPr lang="zh-CN" altLang="en-US" sz="2400" dirty="0">
                  <a:solidFill>
                    <a:srgbClr val="FF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</a:rPr>
                <a:t>葬身异国：</a:t>
              </a:r>
              <a:r>
                <a:rPr lang="zh-CN" altLang="en-US" sz="2400" dirty="0">
                  <a:latin typeface="OPPOSans R" panose="00020600040101010101" pitchFamily="18" charset="-122"/>
                  <a:ea typeface="OPPOSans R" panose="00020600040101010101" pitchFamily="18" charset="-122"/>
                </a:rPr>
                <a:t>指外祖父埋葬在在东南亚的星岛。</a:t>
              </a:r>
            </a:p>
          </p:txBody>
        </p:sp>
      </p:grpSp>
      <p:pic>
        <p:nvPicPr>
          <p:cNvPr id="5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8843" y="1857358"/>
            <a:ext cx="3898665" cy="2697319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1036533" y="1967348"/>
            <a:ext cx="4752303" cy="1024772"/>
            <a:chOff x="2034863" y="2562897"/>
            <a:chExt cx="4752303" cy="1024772"/>
          </a:xfrm>
        </p:grpSpPr>
        <p:sp>
          <p:nvSpPr>
            <p:cNvPr id="56" name="流程图: 可选过程 55"/>
            <p:cNvSpPr/>
            <p:nvPr/>
          </p:nvSpPr>
          <p:spPr>
            <a:xfrm>
              <a:off x="2034863" y="2562897"/>
              <a:ext cx="4752303" cy="1024772"/>
            </a:xfrm>
            <a:prstGeom prst="flowChartAlternateProcess">
              <a:avLst/>
            </a:prstGeom>
            <a:solidFill>
              <a:srgbClr val="DD6AAA"/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</a:endParaRPr>
            </a:p>
          </p:txBody>
        </p:sp>
        <p:sp>
          <p:nvSpPr>
            <p:cNvPr id="2" name="矩形 1"/>
            <p:cNvSpPr/>
            <p:nvPr/>
          </p:nvSpPr>
          <p:spPr>
            <a:xfrm>
              <a:off x="2498501" y="2813673"/>
              <a:ext cx="3825026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800" dirty="0">
                  <a:solidFill>
                    <a:schemeClr val="bg1"/>
                  </a:solidFill>
                  <a:latin typeface="OPPOSans R" panose="00020600040101010101" pitchFamily="18" charset="-122"/>
                  <a:ea typeface="OPPOSans R" panose="00020600040101010101" pitchFamily="18" charset="-122"/>
                </a:rPr>
                <a:t>眷恋：深切地留恋</a:t>
              </a:r>
              <a:endParaRPr lang="zh-CN" altLang="en-US" sz="2800" dirty="0">
                <a:solidFill>
                  <a:srgbClr val="0070C0"/>
                </a:solidFill>
                <a:latin typeface="OPPOSans R" panose="00020600040101010101" pitchFamily="18" charset="-122"/>
                <a:ea typeface="OPPOSans R" panose="00020600040101010101" pitchFamily="18" charset="-122"/>
              </a:endParaRPr>
            </a:p>
          </p:txBody>
        </p:sp>
      </p:grpSp>
      <p:grpSp>
        <p:nvGrpSpPr>
          <p:cNvPr id="9" name="组合 9"/>
          <p:cNvGrpSpPr/>
          <p:nvPr/>
        </p:nvGrpSpPr>
        <p:grpSpPr>
          <a:xfrm>
            <a:off x="1036533" y="4132551"/>
            <a:ext cx="6008241" cy="920808"/>
            <a:chOff x="1693325" y="4552714"/>
            <a:chExt cx="6008241" cy="920808"/>
          </a:xfrm>
        </p:grpSpPr>
        <p:sp>
          <p:nvSpPr>
            <p:cNvPr id="4" name="矩形 3"/>
            <p:cNvSpPr/>
            <p:nvPr/>
          </p:nvSpPr>
          <p:spPr>
            <a:xfrm>
              <a:off x="1995443" y="4783712"/>
              <a:ext cx="5706123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800" dirty="0">
                  <a:latin typeface="OPPOSans R" panose="00020600040101010101" pitchFamily="18" charset="-122"/>
                  <a:ea typeface="OPPOSans R" panose="00020600040101010101" pitchFamily="18" charset="-122"/>
                </a:rPr>
                <a:t> 造句：外祖父深深地</a:t>
              </a:r>
              <a:r>
                <a:rPr lang="zh-CN" altLang="en-US" sz="2800" dirty="0">
                  <a:solidFill>
                    <a:srgbClr val="FF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</a:rPr>
                <a:t>眷恋</a:t>
              </a:r>
              <a:r>
                <a:rPr lang="zh-CN" altLang="en-US" sz="2800" dirty="0">
                  <a:latin typeface="OPPOSans R" panose="00020600040101010101" pitchFamily="18" charset="-122"/>
                  <a:ea typeface="OPPOSans R" panose="00020600040101010101" pitchFamily="18" charset="-122"/>
                </a:rPr>
                <a:t>着祖国。</a:t>
              </a:r>
            </a:p>
          </p:txBody>
        </p:sp>
        <p:sp>
          <p:nvSpPr>
            <p:cNvPr id="6" name="圆角矩形 5"/>
            <p:cNvSpPr/>
            <p:nvPr/>
          </p:nvSpPr>
          <p:spPr>
            <a:xfrm>
              <a:off x="1693325" y="4552714"/>
              <a:ext cx="6008241" cy="920808"/>
            </a:xfrm>
            <a:prstGeom prst="roundRect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OPPOSans R" panose="00020600040101010101" pitchFamily="18" charset="-122"/>
                <a:ea typeface="OPPOSans R" panose="00020600040101010101" pitchFamily="18" charset="-122"/>
              </a:endParaRPr>
            </a:p>
          </p:txBody>
        </p:sp>
      </p:grpSp>
      <p:pic>
        <p:nvPicPr>
          <p:cNvPr id="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4168" y="1521926"/>
            <a:ext cx="2859181" cy="3814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4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文本框 12"/>
          <p:cNvSpPr txBox="1">
            <a:spLocks noChangeArrowheads="1"/>
          </p:cNvSpPr>
          <p:nvPr/>
        </p:nvSpPr>
        <p:spPr bwMode="auto">
          <a:xfrm>
            <a:off x="660400" y="1776552"/>
            <a:ext cx="6239423" cy="5001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8580" tIns="34290" rIns="68580" bIns="34290">
            <a:spAutoFit/>
          </a:bodyPr>
          <a:lstStyle/>
          <a:p>
            <a:r>
              <a:rPr lang="zh-CN" altLang="en-US" sz="2800" dirty="0">
                <a:solidFill>
                  <a:srgbClr val="DD6AAA"/>
                </a:solidFill>
                <a:latin typeface="OPPOSans B" panose="00020600040101010101" pitchFamily="18" charset="-122"/>
                <a:ea typeface="OPPOSans B" panose="00020600040101010101" pitchFamily="18" charset="-122"/>
                <a:sym typeface="OPPOSans B" panose="00020600040101010101" pitchFamily="18" charset="-122"/>
              </a:rPr>
              <a:t>默读课文。说一说你对题目的理解。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2103652" y="3465962"/>
            <a:ext cx="14454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latin typeface="OPPOSans R" panose="00020600040101010101" pitchFamily="18" charset="-122"/>
                <a:ea typeface="OPPOSans R" panose="00020600040101010101" pitchFamily="18" charset="-122"/>
              </a:rPr>
              <a:t>梅花魂</a:t>
            </a:r>
          </a:p>
        </p:txBody>
      </p:sp>
      <p:grpSp>
        <p:nvGrpSpPr>
          <p:cNvPr id="69" name="组合 68"/>
          <p:cNvGrpSpPr/>
          <p:nvPr/>
        </p:nvGrpSpPr>
        <p:grpSpPr>
          <a:xfrm>
            <a:off x="4127782" y="3272160"/>
            <a:ext cx="1620958" cy="720080"/>
            <a:chOff x="3510884" y="2029490"/>
            <a:chExt cx="1620958" cy="720080"/>
          </a:xfrm>
        </p:grpSpPr>
        <p:sp>
          <p:nvSpPr>
            <p:cNvPr id="70" name="圆角矩形标注 69"/>
            <p:cNvSpPr/>
            <p:nvPr/>
          </p:nvSpPr>
          <p:spPr>
            <a:xfrm>
              <a:off x="3510885" y="2029490"/>
              <a:ext cx="1620957" cy="720080"/>
            </a:xfrm>
            <a:prstGeom prst="wedgeRoundRectCallout">
              <a:avLst>
                <a:gd name="adj1" fmla="val -85637"/>
                <a:gd name="adj2" fmla="val -8413"/>
                <a:gd name="adj3" fmla="val 16667"/>
              </a:avLst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just"/>
              <a:r>
                <a:rPr lang="zh-CN" altLang="en-US" sz="2400" b="1" dirty="0">
                  <a:latin typeface="OPPOSans R" panose="00020600040101010101" pitchFamily="18" charset="-122"/>
                  <a:ea typeface="OPPOSans R" panose="00020600040101010101" pitchFamily="18" charset="-122"/>
                </a:rPr>
                <a:t> </a:t>
              </a:r>
              <a:endParaRPr lang="zh-CN" altLang="en-US" sz="2000" b="1" dirty="0">
                <a:latin typeface="OPPOSans R" panose="00020600040101010101" pitchFamily="18" charset="-122"/>
                <a:ea typeface="OPPOSans R" panose="00020600040101010101" pitchFamily="18" charset="-122"/>
              </a:endParaRPr>
            </a:p>
          </p:txBody>
        </p:sp>
        <p:sp>
          <p:nvSpPr>
            <p:cNvPr id="71" name="矩形 70"/>
            <p:cNvSpPr/>
            <p:nvPr/>
          </p:nvSpPr>
          <p:spPr>
            <a:xfrm>
              <a:off x="3510884" y="2082334"/>
              <a:ext cx="162095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b="1" dirty="0">
                  <a:solidFill>
                    <a:srgbClr val="FF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</a:rPr>
                <a:t>精神品格</a:t>
              </a:r>
            </a:p>
          </p:txBody>
        </p:sp>
      </p:grpSp>
      <p:sp>
        <p:nvSpPr>
          <p:cNvPr id="72" name="Text Box 5"/>
          <p:cNvSpPr txBox="1">
            <a:spLocks noChangeArrowheads="1"/>
          </p:cNvSpPr>
          <p:nvPr/>
        </p:nvSpPr>
        <p:spPr bwMode="auto">
          <a:xfrm>
            <a:off x="1446058" y="4710403"/>
            <a:ext cx="5627478" cy="936104"/>
          </a:xfrm>
          <a:prstGeom prst="callout1">
            <a:avLst>
              <a:gd name="adj1" fmla="val -3569"/>
              <a:gd name="adj2" fmla="val 49885"/>
              <a:gd name="adj3" fmla="val -70470"/>
              <a:gd name="adj4" fmla="val 37341"/>
            </a:avLst>
          </a:prstGeom>
          <a:solidFill>
            <a:schemeClr val="bg1"/>
          </a:solidFill>
          <a:ln w="19050">
            <a:solidFill>
              <a:schemeClr val="accent6">
                <a:lumMod val="60000"/>
                <a:lumOff val="40000"/>
              </a:schemeClr>
            </a:solidFill>
            <a:prstDash val="sysDot"/>
            <a:miter lim="800000"/>
          </a:ln>
        </p:spPr>
        <p:txBody>
          <a:bodyPr anchor="ctr"/>
          <a:lstStyle/>
          <a:p>
            <a:pPr algn="just">
              <a:buFontTx/>
              <a:buNone/>
              <a:defRPr/>
            </a:pPr>
            <a:r>
              <a:rPr lang="zh-CN" altLang="en-US" sz="2800" b="1" dirty="0">
                <a:solidFill>
                  <a:srgbClr val="DD6AAA"/>
                </a:solidFill>
                <a:latin typeface="OPPOSans R" panose="00020600040101010101" pitchFamily="18" charset="-122"/>
                <a:ea typeface="OPPOSans R" panose="00020600040101010101" pitchFamily="18" charset="-122"/>
              </a:rPr>
              <a:t>    梅花魂指梅花的精神品格。</a:t>
            </a:r>
          </a:p>
        </p:txBody>
      </p:sp>
      <p:pic>
        <p:nvPicPr>
          <p:cNvPr id="7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9823" y="2309121"/>
            <a:ext cx="3395494" cy="246234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58" grpId="0"/>
      <p:bldP spid="7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extBox 60"/>
          <p:cNvSpPr txBox="1"/>
          <p:nvPr/>
        </p:nvSpPr>
        <p:spPr>
          <a:xfrm>
            <a:off x="660400" y="1854557"/>
            <a:ext cx="10858500" cy="597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kern="0" dirty="0">
                <a:latin typeface="OPPOSans R" panose="00020600040101010101" pitchFamily="18" charset="-122"/>
                <a:ea typeface="OPPOSans R" panose="00020600040101010101" pitchFamily="18" charset="-122"/>
              </a:rPr>
              <a:t>默读课文。想一想：课文写了外祖父的哪几件事？表达了外祖父怎样的思想感情？</a:t>
            </a:r>
            <a:endParaRPr lang="zh-CN" altLang="en-US" sz="2400" dirty="0">
              <a:latin typeface="OPPOSans R" panose="00020600040101010101" pitchFamily="18" charset="-122"/>
              <a:ea typeface="OPPOSans R" panose="00020600040101010101" pitchFamily="18" charset="-122"/>
            </a:endParaRPr>
          </a:p>
        </p:txBody>
      </p:sp>
      <p:sp>
        <p:nvSpPr>
          <p:cNvPr id="58" name="矩形 57"/>
          <p:cNvSpPr/>
          <p:nvPr/>
        </p:nvSpPr>
        <p:spPr>
          <a:xfrm>
            <a:off x="1195439" y="3167390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DD6AAA"/>
                </a:solidFill>
                <a:latin typeface="OPPOSans R" panose="00020600040101010101" pitchFamily="18" charset="-122"/>
                <a:ea typeface="OPPOSans R" panose="00020600040101010101" pitchFamily="18" charset="-122"/>
              </a:rPr>
              <a:t>吟诗落泪</a:t>
            </a:r>
          </a:p>
        </p:txBody>
      </p:sp>
      <p:sp>
        <p:nvSpPr>
          <p:cNvPr id="62" name="矩形 61"/>
          <p:cNvSpPr/>
          <p:nvPr/>
        </p:nvSpPr>
        <p:spPr>
          <a:xfrm>
            <a:off x="5265673" y="3167390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DD6AAA"/>
                </a:solidFill>
                <a:latin typeface="OPPOSans R" panose="00020600040101010101" pitchFamily="18" charset="-122"/>
                <a:ea typeface="OPPOSans R" panose="00020600040101010101" pitchFamily="18" charset="-122"/>
              </a:rPr>
              <a:t>思国伤怀</a:t>
            </a:r>
          </a:p>
        </p:txBody>
      </p:sp>
      <p:sp>
        <p:nvSpPr>
          <p:cNvPr id="63" name="矩形 62"/>
          <p:cNvSpPr/>
          <p:nvPr/>
        </p:nvSpPr>
        <p:spPr>
          <a:xfrm>
            <a:off x="3230556" y="3167390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DD6AAA"/>
                </a:solidFill>
                <a:latin typeface="OPPOSans R" panose="00020600040101010101" pitchFamily="18" charset="-122"/>
                <a:ea typeface="OPPOSans R" panose="00020600040101010101" pitchFamily="18" charset="-122"/>
              </a:rPr>
              <a:t>珍爱梅图</a:t>
            </a:r>
          </a:p>
        </p:txBody>
      </p:sp>
      <p:sp>
        <p:nvSpPr>
          <p:cNvPr id="64" name="矩形 63"/>
          <p:cNvSpPr/>
          <p:nvPr/>
        </p:nvSpPr>
        <p:spPr>
          <a:xfrm>
            <a:off x="7300790" y="3167390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DD6AAA"/>
                </a:solidFill>
                <a:latin typeface="OPPOSans R" panose="00020600040101010101" pitchFamily="18" charset="-122"/>
                <a:ea typeface="OPPOSans R" panose="00020600040101010101" pitchFamily="18" charset="-122"/>
              </a:rPr>
              <a:t>赠墨梅图</a:t>
            </a:r>
          </a:p>
        </p:txBody>
      </p:sp>
      <p:sp>
        <p:nvSpPr>
          <p:cNvPr id="65" name="矩形 64"/>
          <p:cNvSpPr/>
          <p:nvPr/>
        </p:nvSpPr>
        <p:spPr>
          <a:xfrm>
            <a:off x="9335908" y="3167390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DD6AAA"/>
                </a:solidFill>
                <a:latin typeface="OPPOSans R" panose="00020600040101010101" pitchFamily="18" charset="-122"/>
                <a:ea typeface="OPPOSans R" panose="00020600040101010101" pitchFamily="18" charset="-122"/>
              </a:rPr>
              <a:t>送梅花绢</a:t>
            </a:r>
          </a:p>
        </p:txBody>
      </p:sp>
      <p:sp>
        <p:nvSpPr>
          <p:cNvPr id="67" name="矩形 66"/>
          <p:cNvSpPr/>
          <p:nvPr/>
        </p:nvSpPr>
        <p:spPr>
          <a:xfrm>
            <a:off x="2816396" y="4406292"/>
            <a:ext cx="6571030" cy="584775"/>
          </a:xfrm>
          <a:prstGeom prst="rect">
            <a:avLst/>
          </a:prstGeom>
          <a:solidFill>
            <a:srgbClr val="DD6AAA"/>
          </a:solidFill>
        </p:spPr>
        <p:txBody>
          <a:bodyPr wrap="none">
            <a:spAutoFit/>
          </a:bodyPr>
          <a:lstStyle/>
          <a:p>
            <a:pPr algn="ctr"/>
            <a:r>
              <a:rPr lang="zh-CN" altLang="en-US" sz="3200" b="1" dirty="0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</a:rPr>
              <a:t> 表达了外祖父对祖国的思念之情。</a:t>
            </a:r>
            <a:endParaRPr lang="zh-CN" altLang="en-US" sz="3200" dirty="0">
              <a:solidFill>
                <a:schemeClr val="bg1"/>
              </a:solidFill>
              <a:latin typeface="OPPOSans R" panose="00020600040101010101" pitchFamily="18" charset="-122"/>
              <a:ea typeface="OPPOSans R" panose="00020600040101010101" pitchFamily="18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58" grpId="0"/>
      <p:bldP spid="62" grpId="0"/>
      <p:bldP spid="63" grpId="0"/>
      <p:bldP spid="64" grpId="0"/>
      <p:bldP spid="65" grpId="0"/>
      <p:bldP spid="6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圆角矩形 58"/>
          <p:cNvSpPr/>
          <p:nvPr/>
        </p:nvSpPr>
        <p:spPr>
          <a:xfrm>
            <a:off x="2579754" y="2573210"/>
            <a:ext cx="914400" cy="914400"/>
          </a:xfrm>
          <a:prstGeom prst="roundRect">
            <a:avLst/>
          </a:prstGeom>
          <a:grpFill/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OPPOSans R" panose="00020600040101010101" pitchFamily="18" charset="-122"/>
              <a:ea typeface="OPPOSans R" panose="00020600040101010101" pitchFamily="18" charset="-122"/>
            </a:endParaRPr>
          </a:p>
        </p:txBody>
      </p:sp>
      <p:sp>
        <p:nvSpPr>
          <p:cNvPr id="60" name="矩形 59"/>
          <p:cNvSpPr/>
          <p:nvPr/>
        </p:nvSpPr>
        <p:spPr>
          <a:xfrm>
            <a:off x="3143634" y="1758225"/>
            <a:ext cx="634019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>
                <a:solidFill>
                  <a:srgbClr val="0070C0"/>
                </a:solidFill>
                <a:latin typeface="OPPOSans R" panose="00020600040101010101" pitchFamily="18" charset="-122"/>
                <a:ea typeface="OPPOSans R" panose="00020600040101010101" pitchFamily="18" charset="-122"/>
              </a:rPr>
              <a:t>外祖父为什么要保存这幅梅花图？</a:t>
            </a:r>
          </a:p>
        </p:txBody>
      </p:sp>
      <p:sp>
        <p:nvSpPr>
          <p:cNvPr id="61" name="矩形 60"/>
          <p:cNvSpPr/>
          <p:nvPr/>
        </p:nvSpPr>
        <p:spPr>
          <a:xfrm>
            <a:off x="3662289" y="3167570"/>
            <a:ext cx="7819172" cy="1327608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atin typeface="OPPOSans R" panose="00020600040101010101" pitchFamily="18" charset="-122"/>
                <a:ea typeface="OPPOSans R" panose="00020600040101010101" pitchFamily="18" charset="-122"/>
              </a:rPr>
              <a:t>     </a:t>
            </a:r>
            <a:r>
              <a:rPr lang="zh-CN" altLang="en-US" sz="28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</a:rPr>
              <a:t>是因为外祖父对家乡的思念之情，以梅花托物言志。可以看出对梅花和祖国的热爱与思念之情。</a:t>
            </a:r>
          </a:p>
        </p:txBody>
      </p:sp>
      <p:pic>
        <p:nvPicPr>
          <p:cNvPr id="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674" y="2736915"/>
            <a:ext cx="2100085" cy="2722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6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矩形 59"/>
          <p:cNvSpPr/>
          <p:nvPr/>
        </p:nvSpPr>
        <p:spPr>
          <a:xfrm>
            <a:off x="1248823" y="2510767"/>
            <a:ext cx="4353058" cy="1836465"/>
          </a:xfrm>
          <a:prstGeom prst="rect">
            <a:avLst/>
          </a:prstGeom>
          <a:ln>
            <a:noFill/>
          </a:ln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000" b="1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</a:rPr>
              <a:t> </a:t>
            </a:r>
            <a:r>
              <a:rPr lang="zh-CN" altLang="en-US" sz="2000" b="1" dirty="0">
                <a:latin typeface="OPPOSans R" panose="00020600040101010101" pitchFamily="18" charset="-122"/>
                <a:ea typeface="OPPOSans R" panose="00020600040101010101" pitchFamily="18" charset="-122"/>
              </a:rPr>
              <a:t>“孩子要管教好，这清白的梅花，是不能玷污的。”</a:t>
            </a:r>
            <a:r>
              <a:rPr lang="zh-CN" altLang="en-US" sz="2000" b="1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</a:rPr>
              <a:t>训罢，便用保险刀片刮去污迹，又用细绸子抹净。</a:t>
            </a:r>
            <a:endParaRPr lang="zh-CN" altLang="zh-CN" sz="2000" dirty="0">
              <a:latin typeface="OPPOSans R" panose="00020600040101010101" pitchFamily="18" charset="-122"/>
              <a:ea typeface="OPPOSans R" panose="00020600040101010101" pitchFamily="18" charset="-122"/>
            </a:endParaRPr>
          </a:p>
        </p:txBody>
      </p:sp>
      <p:sp>
        <p:nvSpPr>
          <p:cNvPr id="61" name="矩形 60"/>
          <p:cNvSpPr/>
          <p:nvPr/>
        </p:nvSpPr>
        <p:spPr>
          <a:xfrm>
            <a:off x="4745720" y="1430121"/>
            <a:ext cx="2087309" cy="528927"/>
          </a:xfrm>
          <a:prstGeom prst="rect">
            <a:avLst/>
          </a:prstGeom>
          <a:solidFill>
            <a:srgbClr val="DD6AAA"/>
          </a:solidFill>
          <a:effectLst>
            <a:outerShdw blurRad="50800" dir="21594000" sy="23000" kx="1200000" algn="br" rotWithShape="0">
              <a:prstClr val="black">
                <a:alpha val="40000"/>
              </a:prstClr>
            </a:outerShdw>
          </a:effectLst>
        </p:spPr>
        <p:txBody>
          <a:bodyPr wrap="square" lIns="68580" tIns="34290" rIns="68580" bIns="3429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zh-CN" altLang="en-US" sz="2800" b="1" dirty="0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</a:rPr>
              <a:t>对比读一读</a:t>
            </a:r>
          </a:p>
        </p:txBody>
      </p:sp>
      <p:cxnSp>
        <p:nvCxnSpPr>
          <p:cNvPr id="62" name="直接连接符 61"/>
          <p:cNvCxnSpPr/>
          <p:nvPr/>
        </p:nvCxnSpPr>
        <p:spPr>
          <a:xfrm rot="16200000" flipH="1">
            <a:off x="4358152" y="3830121"/>
            <a:ext cx="3375178" cy="40415"/>
          </a:xfrm>
          <a:prstGeom prst="line">
            <a:avLst/>
          </a:prstGeom>
          <a:ln w="50800">
            <a:solidFill>
              <a:srgbClr val="DD6AAA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矩形 58"/>
          <p:cNvSpPr/>
          <p:nvPr/>
        </p:nvSpPr>
        <p:spPr>
          <a:xfrm>
            <a:off x="6351318" y="2510766"/>
            <a:ext cx="4779186" cy="1836465"/>
          </a:xfrm>
          <a:prstGeom prst="rect">
            <a:avLst/>
          </a:prstGeom>
          <a:ln>
            <a:noFill/>
          </a:ln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000" b="1" dirty="0">
                <a:latin typeface="OPPOSans R" panose="00020600040101010101" pitchFamily="18" charset="-122"/>
                <a:ea typeface="OPPOSans R" panose="00020600040101010101" pitchFamily="18" charset="-122"/>
              </a:rPr>
              <a:t>    “孩子要管教好，这清白的梅花，是玷污得的吗？”</a:t>
            </a:r>
            <a:r>
              <a:rPr lang="zh-CN" altLang="en-US" sz="2000" b="1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</a:rPr>
              <a:t>训罢，便用保险刀片</a:t>
            </a:r>
            <a:r>
              <a:rPr lang="zh-CN" altLang="en-US" sz="20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</a:rPr>
              <a:t>轻轻</a:t>
            </a:r>
            <a:r>
              <a:rPr lang="zh-CN" altLang="en-US" sz="2000" b="1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</a:rPr>
              <a:t>刮去污迹，又用细绸子</a:t>
            </a:r>
            <a:r>
              <a:rPr lang="zh-CN" altLang="en-US" sz="20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</a:rPr>
              <a:t>慢慢</a:t>
            </a:r>
            <a:r>
              <a:rPr lang="zh-CN" altLang="en-US" sz="2000" b="1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</a:rPr>
              <a:t>抹净。</a:t>
            </a:r>
            <a:endParaRPr lang="zh-CN" altLang="zh-CN" sz="2000" dirty="0">
              <a:latin typeface="OPPOSans R" panose="00020600040101010101" pitchFamily="18" charset="-122"/>
              <a:ea typeface="OPPOSans R" panose="00020600040101010101" pitchFamily="18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61" grpId="0" animBg="1"/>
      <p:bldP spid="5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01" b="53939"/>
          <a:stretch>
            <a:fillRect/>
          </a:stretch>
        </p:blipFill>
        <p:spPr>
          <a:xfrm>
            <a:off x="0" y="0"/>
            <a:ext cx="12192000" cy="310896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" name="矩形 2"/>
          <p:cNvSpPr/>
          <p:nvPr/>
        </p:nvSpPr>
        <p:spPr>
          <a:xfrm>
            <a:off x="0" y="2830330"/>
            <a:ext cx="12192000" cy="278630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OPPOSans R" panose="00020600040101010101" pitchFamily="18" charset="-122"/>
              <a:ea typeface="OPPOSans R" panose="00020600040101010101" pitchFamily="18" charset="-122"/>
            </a:endParaRPr>
          </a:p>
        </p:txBody>
      </p:sp>
      <p:sp>
        <p:nvSpPr>
          <p:cNvPr id="4" name="文本框 66"/>
          <p:cNvSpPr txBox="1">
            <a:spLocks noChangeArrowheads="1"/>
          </p:cNvSpPr>
          <p:nvPr/>
        </p:nvSpPr>
        <p:spPr bwMode="auto">
          <a:xfrm>
            <a:off x="8041836" y="3632200"/>
            <a:ext cx="2804052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4400" b="1" spc="300" dirty="0">
                <a:solidFill>
                  <a:srgbClr val="DD6AAA"/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Arial" panose="020B0604020202020204" pitchFamily="34" charset="0"/>
                <a:sym typeface="OPPOSans B" panose="00020600040101010101" pitchFamily="18" charset="-122"/>
              </a:rPr>
              <a:t>03</a:t>
            </a:r>
            <a:r>
              <a:rPr lang="en-US" altLang="zh-CN" sz="3200" spc="300" dirty="0">
                <a:latin typeface="OPPOSans B" panose="00020600040101010101" pitchFamily="18" charset="-122"/>
                <a:ea typeface="OPPOSans B" panose="00020600040101010101" pitchFamily="18" charset="-122"/>
                <a:cs typeface="Arial" panose="020B0604020202020204" pitchFamily="34" charset="0"/>
                <a:sym typeface="OPPOSans B" panose="00020600040101010101" pitchFamily="18" charset="-122"/>
              </a:rPr>
              <a:t> </a:t>
            </a:r>
            <a:r>
              <a:rPr lang="zh-CN" altLang="en-US" sz="3200" spc="300" dirty="0">
                <a:latin typeface="OPPOSans B" panose="00020600040101010101" pitchFamily="18" charset="-122"/>
                <a:ea typeface="OPPOSans B" panose="00020600040101010101" pitchFamily="18" charset="-122"/>
                <a:cs typeface="Arial" panose="020B0604020202020204" pitchFamily="34" charset="0"/>
                <a:sym typeface="OPPOSans B" panose="00020600040101010101" pitchFamily="18" charset="-122"/>
              </a:rPr>
              <a:t>课文精讲</a:t>
            </a:r>
          </a:p>
        </p:txBody>
      </p:sp>
      <p:sp>
        <p:nvSpPr>
          <p:cNvPr id="5" name="文本框 66"/>
          <p:cNvSpPr txBox="1">
            <a:spLocks noChangeArrowheads="1"/>
          </p:cNvSpPr>
          <p:nvPr/>
        </p:nvSpPr>
        <p:spPr bwMode="auto">
          <a:xfrm>
            <a:off x="4554372" y="3632200"/>
            <a:ext cx="2804052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4400" b="1" spc="300" dirty="0">
                <a:solidFill>
                  <a:srgbClr val="DD6AAA"/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Arial" panose="020B0604020202020204" pitchFamily="34" charset="0"/>
                <a:sym typeface="OPPOSans B" panose="00020600040101010101" pitchFamily="18" charset="-122"/>
              </a:rPr>
              <a:t>02 </a:t>
            </a:r>
            <a:r>
              <a:rPr lang="zh-CN" altLang="en-US" sz="3200" spc="300" dirty="0">
                <a:latin typeface="OPPOSans B" panose="00020600040101010101" pitchFamily="18" charset="-122"/>
                <a:ea typeface="OPPOSans B" panose="00020600040101010101" pitchFamily="18" charset="-122"/>
                <a:cs typeface="Arial" panose="020B0604020202020204" pitchFamily="34" charset="0"/>
                <a:sym typeface="OPPOSans B" panose="00020600040101010101" pitchFamily="18" charset="-122"/>
              </a:rPr>
              <a:t>字词揭秘</a:t>
            </a:r>
          </a:p>
          <a:p>
            <a:pPr algn="ctr" eaLnBrk="1" hangingPunct="1"/>
            <a:endParaRPr lang="zh-CN" altLang="en-US" sz="3200" spc="300" dirty="0">
              <a:latin typeface="OPPOSans B" panose="00020600040101010101" pitchFamily="18" charset="-122"/>
              <a:ea typeface="OPPOSans B" panose="00020600040101010101" pitchFamily="18" charset="-122"/>
              <a:cs typeface="Arial" panose="020B0604020202020204" pitchFamily="34" charset="0"/>
              <a:sym typeface="OPPOSans B" panose="00020600040101010101" pitchFamily="18" charset="-122"/>
            </a:endParaRPr>
          </a:p>
        </p:txBody>
      </p:sp>
      <p:sp>
        <p:nvSpPr>
          <p:cNvPr id="6" name="文本框 66"/>
          <p:cNvSpPr txBox="1">
            <a:spLocks noChangeArrowheads="1"/>
          </p:cNvSpPr>
          <p:nvPr/>
        </p:nvSpPr>
        <p:spPr bwMode="auto">
          <a:xfrm>
            <a:off x="955236" y="3632200"/>
            <a:ext cx="2915724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4400" b="1" spc="300" dirty="0">
                <a:solidFill>
                  <a:srgbClr val="DD6AAA"/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Arial" panose="020B0604020202020204" pitchFamily="34" charset="0"/>
                <a:sym typeface="OPPOSans B" panose="00020600040101010101" pitchFamily="18" charset="-122"/>
              </a:rPr>
              <a:t>01</a:t>
            </a:r>
            <a:r>
              <a:rPr lang="en-US" altLang="zh-CN" sz="3200" spc="300" dirty="0">
                <a:latin typeface="OPPOSans B" panose="00020600040101010101" pitchFamily="18" charset="-122"/>
                <a:ea typeface="OPPOSans B" panose="00020600040101010101" pitchFamily="18" charset="-122"/>
                <a:cs typeface="Arial" panose="020B0604020202020204" pitchFamily="34" charset="0"/>
                <a:sym typeface="OPPOSans B" panose="00020600040101010101" pitchFamily="18" charset="-122"/>
              </a:rPr>
              <a:t>  </a:t>
            </a:r>
            <a:r>
              <a:rPr lang="zh-CN" altLang="en-US" sz="3200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Arial" panose="020B0604020202020204" pitchFamily="34" charset="0"/>
                <a:sym typeface="OPPOSans B" panose="00020600040101010101" pitchFamily="18" charset="-122"/>
              </a:rPr>
              <a:t>课前导读</a:t>
            </a:r>
          </a:p>
        </p:txBody>
      </p:sp>
      <p:sp>
        <p:nvSpPr>
          <p:cNvPr id="7" name="文本框 66"/>
          <p:cNvSpPr txBox="1">
            <a:spLocks noChangeArrowheads="1"/>
          </p:cNvSpPr>
          <p:nvPr/>
        </p:nvSpPr>
        <p:spPr bwMode="auto">
          <a:xfrm>
            <a:off x="2357262" y="4792896"/>
            <a:ext cx="2804052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4400" b="1" spc="300" dirty="0">
                <a:solidFill>
                  <a:srgbClr val="DD6AAA"/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Arial" panose="020B0604020202020204" pitchFamily="34" charset="0"/>
                <a:sym typeface="OPPOSans B" panose="00020600040101010101" pitchFamily="18" charset="-122"/>
              </a:rPr>
              <a:t>04</a:t>
            </a:r>
            <a:r>
              <a:rPr lang="en-US" altLang="zh-CN" sz="3200" spc="300" dirty="0">
                <a:latin typeface="OPPOSans B" panose="00020600040101010101" pitchFamily="18" charset="-122"/>
                <a:ea typeface="OPPOSans B" panose="00020600040101010101" pitchFamily="18" charset="-122"/>
                <a:cs typeface="Arial" panose="020B0604020202020204" pitchFamily="34" charset="0"/>
                <a:sym typeface="OPPOSans B" panose="00020600040101010101" pitchFamily="18" charset="-122"/>
              </a:rPr>
              <a:t> </a:t>
            </a:r>
            <a:r>
              <a:rPr lang="zh-CN" altLang="en-US" sz="3200" spc="300" dirty="0">
                <a:latin typeface="OPPOSans B" panose="00020600040101010101" pitchFamily="18" charset="-122"/>
                <a:ea typeface="OPPOSans B" panose="00020600040101010101" pitchFamily="18" charset="-122"/>
                <a:cs typeface="Arial" panose="020B0604020202020204" pitchFamily="34" charset="0"/>
                <a:sym typeface="OPPOSans B" panose="00020600040101010101" pitchFamily="18" charset="-122"/>
              </a:rPr>
              <a:t>课堂小结</a:t>
            </a:r>
          </a:p>
        </p:txBody>
      </p:sp>
      <p:sp>
        <p:nvSpPr>
          <p:cNvPr id="8" name="文本框 66"/>
          <p:cNvSpPr txBox="1">
            <a:spLocks noChangeArrowheads="1"/>
          </p:cNvSpPr>
          <p:nvPr/>
        </p:nvSpPr>
        <p:spPr bwMode="auto">
          <a:xfrm>
            <a:off x="6639810" y="4792896"/>
            <a:ext cx="2804052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4400" b="1" spc="300" dirty="0">
                <a:solidFill>
                  <a:srgbClr val="DD6AAA"/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Arial" panose="020B0604020202020204" pitchFamily="34" charset="0"/>
                <a:sym typeface="OPPOSans B" panose="00020600040101010101" pitchFamily="18" charset="-122"/>
              </a:rPr>
              <a:t>05</a:t>
            </a:r>
            <a:r>
              <a:rPr lang="en-US" altLang="zh-CN" sz="3200" spc="300" dirty="0">
                <a:latin typeface="OPPOSans B" panose="00020600040101010101" pitchFamily="18" charset="-122"/>
                <a:ea typeface="OPPOSans B" panose="00020600040101010101" pitchFamily="18" charset="-122"/>
                <a:cs typeface="Arial" panose="020B0604020202020204" pitchFamily="34" charset="0"/>
                <a:sym typeface="OPPOSans B" panose="00020600040101010101" pitchFamily="18" charset="-122"/>
              </a:rPr>
              <a:t> </a:t>
            </a:r>
            <a:r>
              <a:rPr lang="zh-CN" altLang="en-US" sz="3200" spc="300" dirty="0">
                <a:latin typeface="OPPOSans B" panose="00020600040101010101" pitchFamily="18" charset="-122"/>
                <a:ea typeface="OPPOSans B" panose="00020600040101010101" pitchFamily="18" charset="-122"/>
                <a:cs typeface="Arial" panose="020B0604020202020204" pitchFamily="34" charset="0"/>
                <a:sym typeface="OPPOSans B" panose="00020600040101010101" pitchFamily="18" charset="-122"/>
              </a:rPr>
              <a:t>课堂练习</a:t>
            </a:r>
          </a:p>
        </p:txBody>
      </p:sp>
      <p:sp>
        <p:nvSpPr>
          <p:cNvPr id="9" name="矩形 8"/>
          <p:cNvSpPr/>
          <p:nvPr/>
        </p:nvSpPr>
        <p:spPr>
          <a:xfrm flipH="1">
            <a:off x="0" y="6096385"/>
            <a:ext cx="12192000" cy="278630"/>
          </a:xfrm>
          <a:prstGeom prst="rect">
            <a:avLst/>
          </a:prstGeom>
          <a:gradFill>
            <a:gsLst>
              <a:gs pos="0">
                <a:srgbClr val="DD6AAA"/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OPPOSans R" panose="00020600040101010101" pitchFamily="18" charset="-122"/>
              <a:ea typeface="OPPOSans R" panose="00020600040101010101" pitchFamily="18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336013" y="953558"/>
            <a:ext cx="35199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7200">
                <a:solidFill>
                  <a:srgbClr val="00B050"/>
                </a:solidFill>
                <a:latin typeface="包图小白体" panose="02010601030101010101" pitchFamily="2" charset="-122"/>
                <a:ea typeface="包图小白体" panose="02010601030101010101" pitchFamily="2" charset="-122"/>
              </a:defRPr>
            </a:lvl1pPr>
          </a:lstStyle>
          <a:p>
            <a:r>
              <a:rPr lang="zh-CN" altLang="en-US" sz="9600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30000"/>
                    </a:srgbClr>
                  </a:outerShdw>
                </a:effectLst>
                <a:latin typeface="庞门正道粗书体6.0" panose="02010600030101010101" pitchFamily="2" charset="-122"/>
                <a:ea typeface="庞门正道粗书体6.0" panose="02010600030101010101" pitchFamily="2" charset="-122"/>
                <a:cs typeface="Arial" panose="020B0604020202020204" pitchFamily="34" charset="0"/>
                <a:sym typeface="庞门正道粗书体6.0" panose="02010600030101010101" pitchFamily="2" charset="-122"/>
              </a:rPr>
              <a:t>目录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矩形 65"/>
          <p:cNvSpPr/>
          <p:nvPr/>
        </p:nvSpPr>
        <p:spPr>
          <a:xfrm>
            <a:off x="4358703" y="1382276"/>
            <a:ext cx="20377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b="1" dirty="0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</a:rPr>
              <a:t>思国伤怀</a:t>
            </a:r>
          </a:p>
        </p:txBody>
      </p:sp>
      <p:grpSp>
        <p:nvGrpSpPr>
          <p:cNvPr id="68" name="组合 67"/>
          <p:cNvGrpSpPr/>
          <p:nvPr/>
        </p:nvGrpSpPr>
        <p:grpSpPr>
          <a:xfrm>
            <a:off x="793617" y="2462234"/>
            <a:ext cx="5022759" cy="2719366"/>
            <a:chOff x="444539" y="1227210"/>
            <a:chExt cx="5022759" cy="2969726"/>
          </a:xfrm>
        </p:grpSpPr>
        <p:sp>
          <p:nvSpPr>
            <p:cNvPr id="69" name="矩形 68"/>
            <p:cNvSpPr/>
            <p:nvPr/>
          </p:nvSpPr>
          <p:spPr>
            <a:xfrm>
              <a:off x="444539" y="1360638"/>
              <a:ext cx="4997001" cy="22868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2400" b="1" dirty="0">
                  <a:latin typeface="OPPOSans R" panose="00020600040101010101" pitchFamily="18" charset="-122"/>
                  <a:ea typeface="OPPOSans R" panose="00020600040101010101" pitchFamily="18" charset="-122"/>
                </a:rPr>
                <a:t>    </a:t>
              </a:r>
              <a:r>
                <a:rPr lang="zh-CN" altLang="en-US" sz="2400" dirty="0">
                  <a:latin typeface="OPPOSans R" panose="00020600040101010101" pitchFamily="18" charset="-122"/>
                  <a:ea typeface="OPPOSans R" panose="00020600040101010101" pitchFamily="18" charset="-122"/>
                </a:rPr>
                <a:t>我跑进外祖父的书房，老人正躺在藤沙发上。我说：“外公，你也回祖国去吧！”</a:t>
              </a:r>
            </a:p>
            <a:p>
              <a:pPr>
                <a:lnSpc>
                  <a:spcPct val="120000"/>
                </a:lnSpc>
              </a:pPr>
              <a:r>
                <a:rPr lang="zh-CN" altLang="en-US" sz="2400" dirty="0">
                  <a:latin typeface="OPPOSans R" panose="00020600040101010101" pitchFamily="18" charset="-122"/>
                  <a:ea typeface="OPPOSans R" panose="00020600040101010101" pitchFamily="18" charset="-122"/>
                </a:rPr>
                <a:t>想不到外祖父竟像小孩子一样，</a:t>
              </a:r>
              <a:r>
                <a:rPr lang="zh-CN" altLang="en-US" sz="2400" dirty="0">
                  <a:solidFill>
                    <a:srgbClr val="FF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</a:rPr>
                <a:t>“呜呜呜”地哭了起来</a:t>
              </a:r>
              <a:r>
                <a:rPr lang="en-US" altLang="zh-CN" sz="2400" dirty="0">
                  <a:latin typeface="OPPOSans R" panose="00020600040101010101" pitchFamily="18" charset="-122"/>
                  <a:ea typeface="OPPOSans R" panose="00020600040101010101" pitchFamily="18" charset="-122"/>
                </a:rPr>
                <a:t>……</a:t>
              </a:r>
              <a:endParaRPr lang="zh-CN" altLang="en-US" sz="2400" dirty="0">
                <a:latin typeface="OPPOSans R" panose="00020600040101010101" pitchFamily="18" charset="-122"/>
                <a:ea typeface="OPPOSans R" panose="00020600040101010101" pitchFamily="18" charset="-122"/>
              </a:endParaRPr>
            </a:p>
          </p:txBody>
        </p:sp>
        <p:sp>
          <p:nvSpPr>
            <p:cNvPr id="70" name="圆角矩形 69"/>
            <p:cNvSpPr/>
            <p:nvPr/>
          </p:nvSpPr>
          <p:spPr>
            <a:xfrm>
              <a:off x="457417" y="1227210"/>
              <a:ext cx="5009881" cy="2969726"/>
            </a:xfrm>
            <a:prstGeom prst="roundRect">
              <a:avLst/>
            </a:prstGeom>
            <a:grpFill/>
            <a:ln>
              <a:solidFill>
                <a:schemeClr val="accent1"/>
              </a:solidFill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OPPOSans R" panose="00020600040101010101" pitchFamily="18" charset="-122"/>
                <a:ea typeface="OPPOSans R" panose="00020600040101010101" pitchFamily="18" charset="-122"/>
              </a:endParaRPr>
            </a:p>
          </p:txBody>
        </p:sp>
      </p:grpSp>
      <p:grpSp>
        <p:nvGrpSpPr>
          <p:cNvPr id="71" name="组合 70"/>
          <p:cNvGrpSpPr/>
          <p:nvPr/>
        </p:nvGrpSpPr>
        <p:grpSpPr>
          <a:xfrm>
            <a:off x="7223643" y="2855290"/>
            <a:ext cx="4187618" cy="2446710"/>
            <a:chOff x="5634582" y="1844366"/>
            <a:chExt cx="4187618" cy="2446710"/>
          </a:xfrm>
        </p:grpSpPr>
        <p:sp>
          <p:nvSpPr>
            <p:cNvPr id="72" name="Text Box 5"/>
            <p:cNvSpPr txBox="1">
              <a:spLocks noChangeArrowheads="1"/>
            </p:cNvSpPr>
            <p:nvPr/>
          </p:nvSpPr>
          <p:spPr bwMode="auto">
            <a:xfrm>
              <a:off x="5634582" y="1844366"/>
              <a:ext cx="4174740" cy="2446710"/>
            </a:xfrm>
            <a:prstGeom prst="callout1">
              <a:avLst>
                <a:gd name="adj1" fmla="val 17357"/>
                <a:gd name="adj2" fmla="val -6832"/>
                <a:gd name="adj3" fmla="val 30445"/>
                <a:gd name="adj4" fmla="val 312"/>
              </a:avLst>
            </a:prstGeom>
            <a:solidFill>
              <a:srgbClr val="DD6AAA"/>
            </a:solidFill>
            <a:ln w="19050">
              <a:solidFill>
                <a:schemeClr val="accent6">
                  <a:lumMod val="60000"/>
                  <a:lumOff val="40000"/>
                </a:schemeClr>
              </a:solidFill>
              <a:prstDash val="sysDot"/>
              <a:miter lim="800000"/>
            </a:ln>
          </p:spPr>
          <p:txBody>
            <a:bodyPr anchor="ctr"/>
            <a:lstStyle/>
            <a:p>
              <a:pPr algn="just">
                <a:buFontTx/>
                <a:buNone/>
                <a:defRPr/>
              </a:pPr>
              <a:r>
                <a:rPr lang="zh-CN" altLang="en-US" sz="2400" dirty="0">
                  <a:latin typeface="OPPOSans R" panose="00020600040101010101" pitchFamily="18" charset="-122"/>
                  <a:ea typeface="OPPOSans R" panose="00020600040101010101" pitchFamily="18" charset="-122"/>
                </a:rPr>
                <a:t>        </a:t>
              </a:r>
              <a:endParaRPr lang="zh-CN" altLang="en-US" sz="20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5647460" y="1879179"/>
              <a:ext cx="4174740" cy="17051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400" dirty="0">
                  <a:solidFill>
                    <a:schemeClr val="bg1"/>
                  </a:solidFill>
                  <a:latin typeface="OPPOSans R" panose="00020600040101010101" pitchFamily="18" charset="-122"/>
                  <a:ea typeface="OPPOSans R" panose="00020600040101010101" pitchFamily="18" charset="-122"/>
                </a:rPr>
                <a:t>外祖父为自己年事已高，不能回到祖国的怀抱而伤心。突出外祖父的思乡之情。</a:t>
              </a:r>
            </a:p>
          </p:txBody>
        </p:sp>
      </p:grpSp>
      <p:cxnSp>
        <p:nvCxnSpPr>
          <p:cNvPr id="74" name="直接连接符 73"/>
          <p:cNvCxnSpPr/>
          <p:nvPr/>
        </p:nvCxnSpPr>
        <p:spPr>
          <a:xfrm rot="16200000" flipH="1">
            <a:off x="4992318" y="3960870"/>
            <a:ext cx="2998407" cy="1137"/>
          </a:xfrm>
          <a:prstGeom prst="line">
            <a:avLst/>
          </a:prstGeom>
          <a:ln w="50800">
            <a:solidFill>
              <a:srgbClr val="FFC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矩形 54"/>
          <p:cNvSpPr/>
          <p:nvPr/>
        </p:nvSpPr>
        <p:spPr>
          <a:xfrm>
            <a:off x="877908" y="1855225"/>
            <a:ext cx="1097881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>
                <a:latin typeface="OPPOSans R" panose="00020600040101010101" pitchFamily="18" charset="-122"/>
                <a:ea typeface="OPPOSans R" panose="00020600040101010101" pitchFamily="18" charset="-122"/>
              </a:rPr>
              <a:t>    外祖父把梅花作为中华民族的象征。中华民族的精神是什么？</a:t>
            </a:r>
          </a:p>
        </p:txBody>
      </p:sp>
      <p:sp>
        <p:nvSpPr>
          <p:cNvPr id="56" name="矩形 55"/>
          <p:cNvSpPr/>
          <p:nvPr/>
        </p:nvSpPr>
        <p:spPr>
          <a:xfrm>
            <a:off x="5931545" y="4290259"/>
            <a:ext cx="4608512" cy="1200329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</a:rPr>
              <a:t>    不管历经多少磨难，不管受到怎样的欺凌，从来都是顶天立地，不肯低头折节。</a:t>
            </a:r>
          </a:p>
        </p:txBody>
      </p:sp>
      <p:pic>
        <p:nvPicPr>
          <p:cNvPr id="60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6256" y="2843871"/>
            <a:ext cx="3983464" cy="26609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" name="矩形 60"/>
          <p:cNvSpPr/>
          <p:nvPr/>
        </p:nvSpPr>
        <p:spPr>
          <a:xfrm>
            <a:off x="5956714" y="3203269"/>
            <a:ext cx="4608512" cy="461665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</a:rPr>
              <a:t>最有品格、最有灵魂、最有骨气！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56" grpId="0" animBg="1"/>
      <p:bldP spid="6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矩形 61"/>
          <p:cNvSpPr/>
          <p:nvPr/>
        </p:nvSpPr>
        <p:spPr>
          <a:xfrm>
            <a:off x="851484" y="1453731"/>
            <a:ext cx="10667415" cy="1151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latin typeface="OPPOSans R" panose="00020600040101010101" pitchFamily="18" charset="-122"/>
                <a:ea typeface="OPPOSans R" panose="00020600040101010101" pitchFamily="18" charset="-122"/>
              </a:rPr>
              <a:t>    多少年过去了，我每次看到外祖父珍藏的这幅梅花图和给我的手绢，就想到，这不只是花，而且是身在异国的华侨老人一颗眷恋祖国的心。</a:t>
            </a:r>
            <a:endParaRPr lang="zh-CN" altLang="en-US" sz="2400" b="1" dirty="0">
              <a:latin typeface="OPPOSans R" panose="00020600040101010101" pitchFamily="18" charset="-122"/>
              <a:ea typeface="OPPOSans R" panose="00020600040101010101" pitchFamily="18" charset="-122"/>
            </a:endParaRPr>
          </a:p>
        </p:txBody>
      </p:sp>
      <p:sp>
        <p:nvSpPr>
          <p:cNvPr id="63" name="TextBox 1"/>
          <p:cNvSpPr txBox="1">
            <a:spLocks noChangeArrowheads="1"/>
          </p:cNvSpPr>
          <p:nvPr/>
        </p:nvSpPr>
        <p:spPr bwMode="auto">
          <a:xfrm>
            <a:off x="5591943" y="2951946"/>
            <a:ext cx="1008113" cy="954107"/>
          </a:xfrm>
          <a:prstGeom prst="rect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dirty="0">
                <a:solidFill>
                  <a:srgbClr val="C00000"/>
                </a:solidFill>
                <a:latin typeface="OPPOSans R" panose="00020600040101010101" pitchFamily="18" charset="-122"/>
                <a:ea typeface="OPPOSans R" panose="00020600040101010101" pitchFamily="18" charset="-122"/>
              </a:rPr>
              <a:t>首尾呼应</a:t>
            </a:r>
          </a:p>
        </p:txBody>
      </p:sp>
      <p:sp>
        <p:nvSpPr>
          <p:cNvPr id="64" name="横卷形 63"/>
          <p:cNvSpPr/>
          <p:nvPr/>
        </p:nvSpPr>
        <p:spPr>
          <a:xfrm>
            <a:off x="1460766" y="4253119"/>
            <a:ext cx="8262354" cy="1148060"/>
          </a:xfrm>
          <a:prstGeom prst="horizontalScroll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</a:rPr>
              <a:t>    </a:t>
            </a:r>
            <a:r>
              <a:rPr lang="zh-CN" altLang="en-US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</a:rPr>
              <a:t>这样首尾呼应，突出了老华侨热爱祖国的思想感情。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63" grpId="0" animBg="1"/>
      <p:bldP spid="6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58"/>
          <p:cNvGrpSpPr/>
          <p:nvPr/>
        </p:nvGrpSpPr>
        <p:grpSpPr>
          <a:xfrm>
            <a:off x="2708886" y="3580218"/>
            <a:ext cx="6774229" cy="2382672"/>
            <a:chOff x="4541" y="5528"/>
            <a:chExt cx="10557" cy="6515"/>
          </a:xfrm>
          <a:solidFill>
            <a:srgbClr val="DD6AAA"/>
          </a:solidFill>
        </p:grpSpPr>
        <p:sp>
          <p:nvSpPr>
            <p:cNvPr id="63" name="五边形 62"/>
            <p:cNvSpPr/>
            <p:nvPr/>
          </p:nvSpPr>
          <p:spPr>
            <a:xfrm rot="5400000" flipH="1">
              <a:off x="6562" y="3507"/>
              <a:ext cx="6515" cy="10557"/>
            </a:xfrm>
            <a:prstGeom prst="homePlate">
              <a:avLst>
                <a:gd name="adj" fmla="val 24757"/>
              </a:avLst>
            </a:prstGeom>
            <a:grpFill/>
            <a:ln>
              <a:noFill/>
            </a:ln>
            <a:effectLst>
              <a:glow rad="101600">
                <a:schemeClr val="accent4">
                  <a:lumMod val="50000"/>
                  <a:alpha val="10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lnSpc>
                  <a:spcPct val="200000"/>
                </a:lnSpc>
              </a:pPr>
              <a:endParaRPr lang="zh-CN" altLang="en-US" sz="2400" strike="noStrike" noProof="1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</a:endParaRPr>
            </a:p>
          </p:txBody>
        </p:sp>
        <p:sp>
          <p:nvSpPr>
            <p:cNvPr id="64" name="矩形 63"/>
            <p:cNvSpPr/>
            <p:nvPr/>
          </p:nvSpPr>
          <p:spPr>
            <a:xfrm>
              <a:off x="4563" y="7155"/>
              <a:ext cx="10450" cy="4031"/>
            </a:xfrm>
            <a:prstGeom prst="rect">
              <a:avLst/>
            </a:prstGeom>
            <a:grp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 fontAlgn="auto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400" b="1" dirty="0">
                  <a:solidFill>
                    <a:schemeClr val="bg1"/>
                  </a:solidFill>
                  <a:latin typeface="OPPOSans R" panose="00020600040101010101" pitchFamily="18" charset="-122"/>
                  <a:ea typeface="OPPOSans R" panose="00020600040101010101" pitchFamily="18" charset="-122"/>
                </a:rPr>
                <a:t>    “梅花魂”的内涵是：保持梅花的品格，保持中国人的气节。以“梅花魂”为题点明了文章的中心。</a:t>
              </a: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2485623" y="1521636"/>
            <a:ext cx="7508383" cy="1508760"/>
            <a:chOff x="2485623" y="1662296"/>
            <a:chExt cx="7508383" cy="1508760"/>
          </a:xfrm>
          <a:solidFill>
            <a:srgbClr val="DD6AAA"/>
          </a:solidFill>
        </p:grpSpPr>
        <p:sp>
          <p:nvSpPr>
            <p:cNvPr id="62" name="云形标注 61"/>
            <p:cNvSpPr/>
            <p:nvPr/>
          </p:nvSpPr>
          <p:spPr>
            <a:xfrm>
              <a:off x="2485623" y="1662296"/>
              <a:ext cx="7508383" cy="1508760"/>
            </a:xfrm>
            <a:prstGeom prst="cloudCallout">
              <a:avLst>
                <a:gd name="adj1" fmla="val -57951"/>
                <a:gd name="adj2" fmla="val 1629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</a:endParaRPr>
            </a:p>
          </p:txBody>
        </p:sp>
        <p:sp>
          <p:nvSpPr>
            <p:cNvPr id="61" name="矩形 60"/>
            <p:cNvSpPr/>
            <p:nvPr/>
          </p:nvSpPr>
          <p:spPr>
            <a:xfrm>
              <a:off x="3101246" y="2133858"/>
              <a:ext cx="6223058" cy="523220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r>
                <a:rPr lang="zh-CN" altLang="en-US" sz="2800" dirty="0">
                  <a:solidFill>
                    <a:schemeClr val="bg1"/>
                  </a:solidFill>
                  <a:latin typeface="OPPOSans R" panose="00020600040101010101" pitchFamily="18" charset="-122"/>
                  <a:ea typeface="OPPOSans R" panose="00020600040101010101" pitchFamily="18" charset="-122"/>
                </a:rPr>
                <a:t>作者为什么要用梅花魂作为题目呢？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矩形 61"/>
          <p:cNvSpPr/>
          <p:nvPr/>
        </p:nvSpPr>
        <p:spPr>
          <a:xfrm>
            <a:off x="929640" y="2340110"/>
            <a:ext cx="11262360" cy="17046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2800" b="1" dirty="0">
                <a:latin typeface="OPPOSans R" panose="00020600040101010101" pitchFamily="18" charset="-122"/>
                <a:ea typeface="OPPOSans R" panose="00020600040101010101" pitchFamily="18" charset="-122"/>
              </a:rPr>
              <a:t>    《</a:t>
            </a:r>
            <a:r>
              <a:rPr lang="zh-CN" altLang="en-US" sz="2800" b="1" dirty="0">
                <a:latin typeface="OPPOSans R" panose="00020600040101010101" pitchFamily="18" charset="-122"/>
                <a:ea typeface="OPPOSans R" panose="00020600040101010101" pitchFamily="18" charset="-122"/>
              </a:rPr>
              <a:t>梅花魂</a:t>
            </a:r>
            <a:r>
              <a:rPr lang="en-US" altLang="zh-CN" sz="2800" b="1" dirty="0">
                <a:latin typeface="OPPOSans R" panose="00020600040101010101" pitchFamily="18" charset="-122"/>
                <a:ea typeface="OPPOSans R" panose="00020600040101010101" pitchFamily="18" charset="-122"/>
              </a:rPr>
              <a:t>》</a:t>
            </a:r>
            <a:r>
              <a:rPr lang="zh-CN" altLang="en-US" sz="2800" b="1" dirty="0">
                <a:latin typeface="OPPOSans R" panose="00020600040101010101" pitchFamily="18" charset="-122"/>
                <a:ea typeface="OPPOSans R" panose="00020600040101010101" pitchFamily="18" charset="-122"/>
              </a:rPr>
              <a:t>以</a:t>
            </a:r>
            <a:r>
              <a:rPr lang="zh-CN" altLang="en-US" sz="2800" b="1" u="sng" dirty="0">
                <a:latin typeface="OPPOSans R" panose="00020600040101010101" pitchFamily="18" charset="-122"/>
                <a:ea typeface="OPPOSans R" panose="00020600040101010101" pitchFamily="18" charset="-122"/>
              </a:rPr>
              <a:t>    </a:t>
            </a:r>
            <a:r>
              <a:rPr lang="zh-CN" altLang="en-US" sz="2800" b="1" dirty="0">
                <a:latin typeface="OPPOSans R" panose="00020600040101010101" pitchFamily="18" charset="-122"/>
                <a:ea typeface="OPPOSans R" panose="00020600040101010101" pitchFamily="18" charset="-122"/>
              </a:rPr>
              <a:t>为线索，讲了外祖父的几件事，从中表现了</a:t>
            </a:r>
            <a:r>
              <a:rPr lang="zh-CN" altLang="en-US" sz="2800" b="1" u="sng" dirty="0">
                <a:latin typeface="OPPOSans R" panose="00020600040101010101" pitchFamily="18" charset="-122"/>
                <a:ea typeface="OPPOSans R" panose="00020600040101010101" pitchFamily="18" charset="-122"/>
              </a:rPr>
              <a:t>                                 </a:t>
            </a:r>
            <a:r>
              <a:rPr lang="zh-CN" altLang="en-US" sz="2800" b="1" dirty="0">
                <a:latin typeface="OPPOSans R" panose="00020600040101010101" pitchFamily="18" charset="-122"/>
                <a:ea typeface="OPPOSans R" panose="00020600040101010101" pitchFamily="18" charset="-122"/>
              </a:rPr>
              <a:t>，表达了</a:t>
            </a:r>
            <a:r>
              <a:rPr lang="zh-CN" altLang="en-US" sz="2800" b="1" u="sng" dirty="0">
                <a:latin typeface="OPPOSans R" panose="00020600040101010101" pitchFamily="18" charset="-122"/>
                <a:ea typeface="OPPOSans R" panose="00020600040101010101" pitchFamily="18" charset="-122"/>
              </a:rPr>
              <a:t>                                   </a:t>
            </a:r>
            <a:r>
              <a:rPr lang="zh-CN" altLang="en-US" sz="2800" b="1" dirty="0">
                <a:latin typeface="OPPOSans R" panose="00020600040101010101" pitchFamily="18" charset="-122"/>
                <a:ea typeface="OPPOSans R" panose="00020600040101010101" pitchFamily="18" charset="-122"/>
              </a:rPr>
              <a:t>的思想感情。</a:t>
            </a:r>
          </a:p>
        </p:txBody>
      </p:sp>
      <p:sp>
        <p:nvSpPr>
          <p:cNvPr id="64" name="矩形 63"/>
          <p:cNvSpPr/>
          <p:nvPr/>
        </p:nvSpPr>
        <p:spPr>
          <a:xfrm>
            <a:off x="1523285" y="3401367"/>
            <a:ext cx="33123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</a:rPr>
              <a:t>这位老人对梅花的挚爱</a:t>
            </a:r>
            <a:endParaRPr lang="zh-CN" altLang="en-US" dirty="0">
              <a:latin typeface="OPPOSans R" panose="00020600040101010101" pitchFamily="18" charset="-122"/>
              <a:ea typeface="OPPOSans R" panose="00020600040101010101" pitchFamily="18" charset="-122"/>
            </a:endParaRPr>
          </a:p>
        </p:txBody>
      </p:sp>
      <p:sp>
        <p:nvSpPr>
          <p:cNvPr id="65" name="矩形 64"/>
          <p:cNvSpPr/>
          <p:nvPr/>
        </p:nvSpPr>
        <p:spPr>
          <a:xfrm>
            <a:off x="6343698" y="3392481"/>
            <a:ext cx="362329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</a:rPr>
              <a:t>身在异国的华侨眷恋祖国</a:t>
            </a:r>
            <a:endParaRPr lang="zh-CN" altLang="en-US" dirty="0">
              <a:latin typeface="OPPOSans R" panose="00020600040101010101" pitchFamily="18" charset="-122"/>
              <a:ea typeface="OPPOSans R" panose="00020600040101010101" pitchFamily="18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64" grpId="0"/>
      <p:bldP spid="6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2159060" y="2353731"/>
            <a:ext cx="595035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latin typeface="OPPOSans R" panose="00020600040101010101" pitchFamily="18" charset="-122"/>
                <a:ea typeface="OPPOSans R" panose="00020600040101010101" pitchFamily="18" charset="-122"/>
              </a:rPr>
              <a:t>板</a:t>
            </a:r>
            <a:endParaRPr lang="en-US" altLang="zh-CN" sz="3200" dirty="0">
              <a:latin typeface="OPPOSans R" panose="00020600040101010101" pitchFamily="18" charset="-122"/>
              <a:ea typeface="OPPOSans R" panose="00020600040101010101" pitchFamily="18" charset="-122"/>
            </a:endParaRPr>
          </a:p>
          <a:p>
            <a:r>
              <a:rPr lang="zh-CN" altLang="en-US" sz="3200" dirty="0">
                <a:latin typeface="OPPOSans R" panose="00020600040101010101" pitchFamily="18" charset="-122"/>
                <a:ea typeface="OPPOSans R" panose="00020600040101010101" pitchFamily="18" charset="-122"/>
              </a:rPr>
              <a:t>书</a:t>
            </a:r>
            <a:endParaRPr lang="en-US" altLang="zh-CN" sz="3200" dirty="0">
              <a:latin typeface="OPPOSans R" panose="00020600040101010101" pitchFamily="18" charset="-122"/>
              <a:ea typeface="OPPOSans R" panose="00020600040101010101" pitchFamily="18" charset="-122"/>
            </a:endParaRPr>
          </a:p>
          <a:p>
            <a:r>
              <a:rPr lang="zh-CN" altLang="en-US" sz="3200" dirty="0">
                <a:latin typeface="OPPOSans R" panose="00020600040101010101" pitchFamily="18" charset="-122"/>
                <a:ea typeface="OPPOSans R" panose="00020600040101010101" pitchFamily="18" charset="-122"/>
              </a:rPr>
              <a:t>设</a:t>
            </a:r>
            <a:endParaRPr lang="en-US" altLang="zh-CN" sz="3200" dirty="0">
              <a:latin typeface="OPPOSans R" panose="00020600040101010101" pitchFamily="18" charset="-122"/>
              <a:ea typeface="OPPOSans R" panose="00020600040101010101" pitchFamily="18" charset="-122"/>
            </a:endParaRPr>
          </a:p>
          <a:p>
            <a:r>
              <a:rPr lang="zh-CN" altLang="en-US" sz="3200" dirty="0">
                <a:latin typeface="OPPOSans R" panose="00020600040101010101" pitchFamily="18" charset="-122"/>
                <a:ea typeface="OPPOSans R" panose="00020600040101010101" pitchFamily="18" charset="-122"/>
              </a:rPr>
              <a:t>计</a:t>
            </a:r>
          </a:p>
        </p:txBody>
      </p:sp>
      <p:sp>
        <p:nvSpPr>
          <p:cNvPr id="71" name="矩形 70"/>
          <p:cNvSpPr/>
          <p:nvPr/>
        </p:nvSpPr>
        <p:spPr>
          <a:xfrm>
            <a:off x="5919174" y="2180108"/>
            <a:ext cx="14221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rgbClr val="0070C0"/>
                </a:solidFill>
                <a:latin typeface="OPPOSans R" panose="00020600040101010101" pitchFamily="18" charset="-122"/>
                <a:ea typeface="OPPOSans R" panose="00020600040101010101" pitchFamily="18" charset="-122"/>
              </a:rPr>
              <a:t>吟诗落泪</a:t>
            </a:r>
          </a:p>
        </p:txBody>
      </p:sp>
      <p:sp>
        <p:nvSpPr>
          <p:cNvPr id="77" name="矩形 76"/>
          <p:cNvSpPr/>
          <p:nvPr/>
        </p:nvSpPr>
        <p:spPr>
          <a:xfrm>
            <a:off x="5912327" y="3297971"/>
            <a:ext cx="14221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rgbClr val="0070C0"/>
                </a:solidFill>
                <a:latin typeface="OPPOSans R" panose="00020600040101010101" pitchFamily="18" charset="-122"/>
                <a:ea typeface="OPPOSans R" panose="00020600040101010101" pitchFamily="18" charset="-122"/>
              </a:rPr>
              <a:t>思国伤怀</a:t>
            </a:r>
          </a:p>
        </p:txBody>
      </p:sp>
      <p:sp>
        <p:nvSpPr>
          <p:cNvPr id="78" name="矩形 77"/>
          <p:cNvSpPr/>
          <p:nvPr/>
        </p:nvSpPr>
        <p:spPr>
          <a:xfrm>
            <a:off x="5919174" y="2739039"/>
            <a:ext cx="14221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rgbClr val="0070C0"/>
                </a:solidFill>
                <a:latin typeface="OPPOSans R" panose="00020600040101010101" pitchFamily="18" charset="-122"/>
                <a:ea typeface="OPPOSans R" panose="00020600040101010101" pitchFamily="18" charset="-122"/>
              </a:rPr>
              <a:t>珍爱梅图</a:t>
            </a:r>
          </a:p>
        </p:txBody>
      </p:sp>
      <p:sp>
        <p:nvSpPr>
          <p:cNvPr id="79" name="矩形 78"/>
          <p:cNvSpPr/>
          <p:nvPr/>
        </p:nvSpPr>
        <p:spPr>
          <a:xfrm>
            <a:off x="5912327" y="3856903"/>
            <a:ext cx="14221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rgbClr val="0070C0"/>
                </a:solidFill>
                <a:latin typeface="OPPOSans R" panose="00020600040101010101" pitchFamily="18" charset="-122"/>
                <a:ea typeface="OPPOSans R" panose="00020600040101010101" pitchFamily="18" charset="-122"/>
              </a:rPr>
              <a:t>赠墨梅图</a:t>
            </a:r>
          </a:p>
        </p:txBody>
      </p:sp>
      <p:sp>
        <p:nvSpPr>
          <p:cNvPr id="80" name="矩形 79"/>
          <p:cNvSpPr/>
          <p:nvPr/>
        </p:nvSpPr>
        <p:spPr>
          <a:xfrm>
            <a:off x="5919174" y="4415834"/>
            <a:ext cx="14221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rgbClr val="0070C0"/>
                </a:solidFill>
                <a:latin typeface="OPPOSans R" panose="00020600040101010101" pitchFamily="18" charset="-122"/>
                <a:ea typeface="OPPOSans R" panose="00020600040101010101" pitchFamily="18" charset="-122"/>
              </a:rPr>
              <a:t>送梅花绢</a:t>
            </a:r>
          </a:p>
        </p:txBody>
      </p:sp>
      <p:sp>
        <p:nvSpPr>
          <p:cNvPr id="81" name="左大括号 80"/>
          <p:cNvSpPr/>
          <p:nvPr/>
        </p:nvSpPr>
        <p:spPr>
          <a:xfrm>
            <a:off x="5233251" y="2353731"/>
            <a:ext cx="485662" cy="2368393"/>
          </a:xfrm>
          <a:prstGeom prst="leftBrac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2400" b="1" dirty="0">
              <a:latin typeface="OPPOSans R" panose="00020600040101010101" pitchFamily="18" charset="-122"/>
              <a:ea typeface="OPPOSans R" panose="00020600040101010101" pitchFamily="18" charset="-122"/>
            </a:endParaRPr>
          </a:p>
        </p:txBody>
      </p:sp>
      <p:sp>
        <p:nvSpPr>
          <p:cNvPr id="82" name="右箭头 81"/>
          <p:cNvSpPr/>
          <p:nvPr/>
        </p:nvSpPr>
        <p:spPr>
          <a:xfrm>
            <a:off x="7646960" y="3473377"/>
            <a:ext cx="936104" cy="319256"/>
          </a:xfrm>
          <a:prstGeom prst="rightArrow">
            <a:avLst/>
          </a:prstGeom>
          <a:solidFill>
            <a:srgbClr val="DD6AAA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 b="1" dirty="0">
              <a:solidFill>
                <a:srgbClr val="0000FF"/>
              </a:solidFill>
              <a:latin typeface="OPPOSans R" panose="00020600040101010101" pitchFamily="18" charset="-122"/>
              <a:ea typeface="OPPOSans R" panose="00020600040101010101" pitchFamily="18" charset="-122"/>
            </a:endParaRPr>
          </a:p>
        </p:txBody>
      </p:sp>
      <p:sp>
        <p:nvSpPr>
          <p:cNvPr id="83" name="文本框 3"/>
          <p:cNvSpPr txBox="1">
            <a:spLocks noChangeArrowheads="1"/>
          </p:cNvSpPr>
          <p:nvPr/>
        </p:nvSpPr>
        <p:spPr bwMode="auto">
          <a:xfrm>
            <a:off x="3889196" y="3191694"/>
            <a:ext cx="1278608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2400" b="1" noProof="1">
                <a:latin typeface="OPPOSans R" panose="00020600040101010101" pitchFamily="18" charset="-122"/>
                <a:ea typeface="OPPOSans R" panose="00020600040101010101" pitchFamily="18" charset="-122"/>
              </a:rPr>
              <a:t>梅花魂</a:t>
            </a:r>
          </a:p>
        </p:txBody>
      </p:sp>
      <p:sp>
        <p:nvSpPr>
          <p:cNvPr id="84" name="文本框 3"/>
          <p:cNvSpPr txBox="1">
            <a:spLocks noChangeArrowheads="1"/>
          </p:cNvSpPr>
          <p:nvPr/>
        </p:nvSpPr>
        <p:spPr bwMode="auto">
          <a:xfrm>
            <a:off x="8776478" y="3191694"/>
            <a:ext cx="1368152" cy="83099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2400" b="1" noProof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</a:rPr>
              <a:t>思乡情爱国心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1" grpId="0"/>
      <p:bldP spid="77" grpId="0"/>
      <p:bldP spid="78" grpId="0"/>
      <p:bldP spid="79" grpId="0"/>
      <p:bldP spid="80" grpId="0"/>
      <p:bldP spid="81" grpId="0" animBg="1"/>
      <p:bldP spid="82" grpId="0" animBg="1"/>
      <p:bldP spid="83" grpId="0"/>
      <p:bldP spid="8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矩形 64"/>
          <p:cNvSpPr/>
          <p:nvPr/>
        </p:nvSpPr>
        <p:spPr>
          <a:xfrm>
            <a:off x="794856" y="1689334"/>
            <a:ext cx="2339102" cy="523220"/>
          </a:xfrm>
          <a:prstGeom prst="rect">
            <a:avLst/>
          </a:prstGeom>
          <a:solidFill>
            <a:srgbClr val="DD6AAA"/>
          </a:solidFill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</a:rPr>
              <a:t>一、读一读。</a:t>
            </a:r>
          </a:p>
        </p:txBody>
      </p:sp>
      <p:sp>
        <p:nvSpPr>
          <p:cNvPr id="66" name="Rectangle 1"/>
          <p:cNvSpPr>
            <a:spLocks noChangeArrowheads="1"/>
          </p:cNvSpPr>
          <p:nvPr/>
        </p:nvSpPr>
        <p:spPr bwMode="auto">
          <a:xfrm>
            <a:off x="3133958" y="3000253"/>
            <a:ext cx="7981970" cy="1645194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68580" tIns="34290" rIns="68580" bIns="34290" numCol="1" anchor="ctr" anchorCtr="0" compatLnSpc="1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6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</a:rPr>
              <a:t>腮边</a:t>
            </a:r>
            <a:r>
              <a:rPr lang="en-US" sz="36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</a:rPr>
              <a:t>       </a:t>
            </a:r>
            <a:r>
              <a:rPr lang="zh-CN" altLang="en-US" sz="36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</a:rPr>
              <a:t>玷污</a:t>
            </a:r>
            <a:r>
              <a:rPr lang="en-US" sz="36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</a:rPr>
              <a:t>        </a:t>
            </a:r>
            <a:r>
              <a:rPr lang="zh-CN" altLang="en-US" sz="36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</a:rPr>
              <a:t>秉性</a:t>
            </a:r>
            <a:endParaRPr lang="en-US" sz="3600" dirty="0">
              <a:solidFill>
                <a:srgbClr val="FF0000"/>
              </a:solidFill>
              <a:latin typeface="OPPOSans R" panose="00020600040101010101" pitchFamily="18" charset="-122"/>
              <a:ea typeface="OPPOSans R" panose="00020600040101010101" pitchFamily="18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36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</a:rPr>
              <a:t>凉飕飕 </a:t>
            </a:r>
            <a:r>
              <a:rPr lang="en-US" altLang="zh-CN" sz="36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</a:rPr>
              <a:t>   </a:t>
            </a:r>
            <a:r>
              <a:rPr lang="zh-CN" altLang="en-US" sz="36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</a:rPr>
              <a:t>撩乱     华侨     眷恋</a:t>
            </a:r>
            <a:r>
              <a:rPr lang="en-US" sz="36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</a:rPr>
              <a:t>   </a:t>
            </a:r>
            <a:endParaRPr lang="zh-CN" altLang="en-US" sz="3600" dirty="0">
              <a:solidFill>
                <a:srgbClr val="FF0000"/>
              </a:solidFill>
              <a:latin typeface="OPPOSans R" panose="00020600040101010101" pitchFamily="18" charset="-122"/>
              <a:ea typeface="OPPOSans R" panose="00020600040101010101" pitchFamily="18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6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/>
          <p:cNvSpPr txBox="1"/>
          <p:nvPr/>
        </p:nvSpPr>
        <p:spPr>
          <a:xfrm>
            <a:off x="2753923" y="4677511"/>
            <a:ext cx="3650685" cy="553994"/>
          </a:xfrm>
          <a:prstGeom prst="rect">
            <a:avLst/>
          </a:prstGeom>
        </p:spPr>
        <p:txBody>
          <a:bodyPr wrap="square" lIns="121917" tIns="60958" rIns="121917" bIns="60958" rtlCol="0">
            <a:spAutoFit/>
          </a:bodyPr>
          <a:lstStyle/>
          <a:p>
            <a:pPr defTabSz="914400">
              <a:spcBef>
                <a:spcPct val="0"/>
              </a:spcBef>
            </a:pPr>
            <a:r>
              <a:rPr lang="zh-CN" altLang="en-US" sz="2800" b="1" dirty="0">
                <a:latin typeface="OPPOSans R" panose="00020600040101010101" pitchFamily="18" charset="-122"/>
                <a:ea typeface="OPPOSans R" panose="00020600040101010101" pitchFamily="18" charset="-122"/>
                <a:cs typeface="+mj-cs"/>
              </a:rPr>
              <a:t>风（    ）雪压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634103" y="1600585"/>
            <a:ext cx="2698175" cy="523220"/>
          </a:xfrm>
          <a:prstGeom prst="rect">
            <a:avLst/>
          </a:prstGeom>
          <a:solidFill>
            <a:srgbClr val="DD6AAA"/>
          </a:solidFill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2800" b="1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r>
              <a:rPr lang="zh-CN" altLang="en-US" dirty="0"/>
              <a:t>二、补充词语。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2531830" y="2607906"/>
            <a:ext cx="3429024" cy="553994"/>
          </a:xfrm>
          <a:prstGeom prst="rect">
            <a:avLst/>
          </a:prstGeom>
        </p:spPr>
        <p:txBody>
          <a:bodyPr wrap="square" lIns="121917" tIns="60958" rIns="121917" bIns="60958" rtlCol="0">
            <a:spAutoFit/>
          </a:bodyPr>
          <a:lstStyle/>
          <a:p>
            <a:pPr defTabSz="914400">
              <a:spcBef>
                <a:spcPct val="0"/>
              </a:spcBef>
            </a:pPr>
            <a:r>
              <a:rPr lang="zh-CN" altLang="en-US" sz="2800" b="1" dirty="0">
                <a:latin typeface="OPPOSans R" panose="00020600040101010101" pitchFamily="18" charset="-122"/>
                <a:ea typeface="OPPOSans R" panose="00020600040101010101" pitchFamily="18" charset="-122"/>
                <a:cs typeface="+mj-cs"/>
              </a:rPr>
              <a:t>（</a:t>
            </a:r>
            <a:r>
              <a:rPr lang="zh-CN" altLang="en-US" sz="28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+mj-cs"/>
              </a:rPr>
              <a:t>     </a:t>
            </a:r>
            <a:r>
              <a:rPr lang="zh-CN" altLang="en-US" sz="2800" b="1" dirty="0">
                <a:latin typeface="OPPOSans R" panose="00020600040101010101" pitchFamily="18" charset="-122"/>
                <a:ea typeface="OPPOSans R" panose="00020600040101010101" pitchFamily="18" charset="-122"/>
                <a:cs typeface="+mj-cs"/>
              </a:rPr>
              <a:t>）泊 他乡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6644640" y="2591186"/>
            <a:ext cx="3714776" cy="553994"/>
          </a:xfrm>
          <a:prstGeom prst="rect">
            <a:avLst/>
          </a:prstGeom>
        </p:spPr>
        <p:txBody>
          <a:bodyPr wrap="square" lIns="121917" tIns="60958" rIns="121917" bIns="60958" rtlCol="0">
            <a:spAutoFit/>
          </a:bodyPr>
          <a:lstStyle/>
          <a:p>
            <a:pPr defTabSz="914400">
              <a:spcBef>
                <a:spcPct val="0"/>
              </a:spcBef>
            </a:pPr>
            <a:r>
              <a:rPr lang="zh-CN" altLang="en-US" sz="2800" b="1" dirty="0">
                <a:latin typeface="OPPOSans R" panose="00020600040101010101" pitchFamily="18" charset="-122"/>
                <a:ea typeface="OPPOSans R" panose="00020600040101010101" pitchFamily="18" charset="-122"/>
                <a:cs typeface="+mj-cs"/>
              </a:rPr>
              <a:t>葬身（    ）国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2708203" y="3647303"/>
            <a:ext cx="3650685" cy="553994"/>
          </a:xfrm>
          <a:prstGeom prst="rect">
            <a:avLst/>
          </a:prstGeom>
        </p:spPr>
        <p:txBody>
          <a:bodyPr wrap="square" lIns="121917" tIns="60958" rIns="121917" bIns="60958" rtlCol="0">
            <a:spAutoFit/>
          </a:bodyPr>
          <a:lstStyle/>
          <a:p>
            <a:pPr defTabSz="914400">
              <a:spcBef>
                <a:spcPct val="0"/>
              </a:spcBef>
            </a:pPr>
            <a:r>
              <a:rPr lang="zh-CN" altLang="en-US" sz="2800" b="1" dirty="0">
                <a:latin typeface="OPPOSans R" panose="00020600040101010101" pitchFamily="18" charset="-122"/>
                <a:ea typeface="OPPOSans R" panose="00020600040101010101" pitchFamily="18" charset="-122"/>
                <a:cs typeface="+mj-cs"/>
              </a:rPr>
              <a:t>顶天（     ）地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6644641" y="3647303"/>
            <a:ext cx="3619525" cy="553994"/>
          </a:xfrm>
          <a:prstGeom prst="rect">
            <a:avLst/>
          </a:prstGeom>
        </p:spPr>
        <p:txBody>
          <a:bodyPr wrap="square" lIns="121917" tIns="60958" rIns="121917" bIns="60958" rtlCol="0">
            <a:spAutoFit/>
          </a:bodyPr>
          <a:lstStyle/>
          <a:p>
            <a:pPr defTabSz="914400">
              <a:spcBef>
                <a:spcPct val="0"/>
              </a:spcBef>
            </a:pPr>
            <a:r>
              <a:rPr lang="zh-CN" altLang="en-US" sz="2800" b="1" dirty="0">
                <a:latin typeface="OPPOSans R" panose="00020600040101010101" pitchFamily="18" charset="-122"/>
                <a:ea typeface="OPPOSans R" panose="00020600040101010101" pitchFamily="18" charset="-122"/>
                <a:cs typeface="+mj-cs"/>
              </a:rPr>
              <a:t>低头（   </a:t>
            </a:r>
            <a:r>
              <a:rPr lang="zh-CN" altLang="en-US" sz="28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+mj-cs"/>
              </a:rPr>
              <a:t>  </a:t>
            </a:r>
            <a:r>
              <a:rPr lang="zh-CN" altLang="en-US" sz="2800" b="1" dirty="0">
                <a:latin typeface="OPPOSans R" panose="00020600040101010101" pitchFamily="18" charset="-122"/>
                <a:ea typeface="OPPOSans R" panose="00020600040101010101" pitchFamily="18" charset="-122"/>
                <a:cs typeface="+mj-cs"/>
              </a:rPr>
              <a:t>）节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6675120" y="4703421"/>
            <a:ext cx="3714776" cy="553994"/>
          </a:xfrm>
          <a:prstGeom prst="rect">
            <a:avLst/>
          </a:prstGeom>
        </p:spPr>
        <p:txBody>
          <a:bodyPr wrap="square" lIns="121917" tIns="60958" rIns="121917" bIns="60958" rtlCol="0">
            <a:spAutoFit/>
          </a:bodyPr>
          <a:lstStyle/>
          <a:p>
            <a:pPr defTabSz="914400">
              <a:spcBef>
                <a:spcPct val="0"/>
              </a:spcBef>
            </a:pPr>
            <a:r>
              <a:rPr lang="zh-CN" altLang="en-US" sz="2800" b="1" dirty="0">
                <a:latin typeface="OPPOSans R" panose="00020600040101010101" pitchFamily="18" charset="-122"/>
                <a:ea typeface="OPPOSans R" panose="00020600040101010101" pitchFamily="18" charset="-122"/>
                <a:cs typeface="+mj-cs"/>
              </a:rPr>
              <a:t>颇负（     ）名</a:t>
            </a:r>
          </a:p>
        </p:txBody>
      </p:sp>
      <p:sp>
        <p:nvSpPr>
          <p:cNvPr id="3" name="矩形 2"/>
          <p:cNvSpPr/>
          <p:nvPr/>
        </p:nvSpPr>
        <p:spPr>
          <a:xfrm>
            <a:off x="7748614" y="2591186"/>
            <a:ext cx="5453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</a:rPr>
              <a:t>异</a:t>
            </a:r>
          </a:p>
        </p:txBody>
      </p:sp>
      <p:sp>
        <p:nvSpPr>
          <p:cNvPr id="4" name="矩形 3"/>
          <p:cNvSpPr/>
          <p:nvPr/>
        </p:nvSpPr>
        <p:spPr>
          <a:xfrm>
            <a:off x="3796445" y="3662690"/>
            <a:ext cx="5453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</a:rPr>
              <a:t>立</a:t>
            </a:r>
          </a:p>
        </p:txBody>
      </p:sp>
      <p:sp>
        <p:nvSpPr>
          <p:cNvPr id="8" name="矩形 7"/>
          <p:cNvSpPr/>
          <p:nvPr/>
        </p:nvSpPr>
        <p:spPr>
          <a:xfrm>
            <a:off x="3549760" y="4692898"/>
            <a:ext cx="5453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</a:rPr>
              <a:t>欺</a:t>
            </a:r>
          </a:p>
        </p:txBody>
      </p:sp>
      <p:sp>
        <p:nvSpPr>
          <p:cNvPr id="9" name="矩形 8"/>
          <p:cNvSpPr/>
          <p:nvPr/>
        </p:nvSpPr>
        <p:spPr>
          <a:xfrm>
            <a:off x="7812114" y="3665481"/>
            <a:ext cx="5453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</a:rPr>
              <a:t>折</a:t>
            </a:r>
          </a:p>
        </p:txBody>
      </p:sp>
      <p:sp>
        <p:nvSpPr>
          <p:cNvPr id="80" name="矩形 79"/>
          <p:cNvSpPr/>
          <p:nvPr/>
        </p:nvSpPr>
        <p:spPr>
          <a:xfrm>
            <a:off x="7799414" y="4694181"/>
            <a:ext cx="5453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</a:rPr>
              <a:t>盛</a:t>
            </a:r>
          </a:p>
        </p:txBody>
      </p:sp>
      <p:sp>
        <p:nvSpPr>
          <p:cNvPr id="82" name="矩形 81"/>
          <p:cNvSpPr/>
          <p:nvPr/>
        </p:nvSpPr>
        <p:spPr>
          <a:xfrm>
            <a:off x="3040241" y="2617355"/>
            <a:ext cx="5453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</a:rPr>
              <a:t>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3" grpId="0" animBg="1"/>
      <p:bldP spid="44" grpId="0"/>
      <p:bldP spid="45" grpId="0"/>
      <p:bldP spid="46" grpId="0"/>
      <p:bldP spid="47" grpId="0"/>
      <p:bldP spid="48" grpId="0"/>
      <p:bldP spid="3" grpId="0"/>
      <p:bldP spid="4" grpId="0"/>
      <p:bldP spid="8" grpId="0"/>
      <p:bldP spid="9" grpId="0"/>
      <p:bldP spid="80" grpId="0"/>
      <p:bldP spid="8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矩形 56"/>
          <p:cNvSpPr/>
          <p:nvPr/>
        </p:nvSpPr>
        <p:spPr>
          <a:xfrm>
            <a:off x="1527191" y="2620324"/>
            <a:ext cx="8564451" cy="1474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2400" dirty="0">
                <a:latin typeface="OPPOSans R" panose="00020600040101010101" pitchFamily="18" charset="-122"/>
                <a:ea typeface="OPPOSans R" panose="00020600040101010101" pitchFamily="18" charset="-122"/>
              </a:rPr>
              <a:t>1.</a:t>
            </a:r>
            <a:r>
              <a:rPr lang="zh-CN" altLang="en-US" sz="2400" dirty="0">
                <a:latin typeface="OPPOSans R" panose="00020600040101010101" pitchFamily="18" charset="-122"/>
                <a:ea typeface="OPPOSans R" panose="00020600040101010101" pitchFamily="18" charset="-122"/>
              </a:rPr>
              <a:t>背诵“她却不一样</a:t>
            </a:r>
            <a:r>
              <a:rPr lang="en-US" altLang="zh-CN" sz="2400" dirty="0">
                <a:latin typeface="OPPOSans R" panose="00020600040101010101" pitchFamily="18" charset="-122"/>
                <a:ea typeface="OPPOSans R" panose="00020600040101010101" pitchFamily="18" charset="-122"/>
              </a:rPr>
              <a:t>……</a:t>
            </a:r>
            <a:r>
              <a:rPr lang="zh-CN" altLang="en-US" sz="2400" dirty="0">
                <a:latin typeface="OPPOSans R" panose="00020600040101010101" pitchFamily="18" charset="-122"/>
                <a:ea typeface="OPPOSans R" panose="00020600040101010101" pitchFamily="18" charset="-122"/>
              </a:rPr>
              <a:t>总要有梅花的秉性才好！</a:t>
            </a:r>
            <a:r>
              <a:rPr lang="en-US" altLang="zh-CN" sz="2400" dirty="0">
                <a:latin typeface="OPPOSans R" panose="00020600040101010101" pitchFamily="18" charset="-122"/>
                <a:ea typeface="OPPOSans R" panose="00020600040101010101" pitchFamily="18" charset="-122"/>
              </a:rPr>
              <a:t>”</a:t>
            </a:r>
            <a:r>
              <a:rPr lang="zh-CN" altLang="en-US" sz="2400" dirty="0">
                <a:latin typeface="OPPOSans R" panose="00020600040101010101" pitchFamily="18" charset="-122"/>
                <a:ea typeface="OPPOSans R" panose="00020600040101010101" pitchFamily="18" charset="-122"/>
              </a:rPr>
              <a:t>这段话。</a:t>
            </a:r>
            <a:endParaRPr lang="en-US" altLang="zh-CN" sz="2400" dirty="0">
              <a:latin typeface="OPPOSans R" panose="00020600040101010101" pitchFamily="18" charset="-122"/>
              <a:ea typeface="OPPOSans R" panose="00020600040101010101" pitchFamily="18" charset="-122"/>
            </a:endParaRPr>
          </a:p>
          <a:p>
            <a:pPr>
              <a:lnSpc>
                <a:spcPct val="200000"/>
              </a:lnSpc>
            </a:pPr>
            <a:r>
              <a:rPr lang="en-US" altLang="zh-CN" sz="2400" dirty="0">
                <a:latin typeface="OPPOSans R" panose="00020600040101010101" pitchFamily="18" charset="-122"/>
                <a:ea typeface="OPPOSans R" panose="00020600040101010101" pitchFamily="18" charset="-122"/>
              </a:rPr>
              <a:t>2.</a:t>
            </a:r>
            <a:r>
              <a:rPr lang="zh-CN" altLang="en-US" sz="2400" dirty="0">
                <a:latin typeface="OPPOSans R" panose="00020600040101010101" pitchFamily="18" charset="-122"/>
                <a:ea typeface="OPPOSans R" panose="00020600040101010101" pitchFamily="18" charset="-122"/>
              </a:rPr>
              <a:t>抄写并背诵五首描写梅花的古诗。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660400" y="1528356"/>
            <a:ext cx="2339102" cy="461665"/>
          </a:xfrm>
          <a:prstGeom prst="rect">
            <a:avLst/>
          </a:prstGeom>
          <a:solidFill>
            <a:srgbClr val="DD6AAA"/>
          </a:solidFill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2800" b="1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r>
              <a:rPr lang="zh-CN" altLang="en-US" sz="2400" dirty="0"/>
              <a:t>三、课外作业。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6579" y="3736559"/>
            <a:ext cx="2537081" cy="239754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5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31800" y="349250"/>
            <a:ext cx="11328400" cy="6159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22400" y="2078962"/>
            <a:ext cx="9347200" cy="3371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感谢您下载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平台上提供的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作品，为了您和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以及原创作者的利益，请勿复制、传播、销售，否则将承担法律责任！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将对作品进行维权，按照传播下载次数进行十倍的索取赔偿！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1.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在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出售的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模板是免版税类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(RF: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Royalty-Free)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正版受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中国人民共和国著作法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世界版权公约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的保护，作品的所有权、版权和著作权归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所有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您下载的是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模板素材的使用权。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2.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不得将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素材，本身用于再出售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或者出租、出借、转让、分销、发布或者作为礼物供他人使用，不得转授权、出卖、转让本协议或者本协议中的权利。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182930" y="1025730"/>
            <a:ext cx="1871025" cy="6773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版权声明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5816600" y="1852612"/>
            <a:ext cx="558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3000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矩形 54"/>
          <p:cNvSpPr/>
          <p:nvPr/>
        </p:nvSpPr>
        <p:spPr>
          <a:xfrm>
            <a:off x="2747493" y="3946174"/>
            <a:ext cx="669701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8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</a:rPr>
              <a:t>河山只在我梦萦</a:t>
            </a:r>
          </a:p>
          <a:p>
            <a:pPr algn="ctr"/>
            <a:r>
              <a:rPr lang="zh-CN" altLang="en-US" sz="28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</a:rPr>
              <a:t>祖国已多年未亲近</a:t>
            </a:r>
          </a:p>
          <a:p>
            <a:pPr algn="ctr"/>
            <a:r>
              <a:rPr lang="zh-CN" altLang="en-US" sz="28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</a:rPr>
              <a:t>可是不管怎样也改变不了</a:t>
            </a:r>
          </a:p>
          <a:p>
            <a:pPr algn="ctr"/>
            <a:r>
              <a:rPr lang="zh-CN" altLang="en-US" sz="28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</a:rPr>
              <a:t>我的中国心</a:t>
            </a:r>
            <a:r>
              <a:rPr lang="en-US" altLang="zh-CN" sz="28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</a:rPr>
              <a:t>……</a:t>
            </a:r>
          </a:p>
          <a:p>
            <a:pPr algn="ctr"/>
            <a:r>
              <a:rPr lang="zh-CN" altLang="en-US" sz="28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</a:rPr>
              <a:t>今天我们一起来学习陈慧瑛的</a:t>
            </a:r>
            <a:r>
              <a:rPr lang="en-US" sz="28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</a:rPr>
              <a:t>《</a:t>
            </a:r>
            <a:r>
              <a:rPr lang="zh-CN" altLang="en-US" sz="28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</a:rPr>
              <a:t>梅花魂</a:t>
            </a:r>
            <a:r>
              <a:rPr lang="en-US" sz="28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</a:rPr>
              <a:t>》</a:t>
            </a:r>
            <a:r>
              <a:rPr lang="zh-CN" altLang="en-US" sz="28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</a:rPr>
              <a:t>。</a:t>
            </a:r>
            <a:endParaRPr lang="en-US" altLang="zh-CN" sz="2800" dirty="0">
              <a:solidFill>
                <a:srgbClr val="FF0000"/>
              </a:solidFill>
              <a:latin typeface="OPPOSans R" panose="00020600040101010101" pitchFamily="18" charset="-122"/>
              <a:ea typeface="OPPOSans R" panose="00020600040101010101" pitchFamily="18" charset="-122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0438" y="1265555"/>
            <a:ext cx="3651123" cy="243537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01" b="7801"/>
          <a:stretch>
            <a:fillRect/>
          </a:stretch>
        </p:blipFill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1" name="文本框 10"/>
          <p:cNvSpPr txBox="1"/>
          <p:nvPr/>
        </p:nvSpPr>
        <p:spPr>
          <a:xfrm>
            <a:off x="1447800" y="3244334"/>
            <a:ext cx="7162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zh-CN" altLang="en-US" dirty="0">
              <a:latin typeface="OPPOSans R" panose="00020600040101010101" pitchFamily="18" charset="-122"/>
              <a:ea typeface="OPPOSans R" panose="00020600040101010101" pitchFamily="18" charset="-122"/>
            </a:endParaRPr>
          </a:p>
        </p:txBody>
      </p:sp>
      <p:sp>
        <p:nvSpPr>
          <p:cNvPr id="14" name="矩形 13"/>
          <p:cNvSpPr/>
          <p:nvPr/>
        </p:nvSpPr>
        <p:spPr>
          <a:xfrm flipH="1">
            <a:off x="0" y="2303913"/>
            <a:ext cx="12192000" cy="2483184"/>
          </a:xfrm>
          <a:prstGeom prst="rect">
            <a:avLst/>
          </a:prstGeom>
          <a:solidFill>
            <a:srgbClr val="B129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OPPOSans R" panose="00020600040101010101" pitchFamily="18" charset="-122"/>
              <a:ea typeface="OPPOSans R" panose="00020600040101010101" pitchFamily="18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0" y="4621738"/>
            <a:ext cx="12192000" cy="278630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OPPOSans R" panose="00020600040101010101" pitchFamily="18" charset="-122"/>
              <a:ea typeface="OPPOSans R" panose="00020600040101010101" pitchFamily="18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652270" y="2129717"/>
            <a:ext cx="88874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9600" dirty="0">
                <a:solidFill>
                  <a:schemeClr val="bg1"/>
                </a:solidFill>
                <a:latin typeface="庞门正道粗书体6.0" panose="02010600030101010101" pitchFamily="2" charset="-122"/>
                <a:ea typeface="庞门正道粗书体6.0" panose="02010600030101010101" pitchFamily="2" charset="-122"/>
                <a:sym typeface="庞门正道粗书体6.0" panose="02010600030101010101" pitchFamily="2" charset="-122"/>
              </a:rPr>
              <a:t>感谢观看</a:t>
            </a:r>
            <a:endParaRPr lang="zh-CN" altLang="en-US" sz="16600" dirty="0">
              <a:solidFill>
                <a:schemeClr val="bg1"/>
              </a:solidFill>
              <a:latin typeface="庞门正道粗书体6.0" panose="02010600030101010101" pitchFamily="2" charset="-122"/>
              <a:ea typeface="庞门正道粗书体6.0" panose="02010600030101010101" pitchFamily="2" charset="-122"/>
              <a:sym typeface="庞门正道粗书体6.0" panose="02010600030101010101" pitchFamily="2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402584" y="1426734"/>
            <a:ext cx="3386832" cy="649188"/>
          </a:xfrm>
          <a:prstGeom prst="roundRect">
            <a:avLst>
              <a:gd name="adj" fmla="val 50000"/>
            </a:avLst>
          </a:prstGeom>
          <a:solidFill>
            <a:srgbClr val="B12973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spc="300" dirty="0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语文精品课件</a:t>
            </a:r>
            <a:endParaRPr lang="zh-CN" sz="2400" spc="300" dirty="0">
              <a:solidFill>
                <a:schemeClr val="bg1"/>
              </a:solidFill>
              <a:latin typeface="OPPOSans R" panose="00020600040101010101" pitchFamily="18" charset="-122"/>
              <a:ea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12" name="矩形 11"/>
          <p:cNvSpPr/>
          <p:nvPr/>
        </p:nvSpPr>
        <p:spPr>
          <a:xfrm flipH="1">
            <a:off x="0" y="2185521"/>
            <a:ext cx="12192000" cy="278630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OPPOSans R" panose="00020600040101010101" pitchFamily="18" charset="-122"/>
              <a:ea typeface="OPPOSans R" panose="00020600040101010101" pitchFamily="18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4402584" y="3758573"/>
            <a:ext cx="3386832" cy="562630"/>
          </a:xfrm>
          <a:prstGeom prst="roundRect">
            <a:avLst>
              <a:gd name="adj" fmla="val 50000"/>
            </a:avLst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 eaLnBrk="1" hangingPunct="1"/>
            <a:r>
              <a:rPr lang="zh-CN" altLang="en-US" sz="2000" b="1" spc="300" dirty="0">
                <a:solidFill>
                  <a:srgbClr val="B12973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Arial" panose="020B0604020202020204" pitchFamily="34" charset="0"/>
                <a:sym typeface="OPPOSans R" panose="00020600040101010101" pitchFamily="18" charset="-122"/>
              </a:rPr>
              <a:t>五年级下册 人教版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944328" y="1367325"/>
            <a:ext cx="196072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0"/>
              </a:spcBef>
            </a:pPr>
            <a:r>
              <a:rPr lang="zh-CN" altLang="en-US" sz="2800" b="1" dirty="0">
                <a:solidFill>
                  <a:srgbClr val="DD6AAA"/>
                </a:solidFill>
                <a:latin typeface="OPPOSans R" panose="00020600040101010101" pitchFamily="18" charset="-122"/>
                <a:ea typeface="OPPOSans R" panose="00020600040101010101" pitchFamily="18" charset="-122"/>
              </a:rPr>
              <a:t>走近作者</a:t>
            </a:r>
          </a:p>
        </p:txBody>
      </p:sp>
      <p:grpSp>
        <p:nvGrpSpPr>
          <p:cNvPr id="11" name="组合 3"/>
          <p:cNvGrpSpPr/>
          <p:nvPr/>
        </p:nvGrpSpPr>
        <p:grpSpPr>
          <a:xfrm>
            <a:off x="149343" y="1705442"/>
            <a:ext cx="8203843" cy="4726548"/>
            <a:chOff x="-1458575" y="1380707"/>
            <a:chExt cx="13542240" cy="5430363"/>
          </a:xfrm>
        </p:grpSpPr>
        <p:pic>
          <p:nvPicPr>
            <p:cNvPr id="9" name="矩形 15"/>
            <p:cNvPicPr>
              <a:picLocks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458575" y="1380707"/>
              <a:ext cx="13542240" cy="54303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矩形 5"/>
            <p:cNvSpPr/>
            <p:nvPr/>
          </p:nvSpPr>
          <p:spPr>
            <a:xfrm>
              <a:off x="274066" y="2090901"/>
              <a:ext cx="10076956" cy="33381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400" b="1" u="sng" dirty="0">
                  <a:solidFill>
                    <a:srgbClr val="FF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</a:rPr>
                <a:t>陈慧瑛</a:t>
              </a:r>
              <a:r>
                <a:rPr lang="zh-CN" altLang="en-US" sz="2000" b="1" dirty="0">
                  <a:solidFill>
                    <a:srgbClr val="FF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</a:rPr>
                <a:t>：</a:t>
              </a:r>
              <a:endParaRPr lang="en-US" altLang="zh-CN" sz="20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2400" dirty="0">
                  <a:latin typeface="OPPOSans R" panose="00020600040101010101" pitchFamily="18" charset="-122"/>
                  <a:ea typeface="OPPOSans R" panose="00020600040101010101" pitchFamily="18" charset="-122"/>
                </a:rPr>
                <a:t>    著名作家、诗人。</a:t>
              </a:r>
              <a:r>
                <a:rPr lang="en-US" altLang="zh-CN" sz="2400" dirty="0">
                  <a:latin typeface="OPPOSans R" panose="00020600040101010101" pitchFamily="18" charset="-122"/>
                  <a:ea typeface="OPPOSans R" panose="00020600040101010101" pitchFamily="18" charset="-122"/>
                </a:rPr>
                <a:t>1946</a:t>
              </a:r>
              <a:r>
                <a:rPr lang="zh-CN" altLang="en-US" sz="2400" dirty="0">
                  <a:latin typeface="OPPOSans R" panose="00020600040101010101" pitchFamily="18" charset="-122"/>
                  <a:ea typeface="OPPOSans R" panose="00020600040101010101" pitchFamily="18" charset="-122"/>
                </a:rPr>
                <a:t>年出生于新加坡，归侨，祖籍福建厦门。主要作品：</a:t>
              </a:r>
              <a:r>
                <a:rPr lang="en-US" altLang="zh-CN" sz="2400" dirty="0">
                  <a:solidFill>
                    <a:srgbClr val="FF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</a:rPr>
                <a:t>《</a:t>
              </a:r>
              <a:r>
                <a:rPr lang="zh-CN" altLang="en-US" sz="2400" dirty="0">
                  <a:solidFill>
                    <a:srgbClr val="FF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</a:rPr>
                <a:t>无名的星</a:t>
              </a:r>
              <a:r>
                <a:rPr lang="en-US" altLang="zh-CN" sz="2400" dirty="0">
                  <a:solidFill>
                    <a:srgbClr val="FF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</a:rPr>
                <a:t>》《</a:t>
              </a:r>
              <a:r>
                <a:rPr lang="zh-CN" altLang="en-US" sz="2400" dirty="0">
                  <a:solidFill>
                    <a:srgbClr val="FF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</a:rPr>
                <a:t>展翅的白鹭</a:t>
              </a:r>
              <a:r>
                <a:rPr lang="en-US" altLang="zh-CN" sz="2400" dirty="0">
                  <a:solidFill>
                    <a:srgbClr val="FF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</a:rPr>
                <a:t>》《</a:t>
              </a:r>
              <a:r>
                <a:rPr lang="zh-CN" altLang="en-US" sz="2400" dirty="0">
                  <a:solidFill>
                    <a:srgbClr val="FF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</a:rPr>
                <a:t>月是故乡明</a:t>
              </a:r>
              <a:r>
                <a:rPr lang="en-US" altLang="zh-CN" sz="2400" dirty="0">
                  <a:solidFill>
                    <a:srgbClr val="FF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</a:rPr>
                <a:t>》《</a:t>
              </a:r>
              <a:r>
                <a:rPr lang="zh-CN" altLang="en-US" sz="2400" dirty="0">
                  <a:solidFill>
                    <a:srgbClr val="FF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</a:rPr>
                <a:t>厦门人</a:t>
              </a:r>
              <a:r>
                <a:rPr lang="en-US" altLang="zh-CN" sz="2400" dirty="0">
                  <a:solidFill>
                    <a:srgbClr val="FF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</a:rPr>
                <a:t>》</a:t>
              </a:r>
              <a:r>
                <a:rPr lang="zh-CN" altLang="en-US" sz="2400" dirty="0">
                  <a:latin typeface="OPPOSans R" panose="00020600040101010101" pitchFamily="18" charset="-122"/>
                  <a:ea typeface="OPPOSans R" panose="00020600040101010101" pitchFamily="18" charset="-122"/>
                </a:rPr>
                <a:t>等。</a:t>
              </a: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79888" y="2199102"/>
            <a:ext cx="2276190" cy="328571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829786" y="1539875"/>
            <a:ext cx="10532428" cy="22430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latin typeface="OPPOSans R" panose="00020600040101010101" pitchFamily="18" charset="-122"/>
                <a:ea typeface="OPPOSans R" panose="00020600040101010101" pitchFamily="18" charset="-122"/>
              </a:rPr>
              <a:t>带着问题，有感情地朗读课文：</a:t>
            </a:r>
          </a:p>
          <a:p>
            <a:pPr>
              <a:lnSpc>
                <a:spcPct val="150000"/>
              </a:lnSpc>
            </a:pPr>
            <a:r>
              <a:rPr lang="zh-CN" altLang="en-US" sz="2400" dirty="0">
                <a:latin typeface="OPPOSans R" panose="00020600040101010101" pitchFamily="18" charset="-122"/>
                <a:ea typeface="OPPOSans R" panose="00020600040101010101" pitchFamily="18" charset="-122"/>
              </a:rPr>
              <a:t>       ①读准字音，把课文读正确，读通顺。</a:t>
            </a:r>
          </a:p>
          <a:p>
            <a:pPr>
              <a:lnSpc>
                <a:spcPct val="150000"/>
              </a:lnSpc>
            </a:pPr>
            <a:r>
              <a:rPr lang="zh-CN" altLang="en-US" sz="2400" dirty="0">
                <a:latin typeface="OPPOSans R" panose="00020600040101010101" pitchFamily="18" charset="-122"/>
                <a:ea typeface="OPPOSans R" panose="00020600040101010101" pitchFamily="18" charset="-122"/>
              </a:rPr>
              <a:t>       ②看看通过自学，能读懂什么？有不明白的，做上记号，提出来大家共同讨论。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1901" y="3957955"/>
            <a:ext cx="2410313" cy="22777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660400" y="1391354"/>
            <a:ext cx="11089640" cy="2196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400" dirty="0">
                <a:latin typeface="OPPOSans R" panose="00020600040101010101" pitchFamily="18" charset="-122"/>
                <a:ea typeface="OPPOSans R" panose="00020600040101010101" pitchFamily="18" charset="-122"/>
              </a:rPr>
              <a:t>自读检查：</a:t>
            </a:r>
          </a:p>
          <a:p>
            <a:pPr>
              <a:lnSpc>
                <a:spcPct val="200000"/>
              </a:lnSpc>
            </a:pPr>
            <a:r>
              <a:rPr lang="en-US" altLang="zh-CN" sz="2400" dirty="0">
                <a:latin typeface="OPPOSans R" panose="00020600040101010101" pitchFamily="18" charset="-122"/>
                <a:ea typeface="OPPOSans R" panose="00020600040101010101" pitchFamily="18" charset="-122"/>
              </a:rPr>
              <a:t>       1.</a:t>
            </a:r>
            <a:r>
              <a:rPr lang="zh-CN" altLang="en-US" sz="2400" dirty="0">
                <a:latin typeface="OPPOSans R" panose="00020600040101010101" pitchFamily="18" charset="-122"/>
                <a:ea typeface="OPPOSans R" panose="00020600040101010101" pitchFamily="18" charset="-122"/>
              </a:rPr>
              <a:t>指名读课文，同学检查字音是否正确。</a:t>
            </a:r>
          </a:p>
          <a:p>
            <a:pPr>
              <a:lnSpc>
                <a:spcPct val="200000"/>
              </a:lnSpc>
            </a:pPr>
            <a:r>
              <a:rPr lang="en-US" altLang="zh-CN" sz="2400" dirty="0">
                <a:latin typeface="OPPOSans R" panose="00020600040101010101" pitchFamily="18" charset="-122"/>
                <a:ea typeface="OPPOSans R" panose="00020600040101010101" pitchFamily="18" charset="-122"/>
              </a:rPr>
              <a:t>       2.</a:t>
            </a:r>
            <a:r>
              <a:rPr lang="zh-CN" altLang="en-US" sz="2400" dirty="0">
                <a:latin typeface="OPPOSans R" panose="00020600040101010101" pitchFamily="18" charset="-122"/>
                <a:ea typeface="OPPOSans R" panose="00020600040101010101" pitchFamily="18" charset="-122"/>
              </a:rPr>
              <a:t>分小组讨论：读完课文，你能不能说一说课文的主要内容。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1901" y="3957955"/>
            <a:ext cx="2410313" cy="22777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图片 3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519655" y="3100358"/>
            <a:ext cx="2973500" cy="2806588"/>
          </a:xfrm>
          <a:prstGeom prst="rect">
            <a:avLst/>
          </a:prstGeom>
        </p:spPr>
      </p:pic>
      <p:sp>
        <p:nvSpPr>
          <p:cNvPr id="109" name="文本框 108"/>
          <p:cNvSpPr txBox="1"/>
          <p:nvPr/>
        </p:nvSpPr>
        <p:spPr>
          <a:xfrm>
            <a:off x="808308" y="1619733"/>
            <a:ext cx="12677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DD6AAA"/>
                </a:solidFill>
                <a:latin typeface="OPPOSans R" panose="00020600040101010101" pitchFamily="18" charset="-122"/>
                <a:ea typeface="OPPOSans R" panose="00020600040101010101" pitchFamily="18" charset="-122"/>
              </a:rPr>
              <a:t>我会认</a:t>
            </a:r>
          </a:p>
        </p:txBody>
      </p:sp>
      <p:sp>
        <p:nvSpPr>
          <p:cNvPr id="111" name="TextBox 110"/>
          <p:cNvSpPr txBox="1"/>
          <p:nvPr/>
        </p:nvSpPr>
        <p:spPr>
          <a:xfrm>
            <a:off x="2240520" y="2886758"/>
            <a:ext cx="5453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</a:rPr>
              <a:t>葬</a:t>
            </a:r>
            <a:endParaRPr lang="zh-CN" altLang="en-US" sz="2800" b="1" dirty="0">
              <a:latin typeface="OPPOSans R" panose="00020600040101010101" pitchFamily="18" charset="-122"/>
              <a:ea typeface="OPPOSans R" panose="00020600040101010101" pitchFamily="18" charset="-122"/>
            </a:endParaRPr>
          </a:p>
        </p:txBody>
      </p:sp>
      <p:sp>
        <p:nvSpPr>
          <p:cNvPr id="113" name="矩形 112"/>
          <p:cNvSpPr/>
          <p:nvPr/>
        </p:nvSpPr>
        <p:spPr>
          <a:xfrm>
            <a:off x="4693252" y="2490758"/>
            <a:ext cx="1063217" cy="377026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2000" b="1" dirty="0" err="1">
                <a:latin typeface="OPPOSans R" panose="00020600040101010101" pitchFamily="18" charset="-122"/>
                <a:ea typeface="OPPOSans R" panose="00020600040101010101" pitchFamily="18" charset="-122"/>
                <a:cs typeface="汉语拼音" pitchFamily="34" charset="0"/>
              </a:rPr>
              <a:t>sāi</a:t>
            </a:r>
            <a:endParaRPr lang="zh-CN" altLang="en-US" sz="2000" b="1" dirty="0">
              <a:latin typeface="OPPOSans R" panose="00020600040101010101" pitchFamily="18" charset="-122"/>
              <a:ea typeface="OPPOSans R" panose="00020600040101010101" pitchFamily="18" charset="-122"/>
              <a:cs typeface="汉语拼音" pitchFamily="34" charset="0"/>
            </a:endParaRPr>
          </a:p>
        </p:txBody>
      </p:sp>
      <p:sp>
        <p:nvSpPr>
          <p:cNvPr id="115" name="矩形 114"/>
          <p:cNvSpPr/>
          <p:nvPr/>
        </p:nvSpPr>
        <p:spPr>
          <a:xfrm>
            <a:off x="1442161" y="3902406"/>
            <a:ext cx="1531138" cy="377026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2000" b="1" dirty="0" err="1">
                <a:latin typeface="OPPOSans R" panose="00020600040101010101" pitchFamily="18" charset="-122"/>
                <a:ea typeface="OPPOSans R" panose="00020600040101010101" pitchFamily="18" charset="-122"/>
                <a:cs typeface="汉语拼音" pitchFamily="34" charset="0"/>
              </a:rPr>
              <a:t>bĭng</a:t>
            </a:r>
            <a:endParaRPr lang="zh-CN" altLang="en-US" sz="2000" b="1" dirty="0">
              <a:latin typeface="OPPOSans R" panose="00020600040101010101" pitchFamily="18" charset="-122"/>
              <a:ea typeface="OPPOSans R" panose="00020600040101010101" pitchFamily="18" charset="-122"/>
              <a:cs typeface="汉语拼音" pitchFamily="34" charset="0"/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2736287" y="2886758"/>
            <a:ext cx="12666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latin typeface="OPPOSans R" panose="00020600040101010101" pitchFamily="18" charset="-122"/>
                <a:ea typeface="OPPOSans R" panose="00020600040101010101" pitchFamily="18" charset="-122"/>
              </a:rPr>
              <a:t>身异国</a:t>
            </a:r>
          </a:p>
        </p:txBody>
      </p:sp>
      <p:sp>
        <p:nvSpPr>
          <p:cNvPr id="118" name="TextBox 117"/>
          <p:cNvSpPr txBox="1"/>
          <p:nvPr/>
        </p:nvSpPr>
        <p:spPr>
          <a:xfrm>
            <a:off x="4741089" y="2886758"/>
            <a:ext cx="5453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</a:rPr>
              <a:t>腮</a:t>
            </a:r>
          </a:p>
        </p:txBody>
      </p:sp>
      <p:sp>
        <p:nvSpPr>
          <p:cNvPr id="119" name="TextBox 118"/>
          <p:cNvSpPr txBox="1"/>
          <p:nvPr/>
        </p:nvSpPr>
        <p:spPr>
          <a:xfrm>
            <a:off x="5211127" y="2886758"/>
            <a:ext cx="5453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latin typeface="OPPOSans R" panose="00020600040101010101" pitchFamily="18" charset="-122"/>
                <a:ea typeface="OPPOSans R" panose="00020600040101010101" pitchFamily="18" charset="-122"/>
              </a:rPr>
              <a:t>边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6297122" y="2886758"/>
            <a:ext cx="5453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</a:rPr>
              <a:t>玷</a:t>
            </a:r>
          </a:p>
        </p:txBody>
      </p:sp>
      <p:sp>
        <p:nvSpPr>
          <p:cNvPr id="121" name="TextBox 120"/>
          <p:cNvSpPr txBox="1"/>
          <p:nvPr/>
        </p:nvSpPr>
        <p:spPr>
          <a:xfrm>
            <a:off x="6782737" y="2886758"/>
            <a:ext cx="5453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latin typeface="OPPOSans R" panose="00020600040101010101" pitchFamily="18" charset="-122"/>
                <a:ea typeface="OPPOSans R" panose="00020600040101010101" pitchFamily="18" charset="-122"/>
              </a:rPr>
              <a:t>污</a:t>
            </a:r>
          </a:p>
        </p:txBody>
      </p:sp>
      <p:sp>
        <p:nvSpPr>
          <p:cNvPr id="122" name="TextBox 121"/>
          <p:cNvSpPr txBox="1"/>
          <p:nvPr/>
        </p:nvSpPr>
        <p:spPr>
          <a:xfrm>
            <a:off x="1528504" y="4276920"/>
            <a:ext cx="5776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</a:rPr>
              <a:t>秉   </a:t>
            </a:r>
          </a:p>
        </p:txBody>
      </p:sp>
      <p:sp>
        <p:nvSpPr>
          <p:cNvPr id="123" name="TextBox 122"/>
          <p:cNvSpPr txBox="1"/>
          <p:nvPr/>
        </p:nvSpPr>
        <p:spPr>
          <a:xfrm>
            <a:off x="3230258" y="4276920"/>
            <a:ext cx="9060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</a:rPr>
              <a:t>飕飕</a:t>
            </a:r>
          </a:p>
        </p:txBody>
      </p:sp>
      <p:sp>
        <p:nvSpPr>
          <p:cNvPr id="124" name="矩形 123"/>
          <p:cNvSpPr/>
          <p:nvPr/>
        </p:nvSpPr>
        <p:spPr>
          <a:xfrm>
            <a:off x="2021701" y="4260830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latin typeface="OPPOSans R" panose="00020600040101010101" pitchFamily="18" charset="-122"/>
                <a:ea typeface="OPPOSans R" panose="00020600040101010101" pitchFamily="18" charset="-122"/>
              </a:rPr>
              <a:t>性</a:t>
            </a:r>
          </a:p>
        </p:txBody>
      </p:sp>
      <p:sp>
        <p:nvSpPr>
          <p:cNvPr id="125" name="矩形 124"/>
          <p:cNvSpPr/>
          <p:nvPr/>
        </p:nvSpPr>
        <p:spPr>
          <a:xfrm>
            <a:off x="4599364" y="3916920"/>
            <a:ext cx="593092" cy="377026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2000" b="1" dirty="0" err="1">
                <a:latin typeface="OPPOSans R" panose="00020600040101010101" pitchFamily="18" charset="-122"/>
                <a:ea typeface="OPPOSans R" panose="00020600040101010101" pitchFamily="18" charset="-122"/>
                <a:cs typeface="汉语拼音" pitchFamily="34" charset="0"/>
              </a:rPr>
              <a:t>liáo</a:t>
            </a:r>
            <a:endParaRPr lang="zh-CN" altLang="en-US" sz="2000" b="1" dirty="0">
              <a:latin typeface="OPPOSans R" panose="00020600040101010101" pitchFamily="18" charset="-122"/>
              <a:ea typeface="OPPOSans R" panose="00020600040101010101" pitchFamily="18" charset="-122"/>
              <a:cs typeface="汉语拼音" pitchFamily="34" charset="0"/>
            </a:endParaRPr>
          </a:p>
        </p:txBody>
      </p:sp>
      <p:sp>
        <p:nvSpPr>
          <p:cNvPr id="126" name="TextBox 125"/>
          <p:cNvSpPr txBox="1"/>
          <p:nvPr/>
        </p:nvSpPr>
        <p:spPr>
          <a:xfrm>
            <a:off x="4596800" y="4276920"/>
            <a:ext cx="5453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</a:rPr>
              <a:t>撩</a:t>
            </a:r>
          </a:p>
        </p:txBody>
      </p:sp>
      <p:sp>
        <p:nvSpPr>
          <p:cNvPr id="127" name="TextBox 126"/>
          <p:cNvSpPr txBox="1"/>
          <p:nvPr/>
        </p:nvSpPr>
        <p:spPr>
          <a:xfrm>
            <a:off x="5036667" y="4276920"/>
            <a:ext cx="5453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latin typeface="OPPOSans R" panose="00020600040101010101" pitchFamily="18" charset="-122"/>
                <a:ea typeface="OPPOSans R" panose="00020600040101010101" pitchFamily="18" charset="-122"/>
              </a:rPr>
              <a:t>乱</a:t>
            </a:r>
          </a:p>
        </p:txBody>
      </p:sp>
      <p:sp>
        <p:nvSpPr>
          <p:cNvPr id="60" name="矩形 59"/>
          <p:cNvSpPr/>
          <p:nvPr/>
        </p:nvSpPr>
        <p:spPr>
          <a:xfrm>
            <a:off x="2837377" y="4276920"/>
            <a:ext cx="5453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latin typeface="OPPOSans R" panose="00020600040101010101" pitchFamily="18" charset="-122"/>
                <a:ea typeface="OPPOSans R" panose="00020600040101010101" pitchFamily="18" charset="-122"/>
              </a:rPr>
              <a:t>凉</a:t>
            </a:r>
            <a:endParaRPr lang="zh-CN" altLang="en-US" sz="2800" dirty="0">
              <a:latin typeface="OPPOSans R" panose="00020600040101010101" pitchFamily="18" charset="-122"/>
              <a:ea typeface="OPPOSans R" panose="00020600040101010101" pitchFamily="18" charset="-122"/>
            </a:endParaRPr>
          </a:p>
        </p:txBody>
      </p:sp>
      <p:sp>
        <p:nvSpPr>
          <p:cNvPr id="61" name="矩形 60"/>
          <p:cNvSpPr/>
          <p:nvPr/>
        </p:nvSpPr>
        <p:spPr>
          <a:xfrm>
            <a:off x="6245713" y="3916920"/>
            <a:ext cx="762614" cy="377026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2000" b="1" dirty="0" err="1">
                <a:latin typeface="OPPOSans R" panose="00020600040101010101" pitchFamily="18" charset="-122"/>
                <a:ea typeface="OPPOSans R" panose="00020600040101010101" pitchFamily="18" charset="-122"/>
                <a:cs typeface="汉语拼音" pitchFamily="34" charset="0"/>
              </a:rPr>
              <a:t>qiáo</a:t>
            </a:r>
            <a:endParaRPr lang="zh-CN" altLang="en-US" sz="2000" b="1" dirty="0">
              <a:latin typeface="OPPOSans R" panose="00020600040101010101" pitchFamily="18" charset="-122"/>
              <a:ea typeface="OPPOSans R" panose="00020600040101010101" pitchFamily="18" charset="-122"/>
              <a:cs typeface="汉语拼音" pitchFamily="34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5869662" y="4276920"/>
            <a:ext cx="5453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latin typeface="OPPOSans R" panose="00020600040101010101" pitchFamily="18" charset="-122"/>
                <a:ea typeface="OPPOSans R" panose="00020600040101010101" pitchFamily="18" charset="-122"/>
              </a:rPr>
              <a:t>华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6309529" y="4276920"/>
            <a:ext cx="5453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</a:rPr>
              <a:t>侨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7211508" y="4276920"/>
            <a:ext cx="5453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</a:rPr>
              <a:t>眷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7651375" y="4276920"/>
            <a:ext cx="5453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latin typeface="OPPOSans R" panose="00020600040101010101" pitchFamily="18" charset="-122"/>
                <a:ea typeface="OPPOSans R" panose="00020600040101010101" pitchFamily="18" charset="-122"/>
              </a:rPr>
              <a:t>恋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" grpId="0"/>
      <p:bldP spid="111" grpId="0"/>
      <p:bldP spid="113" grpId="0"/>
      <p:bldP spid="115" grpId="0"/>
      <p:bldP spid="117" grpId="0"/>
      <p:bldP spid="118" grpId="0"/>
      <p:bldP spid="119" grpId="0"/>
      <p:bldP spid="120" grpId="0"/>
      <p:bldP spid="121" grpId="0"/>
      <p:bldP spid="122" grpId="0"/>
      <p:bldP spid="123" grpId="0"/>
      <p:bldP spid="124" grpId="0"/>
      <p:bldP spid="125" grpId="0"/>
      <p:bldP spid="126" grpId="0"/>
      <p:bldP spid="127" grpId="0"/>
      <p:bldP spid="60" grpId="0"/>
      <p:bldP spid="61" grpId="0"/>
      <p:bldP spid="62" grpId="0"/>
      <p:bldP spid="63" grpId="0"/>
      <p:bldP spid="65" grpId="0"/>
      <p:bldP spid="6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 rot="10800000" flipV="1">
            <a:off x="3982720" y="1113155"/>
            <a:ext cx="984250" cy="152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" dirty="0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</a:rPr>
              <a:t>小学学科网  xuekeedu.com</a:t>
            </a:r>
          </a:p>
        </p:txBody>
      </p:sp>
      <p:sp>
        <p:nvSpPr>
          <p:cNvPr id="34" name="TextBox 38"/>
          <p:cNvSpPr txBox="1">
            <a:spLocks noChangeArrowheads="1"/>
          </p:cNvSpPr>
          <p:nvPr/>
        </p:nvSpPr>
        <p:spPr bwMode="auto">
          <a:xfrm>
            <a:off x="4424224" y="3721924"/>
            <a:ext cx="130585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 dirty="0">
                <a:latin typeface="OPPOSans R" panose="00020600040101010101" pitchFamily="18" charset="-122"/>
                <a:ea typeface="OPPOSans R" panose="00020600040101010101" pitchFamily="18" charset="-122"/>
              </a:rPr>
              <a:t>埋葬</a:t>
            </a:r>
          </a:p>
        </p:txBody>
      </p:sp>
      <p:sp>
        <p:nvSpPr>
          <p:cNvPr id="35" name="TextBox 40"/>
          <p:cNvSpPr txBox="1">
            <a:spLocks noChangeArrowheads="1"/>
          </p:cNvSpPr>
          <p:nvPr/>
        </p:nvSpPr>
        <p:spPr bwMode="auto">
          <a:xfrm>
            <a:off x="4424224" y="4430617"/>
            <a:ext cx="238012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b="1" dirty="0">
                <a:latin typeface="OPPOSans R" panose="00020600040101010101" pitchFamily="18" charset="-122"/>
                <a:ea typeface="OPPOSans R" panose="00020600040101010101" pitchFamily="18" charset="-122"/>
              </a:rPr>
              <a:t>葬礼</a:t>
            </a:r>
          </a:p>
        </p:txBody>
      </p:sp>
      <p:sp>
        <p:nvSpPr>
          <p:cNvPr id="36" name="矩形 35"/>
          <p:cNvSpPr>
            <a:spLocks noChangeArrowheads="1"/>
          </p:cNvSpPr>
          <p:nvPr/>
        </p:nvSpPr>
        <p:spPr bwMode="auto">
          <a:xfrm>
            <a:off x="2815093" y="2923425"/>
            <a:ext cx="156861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000" b="1" dirty="0" err="1">
                <a:solidFill>
                  <a:srgbClr val="990000"/>
                </a:solidFill>
                <a:latin typeface="OPPOSans R" panose="00020600040101010101" pitchFamily="18" charset="-122"/>
                <a:ea typeface="OPPOSans R" panose="00020600040101010101" pitchFamily="18" charset="-122"/>
              </a:rPr>
              <a:t>zàng</a:t>
            </a:r>
            <a:endParaRPr lang="en-US" altLang="zh-CN" sz="4000" b="1" dirty="0">
              <a:solidFill>
                <a:srgbClr val="990000"/>
              </a:solidFill>
              <a:latin typeface="OPPOSans R" panose="00020600040101010101" pitchFamily="18" charset="-122"/>
              <a:ea typeface="OPPOSans R" panose="00020600040101010101" pitchFamily="18" charset="-122"/>
            </a:endParaRPr>
          </a:p>
        </p:txBody>
      </p:sp>
      <p:grpSp>
        <p:nvGrpSpPr>
          <p:cNvPr id="2" name="Group 3"/>
          <p:cNvGrpSpPr/>
          <p:nvPr/>
        </p:nvGrpSpPr>
        <p:grpSpPr bwMode="auto">
          <a:xfrm>
            <a:off x="3024700" y="3801313"/>
            <a:ext cx="1150938" cy="1162050"/>
            <a:chOff x="2426" y="1253"/>
            <a:chExt cx="1815" cy="1814"/>
          </a:xfrm>
        </p:grpSpPr>
        <p:sp>
          <p:nvSpPr>
            <p:cNvPr id="38" name="Rectangle 4"/>
            <p:cNvSpPr>
              <a:spLocks noChangeArrowheads="1"/>
            </p:cNvSpPr>
            <p:nvPr/>
          </p:nvSpPr>
          <p:spPr bwMode="auto">
            <a:xfrm>
              <a:off x="2426" y="1253"/>
              <a:ext cx="1815" cy="1814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Tx/>
                <a:buNone/>
              </a:pPr>
              <a:endParaRPr lang="zh-CN" altLang="en-US" b="1" dirty="0">
                <a:latin typeface="OPPOSans R" panose="00020600040101010101" pitchFamily="18" charset="-122"/>
                <a:ea typeface="OPPOSans R" panose="00020600040101010101" pitchFamily="18" charset="-122"/>
              </a:endParaRPr>
            </a:p>
          </p:txBody>
        </p:sp>
        <p:sp>
          <p:nvSpPr>
            <p:cNvPr id="39" name="Line 5"/>
            <p:cNvSpPr>
              <a:spLocks noChangeShapeType="1"/>
            </p:cNvSpPr>
            <p:nvPr/>
          </p:nvSpPr>
          <p:spPr bwMode="auto">
            <a:xfrm flipH="1">
              <a:off x="2426" y="2160"/>
              <a:ext cx="181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dirty="0">
                <a:latin typeface="OPPOSans R" panose="00020600040101010101" pitchFamily="18" charset="-122"/>
                <a:ea typeface="OPPOSans R" panose="00020600040101010101" pitchFamily="18" charset="-122"/>
              </a:endParaRPr>
            </a:p>
          </p:txBody>
        </p:sp>
        <p:sp>
          <p:nvSpPr>
            <p:cNvPr id="40" name="Line 6"/>
            <p:cNvSpPr>
              <a:spLocks noChangeShapeType="1"/>
            </p:cNvSpPr>
            <p:nvPr/>
          </p:nvSpPr>
          <p:spPr bwMode="auto">
            <a:xfrm>
              <a:off x="3335" y="1298"/>
              <a:ext cx="0" cy="176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dirty="0">
                <a:latin typeface="OPPOSans R" panose="00020600040101010101" pitchFamily="18" charset="-122"/>
                <a:ea typeface="OPPOSans R" panose="00020600040101010101" pitchFamily="18" charset="-122"/>
              </a:endParaRPr>
            </a:p>
          </p:txBody>
        </p:sp>
      </p:grpSp>
      <p:sp>
        <p:nvSpPr>
          <p:cNvPr id="41" name="矩形 40"/>
          <p:cNvSpPr>
            <a:spLocks noChangeArrowheads="1"/>
          </p:cNvSpPr>
          <p:nvPr/>
        </p:nvSpPr>
        <p:spPr bwMode="auto">
          <a:xfrm>
            <a:off x="3024700" y="3780675"/>
            <a:ext cx="11525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7200" b="1" dirty="0">
                <a:solidFill>
                  <a:srgbClr val="990000"/>
                </a:solidFill>
                <a:latin typeface="OPPOSans R" panose="00020600040101010101" pitchFamily="18" charset="-122"/>
                <a:ea typeface="OPPOSans R" panose="00020600040101010101" pitchFamily="18" charset="-122"/>
              </a:rPr>
              <a:t>葬</a:t>
            </a:r>
          </a:p>
        </p:txBody>
      </p:sp>
      <p:sp>
        <p:nvSpPr>
          <p:cNvPr id="42" name="TextBox 44"/>
          <p:cNvSpPr txBox="1">
            <a:spLocks noChangeArrowheads="1"/>
          </p:cNvSpPr>
          <p:nvPr/>
        </p:nvSpPr>
        <p:spPr bwMode="auto">
          <a:xfrm>
            <a:off x="2737374" y="2104692"/>
            <a:ext cx="304574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4000" dirty="0">
                <a:solidFill>
                  <a:srgbClr val="990000"/>
                </a:solidFill>
                <a:latin typeface="OPPOSans R" panose="00020600040101010101" pitchFamily="18" charset="-122"/>
                <a:ea typeface="OPPOSans R" panose="00020600040101010101" pitchFamily="18" charset="-122"/>
              </a:rPr>
              <a:t>葬身异国</a:t>
            </a:r>
          </a:p>
        </p:txBody>
      </p:sp>
      <p:sp>
        <p:nvSpPr>
          <p:cNvPr id="43" name="TextBox 14"/>
          <p:cNvSpPr txBox="1">
            <a:spLocks noChangeArrowheads="1"/>
          </p:cNvSpPr>
          <p:nvPr/>
        </p:nvSpPr>
        <p:spPr bwMode="auto">
          <a:xfrm>
            <a:off x="8054498" y="3792250"/>
            <a:ext cx="132241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b="1" dirty="0">
                <a:latin typeface="OPPOSans R" panose="00020600040101010101" pitchFamily="18" charset="-122"/>
                <a:ea typeface="OPPOSans R" panose="00020600040101010101" pitchFamily="18" charset="-122"/>
              </a:rPr>
              <a:t>鱼鳃</a:t>
            </a:r>
          </a:p>
        </p:txBody>
      </p:sp>
      <p:sp>
        <p:nvSpPr>
          <p:cNvPr id="45" name="矩形 44"/>
          <p:cNvSpPr>
            <a:spLocks noChangeArrowheads="1"/>
          </p:cNvSpPr>
          <p:nvPr/>
        </p:nvSpPr>
        <p:spPr bwMode="auto">
          <a:xfrm>
            <a:off x="6743411" y="3015906"/>
            <a:ext cx="110964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000" b="1" dirty="0" err="1">
                <a:solidFill>
                  <a:srgbClr val="990000"/>
                </a:solidFill>
                <a:latin typeface="OPPOSans R" panose="00020600040101010101" pitchFamily="18" charset="-122"/>
                <a:ea typeface="OPPOSans R" panose="00020600040101010101" pitchFamily="18" charset="-122"/>
              </a:rPr>
              <a:t>sāi</a:t>
            </a:r>
            <a:endParaRPr lang="en-US" altLang="zh-CN" sz="4000" b="1" dirty="0">
              <a:solidFill>
                <a:srgbClr val="990000"/>
              </a:solidFill>
              <a:latin typeface="OPPOSans R" panose="00020600040101010101" pitchFamily="18" charset="-122"/>
              <a:ea typeface="OPPOSans R" panose="00020600040101010101" pitchFamily="18" charset="-122"/>
            </a:endParaRPr>
          </a:p>
        </p:txBody>
      </p:sp>
      <p:grpSp>
        <p:nvGrpSpPr>
          <p:cNvPr id="3" name="Group 3"/>
          <p:cNvGrpSpPr/>
          <p:nvPr/>
        </p:nvGrpSpPr>
        <p:grpSpPr bwMode="auto">
          <a:xfrm>
            <a:off x="6655403" y="3845089"/>
            <a:ext cx="1150937" cy="1162050"/>
            <a:chOff x="2426" y="1253"/>
            <a:chExt cx="1815" cy="1814"/>
          </a:xfrm>
        </p:grpSpPr>
        <p:sp>
          <p:nvSpPr>
            <p:cNvPr id="47" name="Rectangle 4"/>
            <p:cNvSpPr>
              <a:spLocks noChangeArrowheads="1"/>
            </p:cNvSpPr>
            <p:nvPr/>
          </p:nvSpPr>
          <p:spPr bwMode="auto">
            <a:xfrm>
              <a:off x="2426" y="1253"/>
              <a:ext cx="1815" cy="1814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Tx/>
                <a:buNone/>
              </a:pPr>
              <a:endParaRPr lang="zh-CN" altLang="en-US" b="1" dirty="0">
                <a:latin typeface="OPPOSans R" panose="00020600040101010101" pitchFamily="18" charset="-122"/>
                <a:ea typeface="OPPOSans R" panose="00020600040101010101" pitchFamily="18" charset="-122"/>
              </a:endParaRPr>
            </a:p>
          </p:txBody>
        </p:sp>
        <p:sp>
          <p:nvSpPr>
            <p:cNvPr id="48" name="Line 5"/>
            <p:cNvSpPr>
              <a:spLocks noChangeShapeType="1"/>
            </p:cNvSpPr>
            <p:nvPr/>
          </p:nvSpPr>
          <p:spPr bwMode="auto">
            <a:xfrm flipH="1">
              <a:off x="2426" y="2160"/>
              <a:ext cx="181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dirty="0">
                <a:latin typeface="OPPOSans R" panose="00020600040101010101" pitchFamily="18" charset="-122"/>
                <a:ea typeface="OPPOSans R" panose="00020600040101010101" pitchFamily="18" charset="-122"/>
              </a:endParaRPr>
            </a:p>
          </p:txBody>
        </p:sp>
        <p:sp>
          <p:nvSpPr>
            <p:cNvPr id="49" name="Line 6"/>
            <p:cNvSpPr>
              <a:spLocks noChangeShapeType="1"/>
            </p:cNvSpPr>
            <p:nvPr/>
          </p:nvSpPr>
          <p:spPr bwMode="auto">
            <a:xfrm>
              <a:off x="3335" y="1298"/>
              <a:ext cx="0" cy="176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dirty="0">
                <a:latin typeface="OPPOSans R" panose="00020600040101010101" pitchFamily="18" charset="-122"/>
                <a:ea typeface="OPPOSans R" panose="00020600040101010101" pitchFamily="18" charset="-122"/>
              </a:endParaRPr>
            </a:p>
          </p:txBody>
        </p:sp>
      </p:grpSp>
      <p:sp>
        <p:nvSpPr>
          <p:cNvPr id="50" name="矩形 49"/>
          <p:cNvSpPr>
            <a:spLocks noChangeArrowheads="1"/>
          </p:cNvSpPr>
          <p:nvPr/>
        </p:nvSpPr>
        <p:spPr bwMode="auto">
          <a:xfrm>
            <a:off x="6636353" y="3797464"/>
            <a:ext cx="11525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7200" b="1" dirty="0">
                <a:solidFill>
                  <a:srgbClr val="990000"/>
                </a:solidFill>
                <a:latin typeface="OPPOSans R" panose="00020600040101010101" pitchFamily="18" charset="-122"/>
                <a:ea typeface="OPPOSans R" panose="00020600040101010101" pitchFamily="18" charset="-122"/>
              </a:rPr>
              <a:t>腮</a:t>
            </a:r>
          </a:p>
        </p:txBody>
      </p:sp>
      <p:sp>
        <p:nvSpPr>
          <p:cNvPr id="51" name="TextBox 44"/>
          <p:cNvSpPr txBox="1">
            <a:spLocks noChangeArrowheads="1"/>
          </p:cNvSpPr>
          <p:nvPr/>
        </p:nvSpPr>
        <p:spPr bwMode="auto">
          <a:xfrm>
            <a:off x="6801562" y="2111731"/>
            <a:ext cx="191414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4000" dirty="0">
                <a:solidFill>
                  <a:srgbClr val="990000"/>
                </a:solidFill>
                <a:latin typeface="OPPOSans R" panose="00020600040101010101" pitchFamily="18" charset="-122"/>
                <a:ea typeface="OPPOSans R" panose="00020600040101010101" pitchFamily="18" charset="-122"/>
              </a:rPr>
              <a:t>腮边</a:t>
            </a:r>
          </a:p>
        </p:txBody>
      </p:sp>
      <p:sp>
        <p:nvSpPr>
          <p:cNvPr id="57" name="TextBox 14"/>
          <p:cNvSpPr txBox="1">
            <a:spLocks noChangeArrowheads="1"/>
          </p:cNvSpPr>
          <p:nvPr/>
        </p:nvSpPr>
        <p:spPr bwMode="auto">
          <a:xfrm>
            <a:off x="8039471" y="4537078"/>
            <a:ext cx="223374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b="1" dirty="0">
                <a:latin typeface="OPPOSans R" panose="00020600040101010101" pitchFamily="18" charset="-122"/>
                <a:ea typeface="OPPOSans R" panose="00020600040101010101" pitchFamily="18" charset="-122"/>
              </a:rPr>
              <a:t>尖嘴猴腮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36" grpId="0"/>
      <p:bldP spid="41" grpId="0"/>
      <p:bldP spid="42" grpId="0"/>
      <p:bldP spid="43" grpId="0"/>
      <p:bldP spid="45" grpId="0"/>
      <p:bldP spid="50" grpId="0"/>
      <p:bldP spid="51" grpId="0"/>
      <p:bldP spid="5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 rot="10800000" flipV="1">
            <a:off x="3982720" y="1113155"/>
            <a:ext cx="984250" cy="152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" dirty="0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</a:rPr>
              <a:t>小学学科网  xuekeedu.com</a:t>
            </a:r>
          </a:p>
        </p:txBody>
      </p:sp>
      <p:sp>
        <p:nvSpPr>
          <p:cNvPr id="34" name="TextBox 38"/>
          <p:cNvSpPr txBox="1">
            <a:spLocks noChangeArrowheads="1"/>
          </p:cNvSpPr>
          <p:nvPr/>
        </p:nvSpPr>
        <p:spPr bwMode="auto">
          <a:xfrm>
            <a:off x="4022726" y="3605597"/>
            <a:ext cx="130585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dirty="0">
                <a:latin typeface="OPPOSans R" panose="00020600040101010101" pitchFamily="18" charset="-122"/>
                <a:ea typeface="OPPOSans R" panose="00020600040101010101" pitchFamily="18" charset="-122"/>
              </a:rPr>
              <a:t>玷染</a:t>
            </a:r>
          </a:p>
        </p:txBody>
      </p:sp>
      <p:sp>
        <p:nvSpPr>
          <p:cNvPr id="35" name="TextBox 40"/>
          <p:cNvSpPr txBox="1">
            <a:spLocks noChangeArrowheads="1"/>
          </p:cNvSpPr>
          <p:nvPr/>
        </p:nvSpPr>
        <p:spPr bwMode="auto">
          <a:xfrm>
            <a:off x="4022726" y="4314290"/>
            <a:ext cx="238012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dirty="0">
                <a:latin typeface="OPPOSans R" panose="00020600040101010101" pitchFamily="18" charset="-122"/>
                <a:ea typeface="OPPOSans R" panose="00020600040101010101" pitchFamily="18" charset="-122"/>
              </a:rPr>
              <a:t>玷辱门庭</a:t>
            </a:r>
          </a:p>
        </p:txBody>
      </p:sp>
      <p:sp>
        <p:nvSpPr>
          <p:cNvPr id="36" name="矩形 35"/>
          <p:cNvSpPr>
            <a:spLocks noChangeArrowheads="1"/>
          </p:cNvSpPr>
          <p:nvPr/>
        </p:nvSpPr>
        <p:spPr bwMode="auto">
          <a:xfrm>
            <a:off x="2687287" y="2801884"/>
            <a:ext cx="14874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000" b="1" dirty="0" err="1">
                <a:solidFill>
                  <a:srgbClr val="990000"/>
                </a:solidFill>
                <a:latin typeface="OPPOSans R" panose="00020600040101010101" pitchFamily="18" charset="-122"/>
                <a:ea typeface="OPPOSans R" panose="00020600040101010101" pitchFamily="18" charset="-122"/>
              </a:rPr>
              <a:t>diàn</a:t>
            </a:r>
            <a:endParaRPr lang="en-US" altLang="zh-CN" sz="4000" b="1" dirty="0">
              <a:solidFill>
                <a:srgbClr val="990000"/>
              </a:solidFill>
              <a:latin typeface="OPPOSans R" panose="00020600040101010101" pitchFamily="18" charset="-122"/>
              <a:ea typeface="OPPOSans R" panose="00020600040101010101" pitchFamily="18" charset="-122"/>
            </a:endParaRPr>
          </a:p>
        </p:txBody>
      </p:sp>
      <p:grpSp>
        <p:nvGrpSpPr>
          <p:cNvPr id="2" name="Group 3"/>
          <p:cNvGrpSpPr/>
          <p:nvPr/>
        </p:nvGrpSpPr>
        <p:grpSpPr bwMode="auto">
          <a:xfrm>
            <a:off x="2653333" y="3692651"/>
            <a:ext cx="1150938" cy="1162050"/>
            <a:chOff x="2426" y="1253"/>
            <a:chExt cx="1815" cy="1814"/>
          </a:xfrm>
        </p:grpSpPr>
        <p:sp>
          <p:nvSpPr>
            <p:cNvPr id="38" name="Rectangle 4"/>
            <p:cNvSpPr>
              <a:spLocks noChangeArrowheads="1"/>
            </p:cNvSpPr>
            <p:nvPr/>
          </p:nvSpPr>
          <p:spPr bwMode="auto">
            <a:xfrm>
              <a:off x="2426" y="1253"/>
              <a:ext cx="1815" cy="1814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Tx/>
                <a:buNone/>
              </a:pPr>
              <a:endParaRPr lang="zh-CN" altLang="en-US" b="1" dirty="0">
                <a:latin typeface="OPPOSans R" panose="00020600040101010101" pitchFamily="18" charset="-122"/>
                <a:ea typeface="OPPOSans R" panose="00020600040101010101" pitchFamily="18" charset="-122"/>
              </a:endParaRPr>
            </a:p>
          </p:txBody>
        </p:sp>
        <p:sp>
          <p:nvSpPr>
            <p:cNvPr id="39" name="Line 5"/>
            <p:cNvSpPr>
              <a:spLocks noChangeShapeType="1"/>
            </p:cNvSpPr>
            <p:nvPr/>
          </p:nvSpPr>
          <p:spPr bwMode="auto">
            <a:xfrm flipH="1">
              <a:off x="2426" y="2160"/>
              <a:ext cx="181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dirty="0">
                <a:latin typeface="OPPOSans R" panose="00020600040101010101" pitchFamily="18" charset="-122"/>
                <a:ea typeface="OPPOSans R" panose="00020600040101010101" pitchFamily="18" charset="-122"/>
              </a:endParaRPr>
            </a:p>
          </p:txBody>
        </p:sp>
        <p:sp>
          <p:nvSpPr>
            <p:cNvPr id="40" name="Line 6"/>
            <p:cNvSpPr>
              <a:spLocks noChangeShapeType="1"/>
            </p:cNvSpPr>
            <p:nvPr/>
          </p:nvSpPr>
          <p:spPr bwMode="auto">
            <a:xfrm>
              <a:off x="3335" y="1298"/>
              <a:ext cx="0" cy="176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dirty="0">
                <a:latin typeface="OPPOSans R" panose="00020600040101010101" pitchFamily="18" charset="-122"/>
                <a:ea typeface="OPPOSans R" panose="00020600040101010101" pitchFamily="18" charset="-122"/>
              </a:endParaRPr>
            </a:p>
          </p:txBody>
        </p:sp>
      </p:grpSp>
      <p:sp>
        <p:nvSpPr>
          <p:cNvPr id="41" name="矩形 40"/>
          <p:cNvSpPr>
            <a:spLocks noChangeArrowheads="1"/>
          </p:cNvSpPr>
          <p:nvPr/>
        </p:nvSpPr>
        <p:spPr bwMode="auto">
          <a:xfrm>
            <a:off x="2653333" y="3672013"/>
            <a:ext cx="115252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7200" b="1" dirty="0">
                <a:solidFill>
                  <a:srgbClr val="990000"/>
                </a:solidFill>
                <a:latin typeface="OPPOSans R" panose="00020600040101010101" pitchFamily="18" charset="-122"/>
                <a:ea typeface="OPPOSans R" panose="00020600040101010101" pitchFamily="18" charset="-122"/>
              </a:rPr>
              <a:t>玷</a:t>
            </a:r>
          </a:p>
        </p:txBody>
      </p:sp>
      <p:sp>
        <p:nvSpPr>
          <p:cNvPr id="42" name="TextBox 44"/>
          <p:cNvSpPr txBox="1">
            <a:spLocks noChangeArrowheads="1"/>
          </p:cNvSpPr>
          <p:nvPr/>
        </p:nvSpPr>
        <p:spPr bwMode="auto">
          <a:xfrm>
            <a:off x="2636364" y="1995975"/>
            <a:ext cx="172295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4400" dirty="0">
                <a:solidFill>
                  <a:srgbClr val="990000"/>
                </a:solidFill>
                <a:latin typeface="OPPOSans R" panose="00020600040101010101" pitchFamily="18" charset="-122"/>
                <a:ea typeface="OPPOSans R" panose="00020600040101010101" pitchFamily="18" charset="-122"/>
              </a:rPr>
              <a:t>玷污</a:t>
            </a:r>
          </a:p>
        </p:txBody>
      </p:sp>
      <p:sp>
        <p:nvSpPr>
          <p:cNvPr id="43" name="TextBox 14"/>
          <p:cNvSpPr txBox="1">
            <a:spLocks noChangeArrowheads="1"/>
          </p:cNvSpPr>
          <p:nvPr/>
        </p:nvSpPr>
        <p:spPr bwMode="auto">
          <a:xfrm>
            <a:off x="8380042" y="3630738"/>
            <a:ext cx="132241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dirty="0">
                <a:latin typeface="OPPOSans R" panose="00020600040101010101" pitchFamily="18" charset="-122"/>
                <a:ea typeface="OPPOSans R" panose="00020600040101010101" pitchFamily="18" charset="-122"/>
              </a:rPr>
              <a:t>秉公</a:t>
            </a:r>
          </a:p>
        </p:txBody>
      </p:sp>
      <p:sp>
        <p:nvSpPr>
          <p:cNvPr id="44" name="TextBox 15"/>
          <p:cNvSpPr txBox="1">
            <a:spLocks noChangeArrowheads="1"/>
          </p:cNvSpPr>
          <p:nvPr/>
        </p:nvSpPr>
        <p:spPr bwMode="auto">
          <a:xfrm>
            <a:off x="8380042" y="4339205"/>
            <a:ext cx="222468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dirty="0">
                <a:latin typeface="OPPOSans R" panose="00020600040101010101" pitchFamily="18" charset="-122"/>
                <a:ea typeface="OPPOSans R" panose="00020600040101010101" pitchFamily="18" charset="-122"/>
              </a:rPr>
              <a:t>秉烛夜谈</a:t>
            </a:r>
          </a:p>
        </p:txBody>
      </p:sp>
      <p:sp>
        <p:nvSpPr>
          <p:cNvPr id="45" name="矩形 44"/>
          <p:cNvSpPr>
            <a:spLocks noChangeArrowheads="1"/>
          </p:cNvSpPr>
          <p:nvPr/>
        </p:nvSpPr>
        <p:spPr bwMode="auto">
          <a:xfrm>
            <a:off x="6979149" y="2849180"/>
            <a:ext cx="176440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000" b="1" dirty="0" err="1">
                <a:solidFill>
                  <a:srgbClr val="990000"/>
                </a:solidFill>
                <a:latin typeface="OPPOSans R" panose="00020600040101010101" pitchFamily="18" charset="-122"/>
                <a:ea typeface="OPPOSans R" panose="00020600040101010101" pitchFamily="18" charset="-122"/>
              </a:rPr>
              <a:t>bǐng</a:t>
            </a:r>
            <a:endParaRPr lang="en-US" altLang="zh-CN" sz="4000" b="1" dirty="0">
              <a:solidFill>
                <a:srgbClr val="990000"/>
              </a:solidFill>
              <a:latin typeface="OPPOSans R" panose="00020600040101010101" pitchFamily="18" charset="-122"/>
              <a:ea typeface="OPPOSans R" panose="00020600040101010101" pitchFamily="18" charset="-122"/>
            </a:endParaRPr>
          </a:p>
        </p:txBody>
      </p:sp>
      <p:grpSp>
        <p:nvGrpSpPr>
          <p:cNvPr id="3" name="Group 3"/>
          <p:cNvGrpSpPr/>
          <p:nvPr/>
        </p:nvGrpSpPr>
        <p:grpSpPr bwMode="auto">
          <a:xfrm>
            <a:off x="6998199" y="3678363"/>
            <a:ext cx="1150937" cy="1162050"/>
            <a:chOff x="2426" y="1253"/>
            <a:chExt cx="1815" cy="1814"/>
          </a:xfrm>
        </p:grpSpPr>
        <p:sp>
          <p:nvSpPr>
            <p:cNvPr id="47" name="Rectangle 4"/>
            <p:cNvSpPr>
              <a:spLocks noChangeArrowheads="1"/>
            </p:cNvSpPr>
            <p:nvPr/>
          </p:nvSpPr>
          <p:spPr bwMode="auto">
            <a:xfrm>
              <a:off x="2426" y="1253"/>
              <a:ext cx="1815" cy="1814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Tx/>
                <a:buNone/>
              </a:pPr>
              <a:endParaRPr lang="zh-CN" altLang="en-US" b="1" dirty="0">
                <a:latin typeface="OPPOSans R" panose="00020600040101010101" pitchFamily="18" charset="-122"/>
                <a:ea typeface="OPPOSans R" panose="00020600040101010101" pitchFamily="18" charset="-122"/>
              </a:endParaRPr>
            </a:p>
          </p:txBody>
        </p:sp>
        <p:sp>
          <p:nvSpPr>
            <p:cNvPr id="48" name="Line 5"/>
            <p:cNvSpPr>
              <a:spLocks noChangeShapeType="1"/>
            </p:cNvSpPr>
            <p:nvPr/>
          </p:nvSpPr>
          <p:spPr bwMode="auto">
            <a:xfrm flipH="1">
              <a:off x="2426" y="2160"/>
              <a:ext cx="181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dirty="0">
                <a:latin typeface="OPPOSans R" panose="00020600040101010101" pitchFamily="18" charset="-122"/>
                <a:ea typeface="OPPOSans R" panose="00020600040101010101" pitchFamily="18" charset="-122"/>
              </a:endParaRPr>
            </a:p>
          </p:txBody>
        </p:sp>
        <p:sp>
          <p:nvSpPr>
            <p:cNvPr id="49" name="Line 6"/>
            <p:cNvSpPr>
              <a:spLocks noChangeShapeType="1"/>
            </p:cNvSpPr>
            <p:nvPr/>
          </p:nvSpPr>
          <p:spPr bwMode="auto">
            <a:xfrm>
              <a:off x="3335" y="1298"/>
              <a:ext cx="0" cy="176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dirty="0">
                <a:latin typeface="OPPOSans R" panose="00020600040101010101" pitchFamily="18" charset="-122"/>
                <a:ea typeface="OPPOSans R" panose="00020600040101010101" pitchFamily="18" charset="-122"/>
              </a:endParaRPr>
            </a:p>
          </p:txBody>
        </p:sp>
      </p:grpSp>
      <p:sp>
        <p:nvSpPr>
          <p:cNvPr id="50" name="矩形 49"/>
          <p:cNvSpPr>
            <a:spLocks noChangeArrowheads="1"/>
          </p:cNvSpPr>
          <p:nvPr/>
        </p:nvSpPr>
        <p:spPr bwMode="auto">
          <a:xfrm>
            <a:off x="6979149" y="3630738"/>
            <a:ext cx="11525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7200" b="1" dirty="0">
                <a:solidFill>
                  <a:srgbClr val="990000"/>
                </a:solidFill>
                <a:latin typeface="OPPOSans R" panose="00020600040101010101" pitchFamily="18" charset="-122"/>
                <a:ea typeface="OPPOSans R" panose="00020600040101010101" pitchFamily="18" charset="-122"/>
              </a:rPr>
              <a:t>秉</a:t>
            </a:r>
          </a:p>
        </p:txBody>
      </p:sp>
      <p:sp>
        <p:nvSpPr>
          <p:cNvPr id="51" name="TextBox 44"/>
          <p:cNvSpPr txBox="1">
            <a:spLocks noChangeArrowheads="1"/>
          </p:cNvSpPr>
          <p:nvPr/>
        </p:nvSpPr>
        <p:spPr bwMode="auto">
          <a:xfrm>
            <a:off x="6829414" y="1995238"/>
            <a:ext cx="191414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4400" dirty="0">
                <a:solidFill>
                  <a:srgbClr val="990000"/>
                </a:solidFill>
                <a:latin typeface="OPPOSans R" panose="00020600040101010101" pitchFamily="18" charset="-122"/>
                <a:ea typeface="OPPOSans R" panose="00020600040101010101" pitchFamily="18" charset="-122"/>
              </a:rPr>
              <a:t>秉性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36" grpId="0"/>
      <p:bldP spid="41" grpId="0"/>
      <p:bldP spid="42" grpId="0"/>
      <p:bldP spid="43" grpId="0"/>
      <p:bldP spid="44" grpId="0"/>
      <p:bldP spid="45" grpId="0"/>
      <p:bldP spid="50" grpId="0"/>
      <p:bldP spid="5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GUIDESSETTING" val="{&quot;Id&quot;:null,&quot;Name&quot;:&quot;正常&quot;,&quot;HeaderHeight&quot;:15.0,&quot;FooterHeight&quot;:9.0,&quot;SideMargin&quot;:5.5,&quot;TopMargin&quot;:0.0,&quot;BottomMargin&quot;:0.0,&quot;IntervalMargin&quot;:1.5,&quot;SettingType&quot;:&quot;System&quot;}"/>
</p:tagLst>
</file>

<file path=ppt/theme/theme1.xml><?xml version="1.0" encoding="utf-8"?>
<a:theme xmlns:a="http://schemas.openxmlformats.org/drawingml/2006/main" name="办公资源网：www.bangongziyuan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1131</Words>
  <Application>Microsoft Office PowerPoint</Application>
  <PresentationFormat>宽屏</PresentationFormat>
  <Paragraphs>200</Paragraphs>
  <Slides>30</Slides>
  <Notes>30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30</vt:i4>
      </vt:variant>
    </vt:vector>
  </HeadingPairs>
  <TitlesOfParts>
    <vt:vector size="38" baseType="lpstr">
      <vt:lpstr>OPPOSans R</vt:lpstr>
      <vt:lpstr>OPPOSans L</vt:lpstr>
      <vt:lpstr>OPPOSans B</vt:lpstr>
      <vt:lpstr>庞门正道粗书体6.0</vt:lpstr>
      <vt:lpstr>思源黑体 CN Light</vt:lpstr>
      <vt:lpstr>Arial</vt:lpstr>
      <vt:lpstr>FandolFang R</vt:lpstr>
      <vt:lpstr>办公资源网：www.bangongziyuan.com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cp:lastModifiedBy>天 下</cp:lastModifiedBy>
  <cp:revision>1</cp:revision>
  <dcterms:created xsi:type="dcterms:W3CDTF">2020-08-10T06:32:00Z</dcterms:created>
  <dcterms:modified xsi:type="dcterms:W3CDTF">2021-01-08T23:37:38Z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2052-11.1.0.9999</vt:lpwstr>
  </property>
</Properties>
</file>