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478" r:id="rId2"/>
    <p:sldId id="479" r:id="rId3"/>
    <p:sldId id="760" r:id="rId4"/>
    <p:sldId id="424" r:id="rId5"/>
    <p:sldId id="761" r:id="rId6"/>
    <p:sldId id="762" r:id="rId7"/>
    <p:sldId id="763" r:id="rId8"/>
    <p:sldId id="764" r:id="rId9"/>
    <p:sldId id="765" r:id="rId10"/>
    <p:sldId id="681" r:id="rId11"/>
    <p:sldId id="819" r:id="rId12"/>
    <p:sldId id="823" r:id="rId13"/>
    <p:sldId id="821" r:id="rId14"/>
    <p:sldId id="826" r:id="rId15"/>
    <p:sldId id="825" r:id="rId16"/>
    <p:sldId id="831" r:id="rId17"/>
    <p:sldId id="832" r:id="rId18"/>
    <p:sldId id="833" r:id="rId19"/>
    <p:sldId id="841" r:id="rId20"/>
    <p:sldId id="883" r:id="rId21"/>
    <p:sldId id="884" r:id="rId22"/>
    <p:sldId id="885" r:id="rId23"/>
    <p:sldId id="886" r:id="rId24"/>
    <p:sldId id="887" r:id="rId25"/>
    <p:sldId id="287" r:id="rId26"/>
    <p:sldId id="421" r:id="rId27"/>
    <p:sldId id="888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OPPOSans B" panose="02010600030101010101" charset="-122"/>
      <p:regular r:id="rId31"/>
    </p:embeddedFont>
    <p:embeddedFont>
      <p:font typeface="OPPOSans L" panose="02010600030101010101" charset="-122"/>
      <p:regular r:id="rId32"/>
    </p:embeddedFont>
    <p:embeddedFont>
      <p:font typeface="OPPOSans R" panose="02010600030101010101" charset="-122"/>
      <p:regular r:id="rId33"/>
    </p:embeddedFont>
    <p:embeddedFont>
      <p:font typeface="等线" panose="02010600030101010101" pitchFamily="2" charset="-122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60"/>
  </p:normalViewPr>
  <p:slideViewPr>
    <p:cSldViewPr snapToGrid="0">
      <p:cViewPr>
        <p:scale>
          <a:sx n="100" d="100"/>
          <a:sy n="100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板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板书设计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五边形 6"/>
          <p:cNvSpPr/>
          <p:nvPr userDrawn="1"/>
        </p:nvSpPr>
        <p:spPr>
          <a:xfrm>
            <a:off x="0" y="556259"/>
            <a:ext cx="922455" cy="289561"/>
          </a:xfrm>
          <a:prstGeom prst="homePlate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箭头: 五边形 7"/>
          <p:cNvSpPr/>
          <p:nvPr userDrawn="1"/>
        </p:nvSpPr>
        <p:spPr>
          <a:xfrm>
            <a:off x="0" y="465772"/>
            <a:ext cx="699819" cy="180974"/>
          </a:xfrm>
          <a:prstGeom prst="homePlate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rgbClr val="00B0F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911766"/>
            <a:ext cx="12192000" cy="32393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7549" y="2587932"/>
            <a:ext cx="103169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11</a:t>
            </a:r>
            <a:r>
              <a:rPr lang="en-US" altLang="zh-CN" sz="88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1500" dirty="0"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军神</a:t>
            </a:r>
            <a:endParaRPr lang="zh-CN" altLang="en-US" sz="8800" dirty="0"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20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1355593"/>
            <a:ext cx="12192000" cy="932637"/>
          </a:xfrm>
          <a:prstGeom prst="rect">
            <a:avLst/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5280" y="4618243"/>
            <a:ext cx="3901441" cy="562630"/>
          </a:xfrm>
          <a:prstGeom prst="roundRect">
            <a:avLst>
              <a:gd name="adj" fmla="val 50000"/>
            </a:avLst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560301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7" grpId="0"/>
      <p:bldP spid="12" grpId="0" animBg="1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141470" y="5362575"/>
            <a:ext cx="41986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中间的笔画要匀称，要紧凑。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188483" y="329844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慈祥  慈爱  慈母  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173734" y="4010465"/>
            <a:ext cx="4167187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每个人都不能忘掉慈母对我们的爱。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733910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 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791469" y="37148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61414" y="22221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  <a:cs typeface="汉语拼音" panose="020B0604020202020204" charset="0"/>
              </a:defRPr>
            </a:lvl1pPr>
          </a:lstStyle>
          <a:p>
            <a:r>
              <a:rPr lang="en-US" altLang="zh-CN" sz="2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28" y="160442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151261" y="4841587"/>
            <a:ext cx="368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下面撇捺要舒展。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188483" y="329844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光荣  荣幸  繁荣 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173734" y="4010465"/>
            <a:ext cx="416718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祖国逐步繁荣富强。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733910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艹 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714525" y="368155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荣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6294" y="2115420"/>
            <a:ext cx="76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  <a:cs typeface="汉语拼音" panose="020B0604020202020204" charset="0"/>
              </a:defRPr>
            </a:lvl1pPr>
          </a:lstStyle>
          <a:p>
            <a:r>
              <a:rPr lang="en-US" altLang="zh-CN" sz="2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04" y="2269480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561" y="3040622"/>
            <a:ext cx="10092267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他头也不抬，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冷冷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地问：“你叫什么名字？”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5350" y="5172710"/>
            <a:ext cx="10355580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作用：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反映了沃克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惊异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的心理活动，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侧面烘托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了刘伯承的坚强的精神品质。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2113728"/>
            <a:ext cx="623119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文中描写沃克医生神情、语气的句子，有什么作用？</a:t>
            </a:r>
          </a:p>
        </p:txBody>
      </p:sp>
      <p:sp>
        <p:nvSpPr>
          <p:cNvPr id="9" name="文本框 15363"/>
          <p:cNvSpPr txBox="1">
            <a:spLocks noChangeArrowheads="1"/>
          </p:cNvSpPr>
          <p:nvPr/>
        </p:nvSpPr>
        <p:spPr bwMode="auto">
          <a:xfrm>
            <a:off x="660400" y="1338938"/>
            <a:ext cx="2291144" cy="4026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语句赏析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5773" y="4045761"/>
            <a:ext cx="10092055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indent="609600" algn="l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愣住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了,蓝色的眼睛里闪出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惊疑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的神情。……冷冷地问：“你是干什么的?”</a:t>
            </a:r>
            <a:endParaRPr lang="zh-CN" altLang="en-US" sz="200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9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0400" y="2717587"/>
            <a:ext cx="10858500" cy="124399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病人平静地回答：“沃克医生，眼睛离脑子太近了，我担心施行麻醉会影响脑神经。而我，今后需要一个非常清醒的大脑！”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6537" y="4493696"/>
            <a:ext cx="98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                                   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）堪称军神。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2750" y="4493696"/>
            <a:ext cx="386516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为国为民，忍受刀割，爱国之情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400" y="1772709"/>
            <a:ext cx="1038606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面对如此大的手术，刘伯承为什么不愿意使用麻醉药？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424427"/>
            <a:ext cx="54356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拓展：想想他用清醒的大脑干什么？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27593" y="2477316"/>
            <a:ext cx="7759157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抗日战争爆发，和政治委员邓小平一起，在太行山上面对敌人的追捕，巧用计谋，打得日寇鬼哭狼嚎。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7638" y="4525632"/>
            <a:ext cx="7759157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1948年，与邓小平、陈毅、粟裕、谭震林组成总前委，统一指挥中原、华东两大野战军进行淮海战役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……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95" y="2210917"/>
            <a:ext cx="2383790" cy="158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345" y="4186702"/>
            <a:ext cx="2390140" cy="165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2015" y="2772410"/>
            <a:ext cx="10589895" cy="40011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沃克医生的眉毛扬了起来,他走进手术室,生气地说：“年轻人,在这儿要听医生的指挥!”</a:t>
            </a:r>
          </a:p>
        </p:txBody>
      </p:sp>
      <p:sp>
        <p:nvSpPr>
          <p:cNvPr id="14338" name="文本框 15363"/>
          <p:cNvSpPr txBox="1">
            <a:spLocks noChangeArrowheads="1"/>
          </p:cNvSpPr>
          <p:nvPr/>
        </p:nvSpPr>
        <p:spPr bwMode="auto">
          <a:xfrm>
            <a:off x="660400" y="1271920"/>
            <a:ext cx="2451100" cy="4026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语句赏析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1891" y="5280090"/>
            <a:ext cx="10579947" cy="400110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10BDB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作用：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反映了沃克医生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震惊，难以置信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心理活动，侧面烘托了刘伯承的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坚强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的精神品质。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754" y="2028632"/>
            <a:ext cx="701987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文中有哪些描写沃克医生神情、语气的句子？有什么作用？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2805" y="4061460"/>
            <a:ext cx="10590530" cy="707886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</p:spPr>
        <p:txBody>
          <a:bodyPr wrap="square" rtlCol="0" anchor="t">
            <a:spAutoFit/>
          </a:bodyPr>
          <a:lstStyle/>
          <a:p>
            <a:pPr indent="609600" algn="l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2.“你，你能忍受吗？你的右眼需要摘除坏死的眼珠，把烂肉和新生的息肉一刀刀割掉！”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338" grpId="0" bldLvl="0" animBg="1"/>
      <p:bldP spid="3" grpId="0" bldLvl="0" animBg="1"/>
      <p:bldP spid="4" grpId="0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9490" y="2288540"/>
            <a:ext cx="10474325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一向从容镇定的沃克医生,这次双手却有些颤抖。……最后他忍不住开口对病人说：“你挺不住可以哼叫。”    （                 ）</a:t>
            </a:r>
          </a:p>
        </p:txBody>
      </p:sp>
      <p:sp>
        <p:nvSpPr>
          <p:cNvPr id="14338" name="文本框 15363"/>
          <p:cNvSpPr txBox="1">
            <a:spLocks noChangeArrowheads="1"/>
          </p:cNvSpPr>
          <p:nvPr/>
        </p:nvSpPr>
        <p:spPr bwMode="auto">
          <a:xfrm>
            <a:off x="660400" y="1379156"/>
            <a:ext cx="2410460" cy="4026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语句赏析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55000" y="2793662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侧面描写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050" y="4161155"/>
            <a:ext cx="958088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病人一声不吭，他双手紧紧抓住身下的白床单，手臂青筋暴起，汗如雨下。他越来越使劲，崭新的白床单居然被抓破了。            （                  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57375" y="4648500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正面描写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338" grpId="0" bldLvl="0" animBg="1"/>
      <p:bldP spid="3" grpId="0"/>
      <p:bldP spid="6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768773" y="2347811"/>
            <a:ext cx="10750127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沃克惊呆了，大声嚷道：“你是一个真正的男子汉，一块会说话的钢板！你堪称军神！” 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63905" y="1336820"/>
            <a:ext cx="237172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朗读指导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905" y="3632200"/>
            <a:ext cx="10750127" cy="124399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这是经验丰富、高傲冷峻的德国军医由衷的赞叹，这是对中国军人钢铁般意志的最高评价！朗读沃克医生的话，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语调渐次升高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“真正”“男子汉”“钢板”“军神”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需重点强调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0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355891"/>
            <a:ext cx="742759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再读全文，按照事情发展顺序，填写下表。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60687" y="2197093"/>
          <a:ext cx="9670626" cy="3646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沃克医生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刘伯承</a:t>
                      </a:r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求  治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手术前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手术中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手术后</a:t>
                      </a:r>
                      <a:endParaRPr lang="zh-CN" altLang="en-US" sz="2000" b="1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492791" y="2919166"/>
            <a:ext cx="2510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冷冷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愣住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惊疑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柔和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6201" y="291916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微微一笑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2791" y="3641239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生气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愣住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46201" y="368367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平静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2791" y="4399391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双手颤抖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汗珠滚滚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7851" y="4395217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一声不吭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抓破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4664" y="5077606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惊呆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慈祥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肃然起敬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53838" y="510199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勉强一笑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619851"/>
            <a:ext cx="8247275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60960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有感情朗读全文，说说沃克医生为什么称刘伯承为“军神”？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34790" y="2641679"/>
            <a:ext cx="7484110" cy="2475101"/>
          </a:xfrm>
          <a:prstGeom prst="rect">
            <a:avLst/>
          </a:prstGeom>
          <a:noFill/>
          <a:ln>
            <a:solidFill>
              <a:srgbClr val="0000FF"/>
            </a:solidFill>
            <a:prstDash val="lgDash"/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刘伯承手术前后的表现来看，因为刘伯承受了重伤，求治时从容镇定。手术前坚决不使用麻醉剂；手术中一声不吭，准确数出刀数；手术后谈笑自如。他有着坚忍不拔的钢铁意志，所以沃克医生称赞他为“军神”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39962" y="2502783"/>
            <a:ext cx="2319020" cy="3069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302" y="0"/>
            <a:ext cx="457810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 flipH="1" flipV="1">
            <a:off x="-2531112" y="3191514"/>
            <a:ext cx="6858002" cy="47497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5400000" flipH="1">
            <a:off x="2062404" y="3191514"/>
            <a:ext cx="6858002" cy="474979"/>
          </a:xfrm>
          <a:prstGeom prst="rect">
            <a:avLst/>
          </a:prstGeom>
          <a:gradFill>
            <a:gsLst>
              <a:gs pos="6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1988" y="2231816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rgbClr val="FFC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710030" y="3003675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710030" y="185923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</a:t>
            </a:r>
            <a:r>
              <a:rPr lang="en-US" altLang="zh-CN" sz="5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710030" y="714801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710030" y="4148112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710030" y="529254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/>
          <p:nvPr/>
        </p:nvSpPr>
        <p:spPr>
          <a:xfrm>
            <a:off x="5880173" y="2556576"/>
            <a:ext cx="4896273" cy="236988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赞军神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英雄壮举泣鬼神，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铁骨钢筋铸军魂。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七十二刀生死痛，</a:t>
            </a:r>
          </a:p>
          <a:p>
            <a:pPr algn="ctr">
              <a:spcBef>
                <a:spcPct val="6000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胜似昔日刮骨人。 </a:t>
            </a:r>
          </a:p>
        </p:txBody>
      </p:sp>
      <p:pic>
        <p:nvPicPr>
          <p:cNvPr id="39943" name="Picture 7" descr="刘伯承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082" y="1948594"/>
            <a:ext cx="2677795" cy="3585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3080385" y="1875155"/>
            <a:ext cx="3410585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求治,从容镇定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8719965" y="3361055"/>
            <a:ext cx="201549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钢铁意志</a:t>
            </a:r>
          </a:p>
          <a:p>
            <a:pPr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堪称军神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487619" y="4003326"/>
            <a:ext cx="1754293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军神</a:t>
            </a:r>
          </a:p>
        </p:txBody>
      </p: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3054985" y="3203575"/>
            <a:ext cx="3435985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术前,拒用麻药</a:t>
            </a:r>
          </a:p>
        </p:txBody>
      </p:sp>
      <p:sp>
        <p:nvSpPr>
          <p:cNvPr id="23" name="文本框 19"/>
          <p:cNvSpPr txBox="1">
            <a:spLocks noChangeArrowheads="1"/>
          </p:cNvSpPr>
          <p:nvPr/>
        </p:nvSpPr>
        <p:spPr bwMode="auto">
          <a:xfrm>
            <a:off x="3035935" y="4321810"/>
            <a:ext cx="3454400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术中,忍痛坚持</a:t>
            </a: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035935" y="5649595"/>
            <a:ext cx="3454400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术后,笑谈刀数</a:t>
            </a:r>
          </a:p>
        </p:txBody>
      </p:sp>
      <p:sp>
        <p:nvSpPr>
          <p:cNvPr id="30" name="右箭头 29"/>
          <p:cNvSpPr/>
          <p:nvPr/>
        </p:nvSpPr>
        <p:spPr>
          <a:xfrm>
            <a:off x="6811010" y="3361055"/>
            <a:ext cx="1452245" cy="8534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2475868" y="2275265"/>
            <a:ext cx="480053" cy="3739568"/>
          </a:xfrm>
          <a:prstGeom prst="leftBrace">
            <a:avLst>
              <a:gd name="adj1" fmla="val 16439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5" grpId="0" bldLvl="0" animBg="1"/>
      <p:bldP spid="25" grpId="0" bldLvl="0" animBg="1"/>
      <p:bldP spid="23" grpId="0" bldLvl="0" animBg="1"/>
      <p:bldP spid="24" grpId="0" bldLvl="0" animBg="1"/>
      <p:bldP spid="30" grpId="0" bldLvl="0" animBg="1"/>
      <p:bldP spid="2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3275" y="2683892"/>
            <a:ext cx="10715625" cy="1490216"/>
          </a:xfrm>
          <a:prstGeom prst="rect">
            <a:avLst/>
          </a:prstGeom>
          <a:ln w="12700" cmpd="sng">
            <a:solidFill>
              <a:srgbClr val="0000FF"/>
            </a:solidFill>
            <a:prstDash val="lgDashDot"/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这篇课文记叙了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   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在重庆治疗受伤的眼睛时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，（     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），（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表现了刘伯承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</a:t>
            </a:r>
            <a:r>
              <a:rPr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的意志，表达了作者对刘伯承的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    </a:t>
            </a:r>
            <a:r>
              <a:rPr 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）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的感情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9627607" y="3019143"/>
            <a:ext cx="203620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笑谈刀数</a:t>
            </a:r>
          </a:p>
        </p:txBody>
      </p:sp>
      <p:sp>
        <p:nvSpPr>
          <p:cNvPr id="28" name="矩形 27"/>
          <p:cNvSpPr/>
          <p:nvPr/>
        </p:nvSpPr>
        <p:spPr>
          <a:xfrm>
            <a:off x="3247551" y="3019143"/>
            <a:ext cx="208579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刘伯承</a:t>
            </a:r>
          </a:p>
        </p:txBody>
      </p:sp>
      <p:sp>
        <p:nvSpPr>
          <p:cNvPr id="29" name="矩形 28"/>
          <p:cNvSpPr/>
          <p:nvPr/>
        </p:nvSpPr>
        <p:spPr>
          <a:xfrm>
            <a:off x="7701419" y="3019143"/>
            <a:ext cx="157416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拒用麻药</a:t>
            </a:r>
          </a:p>
        </p:txBody>
      </p:sp>
      <p:sp>
        <p:nvSpPr>
          <p:cNvPr id="30" name="文本框 1"/>
          <p:cNvSpPr txBox="1"/>
          <p:nvPr/>
        </p:nvSpPr>
        <p:spPr>
          <a:xfrm>
            <a:off x="2481194" y="3757046"/>
            <a:ext cx="95410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钢铁般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64359" y="3770092"/>
            <a:ext cx="146706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敬佩和赞扬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28" grpId="0"/>
      <p:bldP spid="29" grpId="0"/>
      <p:bldP spid="3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799730" y="1422510"/>
            <a:ext cx="9909824" cy="400110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一、下列读音、字形完全正确的一组是（           ）。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161261" y="2603575"/>
            <a:ext cx="10124055" cy="1859548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A.忍不住(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rěn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　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疹所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土匪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绷带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</a:p>
          <a:p>
            <a:pPr fontAlgn="auto">
              <a:lnSpc>
                <a:spcPct val="200000"/>
              </a:lnSpc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B.麻醉济(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审视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邮局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镇定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C.晕过去（yūn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吩咐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堪称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sz="20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由衷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8" name="矩形 47"/>
          <p:cNvSpPr/>
          <p:nvPr/>
        </p:nvSpPr>
        <p:spPr>
          <a:xfrm>
            <a:off x="5620471" y="142251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829808" y="1428621"/>
            <a:ext cx="5266192" cy="420693"/>
          </a:xfrm>
          <a:prstGeom prst="rect">
            <a:avLst/>
          </a:prstGeom>
          <a:noFill/>
          <a:ln w="12700" cmpd="sng">
            <a:noFill/>
            <a:prstDash val="lgDash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二、将下列搭配恰当的词语用线连起来。</a:t>
            </a:r>
          </a:p>
        </p:txBody>
      </p:sp>
      <p:sp>
        <p:nvSpPr>
          <p:cNvPr id="20" name="矩形 20"/>
          <p:cNvSpPr/>
          <p:nvPr/>
        </p:nvSpPr>
        <p:spPr>
          <a:xfrm>
            <a:off x="3241650" y="2779350"/>
            <a:ext cx="2304256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蓝色的</a:t>
            </a:r>
          </a:p>
        </p:txBody>
      </p:sp>
      <p:sp>
        <p:nvSpPr>
          <p:cNvPr id="3" name="矩形 2"/>
          <p:cNvSpPr/>
          <p:nvPr/>
        </p:nvSpPr>
        <p:spPr>
          <a:xfrm>
            <a:off x="3241650" y="3511824"/>
            <a:ext cx="2304256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惊疑的</a:t>
            </a:r>
          </a:p>
        </p:txBody>
      </p:sp>
      <p:sp>
        <p:nvSpPr>
          <p:cNvPr id="4" name="矩形 20"/>
          <p:cNvSpPr/>
          <p:nvPr/>
        </p:nvSpPr>
        <p:spPr>
          <a:xfrm>
            <a:off x="3241650" y="4244298"/>
            <a:ext cx="2376264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平静的</a:t>
            </a:r>
          </a:p>
        </p:txBody>
      </p:sp>
      <p:sp>
        <p:nvSpPr>
          <p:cNvPr id="23" name="矩形 20"/>
          <p:cNvSpPr/>
          <p:nvPr/>
        </p:nvSpPr>
        <p:spPr>
          <a:xfrm>
            <a:off x="6906239" y="2779350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回答</a:t>
            </a:r>
          </a:p>
        </p:txBody>
      </p:sp>
      <p:sp>
        <p:nvSpPr>
          <p:cNvPr id="24" name="矩形 20"/>
          <p:cNvSpPr/>
          <p:nvPr/>
        </p:nvSpPr>
        <p:spPr>
          <a:xfrm>
            <a:off x="6906239" y="3522462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</a:t>
            </a:r>
          </a:p>
        </p:txBody>
      </p:sp>
      <p:sp>
        <p:nvSpPr>
          <p:cNvPr id="25" name="矩形 20"/>
          <p:cNvSpPr/>
          <p:nvPr/>
        </p:nvSpPr>
        <p:spPr>
          <a:xfrm>
            <a:off x="6906239" y="4265574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神情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201989" y="3097273"/>
            <a:ext cx="2795978" cy="1350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989" y="3726419"/>
            <a:ext cx="2522902" cy="7868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83647" y="2972900"/>
            <a:ext cx="2541244" cy="7489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0"/>
          <p:cNvSpPr/>
          <p:nvPr/>
        </p:nvSpPr>
        <p:spPr>
          <a:xfrm>
            <a:off x="3241650" y="4976773"/>
            <a:ext cx="2376264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清醒的</a:t>
            </a:r>
          </a:p>
        </p:txBody>
      </p:sp>
      <p:sp>
        <p:nvSpPr>
          <p:cNvPr id="30" name="矩形 20"/>
          <p:cNvSpPr/>
          <p:nvPr/>
        </p:nvSpPr>
        <p:spPr>
          <a:xfrm>
            <a:off x="6906239" y="5008686"/>
            <a:ext cx="1393222" cy="420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大脑</a:t>
            </a:r>
          </a:p>
        </p:txBody>
      </p:sp>
      <p:cxnSp>
        <p:nvCxnSpPr>
          <p:cNvPr id="31" name="直接连接符 30"/>
          <p:cNvCxnSpPr>
            <a:endCxn id="30" idx="1"/>
          </p:cNvCxnSpPr>
          <p:nvPr/>
        </p:nvCxnSpPr>
        <p:spPr>
          <a:xfrm>
            <a:off x="4201989" y="5192395"/>
            <a:ext cx="2704250" cy="26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0"/>
          <p:cNvSpPr>
            <a:spLocks noChangeArrowheads="1"/>
          </p:cNvSpPr>
          <p:nvPr/>
        </p:nvSpPr>
        <p:spPr bwMode="auto">
          <a:xfrm>
            <a:off x="789096" y="1450608"/>
            <a:ext cx="5046345" cy="513026"/>
          </a:xfrm>
          <a:prstGeom prst="rect">
            <a:avLst/>
          </a:prstGeom>
          <a:noFill/>
          <a:ln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根据课文，排列顺序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2" name="Rectangle 3"/>
          <p:cNvSpPr>
            <a:spLocks noGrp="1"/>
          </p:cNvSpPr>
          <p:nvPr/>
        </p:nvSpPr>
        <p:spPr>
          <a:xfrm>
            <a:off x="789096" y="2435587"/>
            <a:ext cx="10729804" cy="28765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）手术前刘伯承不愿使用麻醉剂。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）刘伯承请沃克医生治眼伤。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）手术后沃克医生称刘伯承是军神。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      ）手术中刘伯承一声不吭。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5749" y="2627572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75749" y="3264254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5749" y="3927804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749" y="4569730"/>
            <a:ext cx="64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ldLvl="0"/>
      <p:bldP spid="32" grpId="0" bldLvl="0" animBg="1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911766"/>
            <a:ext cx="12192000" cy="32393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7549" y="2658270"/>
            <a:ext cx="1031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4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0" y="1355593"/>
            <a:ext cx="12192000" cy="932637"/>
          </a:xfrm>
          <a:prstGeom prst="rect">
            <a:avLst/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5280" y="4618243"/>
            <a:ext cx="3901441" cy="562630"/>
          </a:xfrm>
          <a:prstGeom prst="roundRect">
            <a:avLst>
              <a:gd name="adj" fmla="val 50000"/>
            </a:avLst>
          </a:prstGeom>
          <a:gradFill>
            <a:gsLst>
              <a:gs pos="4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560301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995" y="1438275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7004" y="1438275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0995" y="3800937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7004" y="3800937"/>
            <a:ext cx="3161030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5555" y="2039130"/>
            <a:ext cx="7252970" cy="3052182"/>
          </a:xfrm>
          <a:prstGeom prst="rect">
            <a:avLst/>
          </a:prstGeom>
          <a:solidFill>
            <a:srgbClr val="FFFFFF">
              <a:alpha val="31000"/>
            </a:srgbClr>
          </a:solidFill>
          <a:ln w="12700" cmpd="sng">
            <a:solidFill>
              <a:srgbClr val="010BDB"/>
            </a:solidFill>
            <a:prstDash val="lgDashDot"/>
          </a:ln>
        </p:spPr>
        <p:txBody>
          <a:bodyPr wrap="square" lIns="91440" tIns="45720" rIns="91440" bIns="45720" rtlCol="0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通过以前的阅读，我们认识了许多英雄人物，如英勇的狼牙山五壮士、视死如归的刘胡兰、舍身炸暗堡的董存瑞……他们都是普通战士，但他们都具有坚强的意志、崇高的信念。今天，我们要了解的，也是一名军人的故事。他，堪称“军神”。</a:t>
            </a:r>
          </a:p>
        </p:txBody>
      </p:sp>
      <p:pic>
        <p:nvPicPr>
          <p:cNvPr id="7173" name="图片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8020" y="2150560"/>
            <a:ext cx="2505075" cy="3152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2191449"/>
            <a:ext cx="7318518" cy="2475101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indent="720725">
              <a:lnSpc>
                <a:spcPct val="20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毕必成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1941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日出生，江西省九江市彭泽县人，中国著名电影编剧。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indent="720725">
              <a:lnSpc>
                <a:spcPct val="20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主要作品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：电影文学剧本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路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庐山恋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赛虎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及大型话剧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锁不住的春光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等作品。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9508" y="1531300"/>
            <a:ext cx="2555876" cy="3579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3"/>
          <p:cNvSpPr txBox="1">
            <a:spLocks noChangeArrowheads="1"/>
          </p:cNvSpPr>
          <p:nvPr/>
        </p:nvSpPr>
        <p:spPr bwMode="auto">
          <a:xfrm>
            <a:off x="5514911" y="2191449"/>
            <a:ext cx="5877560" cy="2475101"/>
          </a:xfrm>
          <a:prstGeom prst="rect">
            <a:avLst/>
          </a:prstGeom>
          <a:noFill/>
          <a:ln w="12700" cmpd="sng">
            <a:solidFill>
              <a:srgbClr val="010BDB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09600" eaLnBrk="1" fontAlgn="auto" hangingPunct="1">
              <a:lnSpc>
                <a:spcPct val="20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刘伯承原名刘明昭,四川人。1911年10月辛亥革命爆发时参军,从而开始了长达70年的军事生涯。1955年,他被授予中华人民共和国元帅军衔,并长期担任党和国家重要领导职务。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27859" y="1631950"/>
            <a:ext cx="2905125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950054" y="1691976"/>
            <a:ext cx="225613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09600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15362" name="TextBox 1"/>
          <p:cNvSpPr txBox="1"/>
          <p:nvPr/>
        </p:nvSpPr>
        <p:spPr>
          <a:xfrm>
            <a:off x="1459291" y="3394354"/>
            <a:ext cx="92741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沃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克 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匪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徒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绷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带              由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衷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堪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称     </a:t>
            </a:r>
          </a:p>
        </p:txBody>
      </p:sp>
      <p:sp>
        <p:nvSpPr>
          <p:cNvPr id="2" name="矩形 1"/>
          <p:cNvSpPr/>
          <p:nvPr/>
        </p:nvSpPr>
        <p:spPr>
          <a:xfrm>
            <a:off x="1459291" y="2863164"/>
            <a:ext cx="51328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wò</a:t>
            </a:r>
          </a:p>
        </p:txBody>
      </p:sp>
      <p:sp>
        <p:nvSpPr>
          <p:cNvPr id="4" name="矩形 3"/>
          <p:cNvSpPr/>
          <p:nvPr/>
        </p:nvSpPr>
        <p:spPr>
          <a:xfrm>
            <a:off x="3097616" y="2863482"/>
            <a:ext cx="455574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fěi</a:t>
            </a:r>
          </a:p>
        </p:txBody>
      </p:sp>
      <p:sp>
        <p:nvSpPr>
          <p:cNvPr id="14" name="矩形 13"/>
          <p:cNvSpPr/>
          <p:nvPr/>
        </p:nvSpPr>
        <p:spPr>
          <a:xfrm>
            <a:off x="4707375" y="2862949"/>
            <a:ext cx="755335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bēng</a:t>
            </a:r>
          </a:p>
        </p:txBody>
      </p:sp>
      <p:sp>
        <p:nvSpPr>
          <p:cNvPr id="3" name="矩形 2"/>
          <p:cNvSpPr/>
          <p:nvPr/>
        </p:nvSpPr>
        <p:spPr>
          <a:xfrm>
            <a:off x="6273920" y="2862949"/>
            <a:ext cx="883575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zhōng</a:t>
            </a:r>
          </a:p>
        </p:txBody>
      </p:sp>
      <p:sp>
        <p:nvSpPr>
          <p:cNvPr id="11" name="矩形 10"/>
          <p:cNvSpPr/>
          <p:nvPr/>
        </p:nvSpPr>
        <p:spPr>
          <a:xfrm>
            <a:off x="7975720" y="2862949"/>
            <a:ext cx="59824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kān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16" y="2980468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  <p:bldP spid="4" grpId="0"/>
      <p:bldP spid="14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23435" y="2812401"/>
            <a:ext cx="5847080" cy="513026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重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庆临江门外，……医生沃克端坐在桌后。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1170541" y="3675554"/>
            <a:ext cx="5699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1955165" y="3134990"/>
            <a:ext cx="266700" cy="1330965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1865" y="2812401"/>
            <a:ext cx="3113405" cy="189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chóng</a:t>
            </a:r>
            <a:r>
              <a:rPr lang="en-US" altLang="zh-CN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（重庆）</a:t>
            </a:r>
            <a:endParaRPr kumimoji="0" lang="en-US" altLang="zh-CN" sz="200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endParaRPr lang="en-US" altLang="zh-CN" sz="2000" b="1" noProof="0" dirty="0" err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endParaRPr lang="en-US" altLang="zh-CN" sz="2000" b="1" noProof="0" dirty="0" err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charset="0"/>
                <a:sym typeface="Arial" panose="020B0604020202020204" pitchFamily="34" charset="0"/>
              </a:rPr>
              <a:t>zhòng</a:t>
            </a:r>
            <a:r>
              <a:rPr lang="zh-CN" altLang="en-US" sz="2000" noProof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（很重）</a:t>
            </a:r>
            <a:endParaRPr kumimoji="0" lang="zh-CN" altLang="en-US" sz="200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23435" y="4223076"/>
            <a:ext cx="5941743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这么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的伤势，只有军人才能这样从容镇定！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386" grpId="0"/>
      <p:bldP spid="2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452251" y="2700235"/>
            <a:ext cx="5957037" cy="513026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他勉强一笑，说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：“</a:t>
            </a:r>
            <a:r>
              <a:rPr sz="2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我一直在数你的刀数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。”</a:t>
            </a:r>
          </a:p>
        </p:txBody>
      </p:sp>
      <p:sp>
        <p:nvSpPr>
          <p:cNvPr id="16386" name="TextBox 1"/>
          <p:cNvSpPr txBox="1"/>
          <p:nvPr/>
        </p:nvSpPr>
        <p:spPr>
          <a:xfrm>
            <a:off x="889723" y="3419297"/>
            <a:ext cx="5699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1530350" y="2683190"/>
            <a:ext cx="3673595" cy="1898020"/>
            <a:chOff x="2196323" y="2974341"/>
            <a:chExt cx="3200148" cy="1114430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2"/>
              <a:ext cx="373260" cy="890448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69583" y="2974341"/>
              <a:ext cx="2826888" cy="1114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汉语拼音" panose="020B0604020202020204" charset="0"/>
                  <a:sym typeface="Arial" panose="020B0604020202020204" pitchFamily="34" charset="0"/>
                </a:rPr>
                <a:t>qiǎng</a:t>
              </a:r>
              <a:r>
                <a:rPr lang="zh-CN" altLang="en-US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（勉强）</a:t>
              </a:r>
              <a:endParaRPr lang="zh-CN" altLang="en-US"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endParaRPr lang="en-US" altLang="zh-CN" sz="20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汉语拼音" panose="020B0604020202020204" charset="0"/>
                  <a:sym typeface="Arial" panose="020B0604020202020204" pitchFamily="34" charset="0"/>
                </a:rPr>
                <a:t>qiàng</a:t>
              </a:r>
              <a:r>
                <a:rPr lang="zh-CN" altLang="en-US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（倔强）</a:t>
              </a:r>
              <a:endParaRPr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R="0" defTabSz="457200">
                <a:lnSpc>
                  <a:spcPct val="150000"/>
                </a:lnSpc>
                <a:buClrTx/>
                <a:buSzTx/>
                <a:buFontTx/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汉语拼音" panose="020B0604020202020204" charset="0"/>
                  <a:sym typeface="Arial" panose="020B0604020202020204" pitchFamily="34" charset="0"/>
                </a:rPr>
                <a:t>qiáng</a:t>
              </a:r>
              <a:r>
                <a:rPr lang="zh-CN" altLang="en-US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（强硬）</a:t>
              </a:r>
              <a:endParaRPr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452251" y="4090413"/>
            <a:ext cx="536448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609600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他性格倔强,对这件事态度十分强硬。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f97cbd-52fb-48e8-b63e-4a13eebd1f33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宽屏</PresentationFormat>
  <Paragraphs>166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OPPOSans R</vt:lpstr>
      <vt:lpstr>OPPOSans B</vt:lpstr>
      <vt:lpstr>OPPOSans L</vt:lpstr>
      <vt:lpstr>Arial</vt:lpstr>
      <vt:lpstr>FandolFang R</vt:lpstr>
      <vt:lpstr>等线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