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478" r:id="rId2"/>
    <p:sldId id="479" r:id="rId3"/>
    <p:sldId id="892" r:id="rId4"/>
    <p:sldId id="599" r:id="rId5"/>
    <p:sldId id="714" r:id="rId6"/>
    <p:sldId id="715" r:id="rId7"/>
    <p:sldId id="413" r:id="rId8"/>
    <p:sldId id="893" r:id="rId9"/>
    <p:sldId id="633" r:id="rId10"/>
    <p:sldId id="717" r:id="rId11"/>
    <p:sldId id="718" r:id="rId12"/>
    <p:sldId id="720" r:id="rId13"/>
    <p:sldId id="721" r:id="rId14"/>
    <p:sldId id="723" r:id="rId15"/>
    <p:sldId id="725" r:id="rId16"/>
    <p:sldId id="726" r:id="rId17"/>
    <p:sldId id="645" r:id="rId18"/>
    <p:sldId id="646" r:id="rId19"/>
    <p:sldId id="647" r:id="rId20"/>
    <p:sldId id="648" r:id="rId21"/>
    <p:sldId id="650" r:id="rId22"/>
    <p:sldId id="729" r:id="rId23"/>
    <p:sldId id="730" r:id="rId24"/>
    <p:sldId id="731" r:id="rId25"/>
    <p:sldId id="741" r:id="rId26"/>
    <p:sldId id="743" r:id="rId27"/>
    <p:sldId id="744" r:id="rId28"/>
    <p:sldId id="747" r:id="rId29"/>
    <p:sldId id="359" r:id="rId30"/>
    <p:sldId id="657" r:id="rId31"/>
    <p:sldId id="287" r:id="rId32"/>
    <p:sldId id="894" r:id="rId33"/>
  </p:sldIdLst>
  <p:sldSz cx="12192000" cy="6858000"/>
  <p:notesSz cx="6858000" cy="9144000"/>
  <p:embeddedFontLst>
    <p:embeddedFont>
      <p:font typeface="FandolFang R" panose="02010600030101010101" charset="-122"/>
      <p:regular r:id="rId35"/>
    </p:embeddedFont>
    <p:embeddedFont>
      <p:font typeface="OPPOSans B" panose="02010600030101010101" charset="-122"/>
      <p:regular r:id="rId36"/>
    </p:embeddedFont>
    <p:embeddedFont>
      <p:font typeface="OPPOSans L" panose="02010600030101010101" charset="-122"/>
      <p:regular r:id="rId37"/>
    </p:embeddedFont>
    <p:embeddedFont>
      <p:font typeface="OPPOSans R" panose="02010600030101010101" charset="-122"/>
      <p:regular r:id="rId38"/>
    </p:embeddedFont>
  </p:embeddedFontLst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lx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660066"/>
    <a:srgbClr val="D4AB94"/>
    <a:srgbClr val="AC592F"/>
    <a:srgbClr val="E9C5AB"/>
    <a:srgbClr val="1D2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9" autoAdjust="0"/>
    <p:restoredTop sz="94660"/>
  </p:normalViewPr>
  <p:slideViewPr>
    <p:cSldViewPr snapToGrid="0">
      <p:cViewPr>
        <p:scale>
          <a:sx n="75" d="100"/>
          <a:sy n="75" d="100"/>
        </p:scale>
        <p:origin x="1962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259D1CA-E78F-4994-ABFE-01E2B28B230B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BFFFFCB-D24B-4BF6-904B-0F93C65682F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31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导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课前导读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字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字词揭秘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精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课文精讲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课堂小结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课堂练习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平行四边形 6"/>
          <p:cNvSpPr/>
          <p:nvPr userDrawn="1"/>
        </p:nvSpPr>
        <p:spPr>
          <a:xfrm>
            <a:off x="373380" y="575310"/>
            <a:ext cx="254000" cy="272414"/>
          </a:xfrm>
          <a:prstGeom prst="parallelogram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10926501" y="6360154"/>
            <a:ext cx="1265499" cy="270109"/>
            <a:chOff x="10926501" y="6235700"/>
            <a:chExt cx="1265499" cy="270109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10926501" y="6235700"/>
              <a:ext cx="1265499" cy="0"/>
            </a:xfrm>
            <a:prstGeom prst="line">
              <a:avLst/>
            </a:prstGeom>
            <a:ln w="34925">
              <a:solidFill>
                <a:schemeClr val="accent5">
                  <a:lumMod val="75000"/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366339" y="6370755"/>
              <a:ext cx="825661" cy="0"/>
            </a:xfrm>
            <a:prstGeom prst="line">
              <a:avLst/>
            </a:prstGeom>
            <a:ln w="349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1771453" y="6505809"/>
              <a:ext cx="420547" cy="0"/>
            </a:xfrm>
            <a:prstGeom prst="line">
              <a:avLst/>
            </a:prstGeom>
            <a:ln w="349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平行四边形 13"/>
          <p:cNvSpPr/>
          <p:nvPr userDrawn="1"/>
        </p:nvSpPr>
        <p:spPr>
          <a:xfrm>
            <a:off x="152400" y="575310"/>
            <a:ext cx="358140" cy="272414"/>
          </a:xfrm>
          <a:prstGeom prst="parallelogram">
            <a:avLst/>
          </a:prstGeom>
          <a:solidFill>
            <a:srgbClr val="00B0F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5" name="平行四边形 14"/>
          <p:cNvSpPr/>
          <p:nvPr userDrawn="1"/>
        </p:nvSpPr>
        <p:spPr>
          <a:xfrm>
            <a:off x="594360" y="575310"/>
            <a:ext cx="254000" cy="272414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L" panose="00020600040101010101" pitchFamily="18" charset="-122"/>
          <a:ea typeface="OPPOSans L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平行四边形 14"/>
          <p:cNvSpPr/>
          <p:nvPr/>
        </p:nvSpPr>
        <p:spPr>
          <a:xfrm>
            <a:off x="-1950721" y="1295400"/>
            <a:ext cx="11948162" cy="4328160"/>
          </a:xfrm>
          <a:prstGeom prst="parallelogram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98" b="99477" l="10000" r="90000">
                        <a14:foregroundMark x1="43073" y1="65737" x2="35000" y2="74542"/>
                        <a14:foregroundMark x1="35000" y1="74542" x2="30625" y2="75937"/>
                        <a14:foregroundMark x1="30625" y1="75937" x2="32083" y2="83348"/>
                        <a14:foregroundMark x1="32083" y1="83348" x2="27240" y2="96600"/>
                        <a14:foregroundMark x1="27240" y1="96600" x2="31563" y2="97646"/>
                        <a14:foregroundMark x1="31563" y1="97646" x2="40833" y2="96774"/>
                        <a14:foregroundMark x1="40833" y1="96774" x2="74792" y2="97472"/>
                        <a14:foregroundMark x1="74792" y1="97472" x2="79271" y2="96077"/>
                        <a14:foregroundMark x1="79271" y1="96077" x2="79219" y2="87881"/>
                        <a14:foregroundMark x1="79219" y1="87881" x2="77604" y2="79773"/>
                        <a14:foregroundMark x1="77604" y1="79773" x2="69531" y2="69398"/>
                        <a14:foregroundMark x1="69531" y1="69398" x2="66042" y2="66783"/>
                        <a14:foregroundMark x1="80521" y1="99477" x2="81510" y2="92328"/>
                        <a14:foregroundMark x1="81510" y1="92328" x2="76615" y2="71229"/>
                        <a14:foregroundMark x1="76615" y1="71229" x2="73125" y2="66173"/>
                        <a14:foregroundMark x1="73125" y1="66173" x2="66250" y2="62685"/>
                        <a14:foregroundMark x1="80938" y1="85876" x2="79427" y2="78291"/>
                        <a14:foregroundMark x1="79427" y1="78291" x2="76667" y2="72450"/>
                        <a14:foregroundMark x1="76667" y1="72450" x2="75000" y2="70881"/>
                        <a14:foregroundMark x1="80938" y1="83173" x2="79688" y2="76286"/>
                        <a14:foregroundMark x1="79688" y1="76286" x2="74583" y2="70183"/>
                        <a14:foregroundMark x1="30625" y1="75327" x2="35313" y2="71665"/>
                        <a14:foregroundMark x1="35313" y1="71665" x2="36563" y2="69137"/>
                        <a14:foregroundMark x1="39010" y1="15344" x2="42813" y2="12642"/>
                        <a14:foregroundMark x1="42813" y1="12642" x2="50781" y2="4534"/>
                        <a14:foregroundMark x1="50781" y1="4534" x2="55417" y2="2703"/>
                        <a14:foregroundMark x1="55417" y1="2703" x2="59688" y2="4098"/>
                        <a14:foregroundMark x1="59688" y1="4098" x2="66458" y2="12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813" y="-1"/>
            <a:ext cx="11518900" cy="688134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01016" y="2844499"/>
            <a:ext cx="6049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accent4"/>
                </a:solidFill>
                <a:effectLst>
                  <a:outerShdw blurRad="63500" dist="63500" dir="2700000" algn="tl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13</a:t>
            </a:r>
            <a:r>
              <a:rPr lang="en-US" altLang="zh-CN" sz="5400" dirty="0">
                <a:solidFill>
                  <a:schemeClr val="bg1"/>
                </a:solidFill>
                <a:effectLst>
                  <a:outerShdw blurRad="63500" dist="63500" dir="2700000" algn="tl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6000" dirty="0">
                <a:solidFill>
                  <a:schemeClr val="bg1"/>
                </a:solidFill>
                <a:effectLst>
                  <a:outerShdw blurRad="63500" dist="63500" dir="2700000" algn="tl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人物描写一组</a:t>
            </a:r>
            <a:endParaRPr lang="zh-CN" altLang="en-US" sz="4800" dirty="0">
              <a:solidFill>
                <a:schemeClr val="bg1"/>
              </a:solidFill>
              <a:effectLst>
                <a:outerShdw blurRad="63500" dist="63500" dir="2700000" algn="tl">
                  <a:srgbClr val="000000">
                    <a:alpha val="20000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194559" y="4219393"/>
            <a:ext cx="3901441" cy="400110"/>
          </a:xfrm>
          <a:prstGeom prst="homePlate">
            <a:avLst/>
          </a:prstGeom>
          <a:gradFill>
            <a:gsLst>
              <a:gs pos="0">
                <a:srgbClr val="00B0F0"/>
              </a:gs>
              <a:gs pos="100000">
                <a:srgbClr val="00B0F0">
                  <a:alpha val="0"/>
                </a:srgbClr>
              </a:gs>
            </a:gsLst>
            <a:lin ang="10800000" scaled="0"/>
          </a:gra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五年级下册 人教版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451863" y="1912620"/>
            <a:ext cx="3386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  <a:endParaRPr lang="zh-CN" sz="2800" b="1" spc="3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219200" y="3953946"/>
            <a:ext cx="5831518" cy="0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平行四边形 13"/>
          <p:cNvSpPr/>
          <p:nvPr/>
        </p:nvSpPr>
        <p:spPr>
          <a:xfrm>
            <a:off x="-429262" y="370633"/>
            <a:ext cx="11948162" cy="1337657"/>
          </a:xfrm>
          <a:prstGeom prst="parallelogram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平行四边形 15"/>
          <p:cNvSpPr/>
          <p:nvPr/>
        </p:nvSpPr>
        <p:spPr>
          <a:xfrm>
            <a:off x="-3007743" y="5407746"/>
            <a:ext cx="11948162" cy="497166"/>
          </a:xfrm>
          <a:prstGeom prst="parallelogram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2"/>
          <p:cNvGraphicFramePr>
            <a:graphicFrameLocks noGrp="1"/>
          </p:cNvGraphicFramePr>
          <p:nvPr/>
        </p:nvGraphicFramePr>
        <p:xfrm>
          <a:off x="4680739" y="2779015"/>
          <a:ext cx="1481202" cy="1528636"/>
        </p:xfrm>
        <a:graphic>
          <a:graphicData uri="http://schemas.openxmlformats.org/drawingml/2006/table">
            <a:tbl>
              <a:tblPr/>
              <a:tblGrid>
                <a:gridCol w="740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90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6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3"/>
          <p:cNvSpPr txBox="1"/>
          <p:nvPr/>
        </p:nvSpPr>
        <p:spPr>
          <a:xfrm>
            <a:off x="5107611" y="2967657"/>
            <a:ext cx="1420517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扳</a:t>
            </a:r>
          </a:p>
        </p:txBody>
      </p:sp>
      <p:sp>
        <p:nvSpPr>
          <p:cNvPr id="23" name="TextBox 24"/>
          <p:cNvSpPr txBox="1"/>
          <p:nvPr/>
        </p:nvSpPr>
        <p:spPr>
          <a:xfrm>
            <a:off x="5231984" y="1995896"/>
            <a:ext cx="86401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ān</a:t>
            </a:r>
            <a:endParaRPr lang="en-US" altLang="en-US" sz="2000" dirty="0" err="1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25067" y="5219988"/>
            <a:ext cx="454186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巧记：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一只小手（扌）要造“反”。</a:t>
            </a:r>
          </a:p>
        </p:txBody>
      </p:sp>
      <p:sp>
        <p:nvSpPr>
          <p:cNvPr id="48" name="线形标注 2 47"/>
          <p:cNvSpPr/>
          <p:nvPr/>
        </p:nvSpPr>
        <p:spPr>
          <a:xfrm>
            <a:off x="7117194" y="2656534"/>
            <a:ext cx="2207463" cy="442396"/>
          </a:xfrm>
          <a:prstGeom prst="borderCallout2">
            <a:avLst>
              <a:gd name="adj1" fmla="val 106111"/>
              <a:gd name="adj2" fmla="val 19033"/>
              <a:gd name="adj3" fmla="val 138232"/>
              <a:gd name="adj4" fmla="val -16559"/>
              <a:gd name="adj5" fmla="val 187612"/>
              <a:gd name="adj6" fmla="val -56656"/>
            </a:avLst>
          </a:prstGeom>
          <a:solidFill>
            <a:schemeClr val="accent2"/>
          </a:solidFill>
          <a:ln w="15875" cmpd="sng">
            <a:solidFill>
              <a:srgbClr val="C0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这一笔为撇。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2"/>
          <p:cNvGraphicFramePr>
            <a:graphicFrameLocks noGrp="1"/>
          </p:cNvGraphicFramePr>
          <p:nvPr/>
        </p:nvGraphicFramePr>
        <p:xfrm>
          <a:off x="3276942" y="3023512"/>
          <a:ext cx="1481202" cy="1528636"/>
        </p:xfrm>
        <a:graphic>
          <a:graphicData uri="http://schemas.openxmlformats.org/drawingml/2006/table">
            <a:tbl>
              <a:tblPr/>
              <a:tblGrid>
                <a:gridCol w="740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90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6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3"/>
          <p:cNvSpPr txBox="1"/>
          <p:nvPr/>
        </p:nvSpPr>
        <p:spPr>
          <a:xfrm>
            <a:off x="3512008" y="3291540"/>
            <a:ext cx="1420517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喉</a:t>
            </a:r>
          </a:p>
        </p:txBody>
      </p:sp>
      <p:sp>
        <p:nvSpPr>
          <p:cNvPr id="23" name="TextBox 24"/>
          <p:cNvSpPr txBox="1"/>
          <p:nvPr/>
        </p:nvSpPr>
        <p:spPr>
          <a:xfrm>
            <a:off x="3579700" y="2241099"/>
            <a:ext cx="1285134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err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anose="020B0604020202020204" pitchFamily="34" charset="0"/>
                <a:sym typeface="Arial" panose="020B0604020202020204" pitchFamily="34" charset="0"/>
              </a:rPr>
              <a:t>h</a:t>
            </a:r>
            <a:r>
              <a:rPr lang="en-US" altLang="zh-CN" sz="2000" dirty="0" err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óu</a:t>
            </a:r>
          </a:p>
        </p:txBody>
      </p:sp>
      <p:sp>
        <p:nvSpPr>
          <p:cNvPr id="4" name="TextBox 15"/>
          <p:cNvSpPr txBox="1"/>
          <p:nvPr/>
        </p:nvSpPr>
        <p:spPr>
          <a:xfrm>
            <a:off x="5078903" y="4552148"/>
            <a:ext cx="4574252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巧记：张“口”说姓“侯”，藏在脖里头。</a:t>
            </a:r>
          </a:p>
        </p:txBody>
      </p:sp>
      <p:sp>
        <p:nvSpPr>
          <p:cNvPr id="9" name="线形标注 2 8"/>
          <p:cNvSpPr/>
          <p:nvPr/>
        </p:nvSpPr>
        <p:spPr>
          <a:xfrm>
            <a:off x="5608023" y="1937845"/>
            <a:ext cx="4122592" cy="528830"/>
          </a:xfrm>
          <a:prstGeom prst="borderCallout2">
            <a:avLst>
              <a:gd name="adj1" fmla="val 106111"/>
              <a:gd name="adj2" fmla="val 19033"/>
              <a:gd name="adj3" fmla="val 189210"/>
              <a:gd name="adj4" fmla="val -4849"/>
              <a:gd name="adj5" fmla="val 316054"/>
              <a:gd name="adj6" fmla="val -24891"/>
            </a:avLst>
          </a:prstGeom>
          <a:solidFill>
            <a:schemeClr val="accent2"/>
          </a:solidFill>
          <a:ln w="15875" cmpd="sng">
            <a:solidFill>
              <a:srgbClr val="C0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右侧注意与“候”的区别。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746760" y="2035680"/>
            <a:ext cx="7045960" cy="1243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精神抖擞：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表现出旺盛的活力。文中指小嘎子活力旺盛地与小胖墩儿摔跤。</a:t>
            </a:r>
          </a:p>
        </p:txBody>
      </p:sp>
      <p:sp>
        <p:nvSpPr>
          <p:cNvPr id="3" name="矩形 2"/>
          <p:cNvSpPr/>
          <p:nvPr/>
        </p:nvSpPr>
        <p:spPr>
          <a:xfrm>
            <a:off x="830580" y="3591118"/>
            <a:ext cx="7045960" cy="628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造句：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体育健儿个个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精神抖擞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，斗志昂扬。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882" y="1707262"/>
            <a:ext cx="2401501" cy="4099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400" y="4465955"/>
            <a:ext cx="5900420" cy="974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造句：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魔术师的表演动作纯熟，一点儿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破绽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也看不出来。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660400" y="2176145"/>
            <a:ext cx="6536690" cy="974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破绽：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指衣物的裂口，比喻说话做事时露出的漏洞。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本文指小胖墩儿跟小嘎子摔跤时没有露出一点儿漏洞。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955" y="2176145"/>
            <a:ext cx="2357120" cy="3497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60400" y="1883673"/>
            <a:ext cx="10051704" cy="3090654"/>
          </a:xfrm>
          <a:prstGeom prst="rect">
            <a:avLst/>
          </a:prstGeom>
          <a:noFill/>
          <a:ln w="25400">
            <a:noFill/>
          </a:ln>
        </p:spPr>
        <p:txBody>
          <a:bodyPr wrap="square" rtlCol="0" anchor="t">
            <a:spAutoFit/>
          </a:bodyPr>
          <a:lstStyle/>
          <a:p>
            <a:pPr indent="713105" fontAlgn="auto">
              <a:lnSpc>
                <a:spcPct val="200000"/>
              </a:lnSpc>
            </a:pP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语言描写是塑造人物形象的重要手段。</a:t>
            </a:r>
          </a:p>
          <a:p>
            <a:pPr indent="713105" fontAlgn="auto">
              <a:lnSpc>
                <a:spcPct val="200000"/>
              </a:lnSpc>
            </a:pP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a.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语言描写能反映出人物的精神面貌，思想品质，这样有利于表现文章的中心思想。</a:t>
            </a:r>
          </a:p>
          <a:p>
            <a:pPr indent="713105" fontAlgn="auto">
              <a:lnSpc>
                <a:spcPct val="200000"/>
              </a:lnSpc>
            </a:pP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b.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语言的描写与动作、神态结合起来，可以更好地刻画人物的品德、性格。</a:t>
            </a:r>
          </a:p>
          <a:p>
            <a:pPr indent="713105" fontAlgn="auto">
              <a:lnSpc>
                <a:spcPct val="200000"/>
              </a:lnSpc>
            </a:pP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c.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语言描写要反映人物的个性特点，要符合人物的年龄、身份、经历等方面的特点，这样才能使人物形象鲜明。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18310" y="1844675"/>
            <a:ext cx="8394700" cy="974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小嘎子在家里跟人摔跤，一向仗着手疾眼快，从不单凭力气，自然不跟他一叉一搂。</a:t>
            </a:r>
            <a:endParaRPr lang="zh-CN" altLang="en-US" sz="2000" b="0" dirty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04555" y="2973705"/>
            <a:ext cx="2473325" cy="609064"/>
          </a:xfrm>
          <a:prstGeom prst="cloudCallout">
            <a:avLst>
              <a:gd name="adj1" fmla="val -64539"/>
              <a:gd name="adj2" fmla="val -69849"/>
            </a:avLst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CN" sz="20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心理描写</a:t>
            </a:r>
            <a:endParaRPr lang="zh-CN" altLang="en-US" sz="2000" b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02755" y="3405592"/>
            <a:ext cx="403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这段话是从哪些方面描写小嘎子？</a:t>
            </a:r>
            <a:endParaRPr lang="zh-CN" altLang="en-US" sz="2000" b="0" dirty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80931" y="4391929"/>
            <a:ext cx="5430138" cy="531674"/>
          </a:xfrm>
          <a:prstGeom prst="bevel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indent="266700"/>
            <a:r>
              <a:rPr lang="zh-CN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你从这些描写中感受到小嘎子的什么特点？</a:t>
            </a:r>
            <a:endParaRPr lang="zh-CN" altLang="en-US" sz="2000" b="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81553" y="5253317"/>
            <a:ext cx="10428894" cy="5130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0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从“一向”“手疾眼快”“从不单凭力气”等词语感受到</a:t>
            </a:r>
            <a:r>
              <a:rPr lang="zh-CN" sz="2000" b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小嘎子机智、灵活的特点。</a:t>
            </a:r>
            <a:endParaRPr lang="zh-CN" altLang="en-US" sz="2000" b="0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18310" y="1844675"/>
            <a:ext cx="8394700" cy="974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小嘎子在家里跟人摔跤，</a:t>
            </a:r>
            <a:r>
              <a:rPr lang="zh-CN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一向</a:t>
            </a:r>
            <a:r>
              <a:rPr 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仗着</a:t>
            </a:r>
            <a:r>
              <a:rPr lang="zh-CN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手疾眼快，从不单凭力气</a:t>
            </a:r>
            <a:r>
              <a:rPr 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，自然不跟他一叉一搂。</a:t>
            </a:r>
            <a:endParaRPr lang="zh-CN" altLang="en-US" sz="2000" b="0" dirty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3" grpId="0"/>
      <p:bldP spid="8" grpId="0" bldLvl="0" animBg="1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01" y="2346038"/>
            <a:ext cx="2954481" cy="2954481"/>
          </a:xfrm>
          <a:prstGeom prst="rect">
            <a:avLst/>
          </a:prstGeom>
        </p:spPr>
      </p:pic>
      <p:sp>
        <p:nvSpPr>
          <p:cNvPr id="3" name="文本框 16"/>
          <p:cNvSpPr txBox="1"/>
          <p:nvPr/>
        </p:nvSpPr>
        <p:spPr>
          <a:xfrm>
            <a:off x="3091927" y="1825424"/>
            <a:ext cx="8505190" cy="3207152"/>
          </a:xfrm>
          <a:prstGeom prst="plaqu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小结：</a:t>
            </a:r>
          </a:p>
          <a:p>
            <a:pPr fontAlgn="auto"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  </a:t>
            </a:r>
            <a:r>
              <a:rPr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摔跤是由小嘎子提出来的，自然是他自认为能胜过胖墩儿的法宝，但他清楚两人在体形上的差距，认识到“单凭力气”是无法胜过“膀大腰粗、一身牛劲儿”的胖墩儿。于是，当胖墩儿提出“是一叉一搂的，还是随便摔”的问题时，小嘎子很自然地选择了“随便摔”。表现了小嘎子的聪明而富有心计的性格特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56933" y="2494280"/>
            <a:ext cx="10478135" cy="2359685"/>
          </a:xfrm>
          <a:prstGeom prst="rect">
            <a:avLst/>
          </a:prstGeom>
          <a:noFill/>
          <a:ln w="25400">
            <a:noFill/>
          </a:ln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小嘎子在和胖墩儿摔跤时有自己的战术，他认为对手“傻大黑粗，动转不灵”，认为自己在身体的灵活程度上胜过胖墩儿，想巧胜对手，结果在围着胖墩儿“猴儿似的蹦来蹦去”过程中，消耗了大量的体力，从“仿佛”一词不难看出他“很占了上风”只是暂时的、表面的，实际上这也是他摔跤失败的原因之一。但是，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从小嘎子摔跤时的“总想使巧招，下冷绊子……”又分明可以看出小嘎子的争强好胜、机敏、富有心计的个性特点。</a:t>
            </a:r>
          </a:p>
        </p:txBody>
      </p:sp>
      <p:sp>
        <p:nvSpPr>
          <p:cNvPr id="32" name="矩形 31"/>
          <p:cNvSpPr/>
          <p:nvPr/>
        </p:nvSpPr>
        <p:spPr>
          <a:xfrm>
            <a:off x="3383915" y="1705610"/>
            <a:ext cx="6655435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你从这些描写中感受到小嘎子的什么？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89659" y="4577748"/>
            <a:ext cx="11412682" cy="5130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 fontAlgn="auto">
              <a:lnSpc>
                <a:spcPct val="150000"/>
              </a:lnSpc>
            </a:pPr>
            <a:r>
              <a:rPr lang="zh-CN" sz="20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从“塌、合、鼓”这些动作描写中感受到</a:t>
            </a:r>
            <a:r>
              <a:rPr lang="zh-CN" sz="2000" b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小胖墩儿的沉着稳重，也能感受到他经验丰富。</a:t>
            </a:r>
            <a:endParaRPr lang="zh-CN" altLang="en-US" sz="2000" b="0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9318" y="1938655"/>
            <a:ext cx="10739582" cy="5130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lang="zh-CN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可是小胖墩儿也是个摔跤的惯手，塌着腰，合了裆，鼓着眼珠子，不露一点儿破绽。</a:t>
            </a:r>
            <a:endParaRPr lang="zh-CN" altLang="en-US" sz="2000" b="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48393" y="3023136"/>
            <a:ext cx="2484755" cy="609064"/>
          </a:xfrm>
          <a:prstGeom prst="cloudCallout">
            <a:avLst>
              <a:gd name="adj1" fmla="val -38192"/>
              <a:gd name="adj2" fmla="val -79051"/>
            </a:avLst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</a:t>
            </a:r>
            <a:r>
              <a:rPr lang="zh-CN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动作描写</a:t>
            </a:r>
            <a:endParaRPr lang="zh-CN" altLang="en-US" sz="2000" b="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79318" y="3442916"/>
            <a:ext cx="4801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0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你从这些描写中感受到小胖墩儿的什么？</a:t>
            </a:r>
            <a:endParaRPr lang="zh-CN" altLang="en-US" sz="2000" b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6" grpId="0" bldLvl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956367" y="2986326"/>
            <a:ext cx="3125470" cy="567603"/>
          </a:xfrm>
          <a:prstGeom prst="wedgeRoundRectCallout">
            <a:avLst>
              <a:gd name="adj1" fmla="val -31166"/>
              <a:gd name="adj2" fmla="val -79814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fontAlgn="auto">
              <a:lnSpc>
                <a:spcPct val="150000"/>
              </a:lnSpc>
              <a:defRPr sz="200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动作、心理活动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80984" y="2331666"/>
            <a:ext cx="6853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0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两个人走马灯似的转了三四圈……小嘎子摔了个仰面朝天。</a:t>
            </a:r>
            <a:endParaRPr lang="zh-CN" altLang="en-US" sz="2000" b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0400" y="1522790"/>
            <a:ext cx="5570756" cy="5130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fontAlgn="auto">
              <a:lnSpc>
                <a:spcPct val="150000"/>
              </a:lnSpc>
              <a:defRPr sz="200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这段话是从哪些方面描写小嘎子和小胖墩儿的？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80984" y="4504439"/>
            <a:ext cx="9822989" cy="56760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B050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000" b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小嘎子的机灵、敏捷、有智谋；小胖墩儿的沉稳、憨厚老实、以实力胜对手。</a:t>
            </a:r>
            <a:endParaRPr lang="zh-CN" altLang="en-US" sz="2000" b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60400" y="3808479"/>
            <a:ext cx="6340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你从这些描写中感受到小嘎子和小胖墩儿的什么特点？</a:t>
            </a:r>
            <a:endParaRPr lang="zh-CN" altLang="en-US" sz="2000" b="0" dirty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8" grpId="0" animBg="1"/>
      <p:bldP spid="9" grpId="0" bldLvl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5417"/>
          <a:stretch>
            <a:fillRect/>
          </a:stretch>
        </p:blipFill>
        <p:spPr>
          <a:xfrm>
            <a:off x="6450405" y="0"/>
            <a:ext cx="4586287" cy="685799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rot="16200000" flipH="1" flipV="1">
            <a:off x="3052743" y="3191515"/>
            <a:ext cx="6858002" cy="474977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 rot="5400000" flipH="1">
            <a:off x="7607690" y="3191514"/>
            <a:ext cx="6858002" cy="474979"/>
          </a:xfrm>
          <a:prstGeom prst="rect">
            <a:avLst/>
          </a:prstGeom>
          <a:gradFill>
            <a:gsLst>
              <a:gs pos="6000">
                <a:schemeClr val="accent5">
                  <a:lumMod val="75000"/>
                </a:schemeClr>
              </a:gs>
              <a:gs pos="100000">
                <a:schemeClr val="accent5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924255" y="2028616"/>
            <a:ext cx="21207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>
                <a:solidFill>
                  <a:srgbClr val="00B050"/>
                </a:solidFill>
                <a:latin typeface="包图小白体" panose="02010601030101010101" pitchFamily="2" charset="-122"/>
                <a:ea typeface="包图小白体" panose="02010601030101010101" pitchFamily="2" charset="-122"/>
              </a:defRPr>
            </a:lvl1pPr>
          </a:lstStyle>
          <a:p>
            <a:r>
              <a:rPr lang="zh-CN" altLang="en-US" sz="88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8" name="文本框 66"/>
          <p:cNvSpPr txBox="1">
            <a:spLocks noChangeArrowheads="1"/>
          </p:cNvSpPr>
          <p:nvPr/>
        </p:nvSpPr>
        <p:spPr bwMode="auto">
          <a:xfrm>
            <a:off x="1225144" y="2902075"/>
            <a:ext cx="406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 b="1" spc="300" dirty="0">
                <a:solidFill>
                  <a:srgbClr val="00B0F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03</a:t>
            </a:r>
            <a:r>
              <a:rPr lang="en-US" altLang="zh-CN" sz="40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40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课文精讲</a:t>
            </a:r>
          </a:p>
        </p:txBody>
      </p:sp>
      <p:sp>
        <p:nvSpPr>
          <p:cNvPr id="9" name="文本框 66"/>
          <p:cNvSpPr txBox="1">
            <a:spLocks noChangeArrowheads="1"/>
          </p:cNvSpPr>
          <p:nvPr/>
        </p:nvSpPr>
        <p:spPr bwMode="auto">
          <a:xfrm>
            <a:off x="1225144" y="1757638"/>
            <a:ext cx="406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 b="1" spc="300" dirty="0">
                <a:solidFill>
                  <a:srgbClr val="00B0F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02</a:t>
            </a:r>
            <a:r>
              <a:rPr lang="en-US" altLang="zh-CN" sz="5400" b="1" spc="300" dirty="0">
                <a:solidFill>
                  <a:schemeClr val="accent4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40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字词揭秘</a:t>
            </a:r>
          </a:p>
        </p:txBody>
      </p:sp>
      <p:sp>
        <p:nvSpPr>
          <p:cNvPr id="10" name="文本框 66"/>
          <p:cNvSpPr txBox="1">
            <a:spLocks noChangeArrowheads="1"/>
          </p:cNvSpPr>
          <p:nvPr/>
        </p:nvSpPr>
        <p:spPr bwMode="auto">
          <a:xfrm>
            <a:off x="1225144" y="613201"/>
            <a:ext cx="406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 b="1" spc="300" dirty="0">
                <a:solidFill>
                  <a:srgbClr val="00B0F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01</a:t>
            </a:r>
            <a:r>
              <a:rPr lang="en-US" altLang="zh-CN" sz="40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 </a:t>
            </a:r>
            <a:r>
              <a:rPr lang="zh-CN" altLang="en-US" sz="4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课前导读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225144" y="4046512"/>
            <a:ext cx="406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 b="1" spc="300" dirty="0">
                <a:solidFill>
                  <a:srgbClr val="00B0F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04</a:t>
            </a:r>
            <a:r>
              <a:rPr lang="en-US" altLang="zh-CN" sz="40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40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12" name="文本框 66"/>
          <p:cNvSpPr txBox="1">
            <a:spLocks noChangeArrowheads="1"/>
          </p:cNvSpPr>
          <p:nvPr/>
        </p:nvSpPr>
        <p:spPr bwMode="auto">
          <a:xfrm>
            <a:off x="1225144" y="5190948"/>
            <a:ext cx="406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 b="1" spc="300" dirty="0">
                <a:solidFill>
                  <a:srgbClr val="00B0F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05</a:t>
            </a:r>
            <a:r>
              <a:rPr lang="en-US" altLang="zh-CN" sz="40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40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592058" y="3103880"/>
            <a:ext cx="2785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L" panose="00020600040101010101" pitchFamily="18" charset="-122"/>
                <a:sym typeface="Arial" panose="020B0604020202020204" pitchFamily="34" charset="0"/>
              </a:rPr>
              <a:t>CONTENT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OPPOSans L" panose="00020600040101010101" pitchFamily="18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156364" y="2546062"/>
            <a:ext cx="7362536" cy="2359685"/>
          </a:xfrm>
          <a:prstGeom prst="rect">
            <a:avLst/>
          </a:prstGeom>
          <a:noFill/>
          <a:ln w="25400">
            <a:noFill/>
          </a:ln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描写人物富有特征性的动作，以表现人物的性格、品质、身份等的写作手法，叫做</a:t>
            </a:r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动作描写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。</a:t>
            </a:r>
          </a:p>
          <a:p>
            <a:pPr fontAlgn="auto">
              <a:lnSpc>
                <a:spcPct val="150000"/>
              </a:lnSpc>
            </a:pP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动作描写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同样要求生动、具体、细致。要完整地描绘每一动作的前因和后果，表现动作发生、发展乃至结束的过程，使读者获得如临其境，如见其人的印象。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504" y="1266825"/>
            <a:ext cx="1681480" cy="1045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文本框 12"/>
          <p:cNvSpPr txBox="1"/>
          <p:nvPr/>
        </p:nvSpPr>
        <p:spPr>
          <a:xfrm>
            <a:off x="7416950" y="1706303"/>
            <a:ext cx="1236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动作描写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18" y="2429048"/>
            <a:ext cx="2593712" cy="2593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60400" y="2394649"/>
            <a:ext cx="6371821" cy="247510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200000"/>
              </a:lnSpc>
            </a:pPr>
            <a:r>
              <a:rPr lang="en-US" altLang="zh-CN" sz="20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lang="zh-CN" sz="20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小嘎子在家里跟人摔跤，一向仗着手疾眼快，从不单凭力气，自然不跟他一叉一搂。……起初，小嘎子抖擞精神，欺负对手傻大黑粗，动转不灵……小嘎子已有些沉不住气，刚想用脚腕子去钩他的腿……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11753" y="1350099"/>
            <a:ext cx="3434614" cy="681719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fontAlgn="auto">
              <a:lnSpc>
                <a:spcPct val="150000"/>
              </a:lnSpc>
              <a:defRPr sz="200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动作中穿插心理活动描写：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26315" y="1803400"/>
            <a:ext cx="3251200" cy="325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851247" y="2775007"/>
            <a:ext cx="9751695" cy="1243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200000"/>
              </a:lnSpc>
            </a:pPr>
            <a:r>
              <a:rPr lang="en-US" altLang="zh-CN" sz="20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lang="zh-CN" sz="20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……各自虎势儿一站，公鸡鹐架似的对起阵来。起初，小嘎子精神抖擞，围着胖墩儿猴儿似的蹦来蹦去。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51247" y="1569185"/>
            <a:ext cx="2174638" cy="681719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fontAlgn="auto">
              <a:lnSpc>
                <a:spcPct val="150000"/>
              </a:lnSpc>
              <a:defRPr sz="200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en-US" altLang="zh-CN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巧用修辞方法：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765031" y="4543105"/>
            <a:ext cx="5057795" cy="513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比喻词形容动作，使动作更加生动、形象。</a:t>
            </a:r>
            <a:endParaRPr lang="zh-CN" altLang="en-US" sz="2000" b="0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"/>
          <p:cNvSpPr txBox="1"/>
          <p:nvPr/>
        </p:nvSpPr>
        <p:spPr>
          <a:xfrm>
            <a:off x="1334191" y="2689980"/>
            <a:ext cx="864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（    ）的小嘎子</a:t>
            </a:r>
          </a:p>
        </p:txBody>
      </p:sp>
      <p:sp>
        <p:nvSpPr>
          <p:cNvPr id="14" name="TextBox 3"/>
          <p:cNvSpPr txBox="1"/>
          <p:nvPr/>
        </p:nvSpPr>
        <p:spPr>
          <a:xfrm>
            <a:off x="1334191" y="3367801"/>
            <a:ext cx="864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小嘎子：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聪明、活泼、顽皮、灵活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等等</a:t>
            </a:r>
          </a:p>
        </p:txBody>
      </p:sp>
      <p:sp>
        <p:nvSpPr>
          <p:cNvPr id="15" name="TextBox 4"/>
          <p:cNvSpPr txBox="1"/>
          <p:nvPr/>
        </p:nvSpPr>
        <p:spPr>
          <a:xfrm>
            <a:off x="1334191" y="4837372"/>
            <a:ext cx="6767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小胖墩儿：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沉稳、憨厚、老实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等等</a:t>
            </a:r>
          </a:p>
        </p:txBody>
      </p:sp>
      <p:sp>
        <p:nvSpPr>
          <p:cNvPr id="2" name="TextBox 5"/>
          <p:cNvSpPr txBox="1"/>
          <p:nvPr/>
        </p:nvSpPr>
        <p:spPr>
          <a:xfrm>
            <a:off x="1334191" y="4055653"/>
            <a:ext cx="864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（    ）的小胖墩儿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40641" y="1473200"/>
            <a:ext cx="5639377" cy="681719"/>
          </a:xfrm>
          <a:prstGeom prst="bevel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fontAlgn="auto">
              <a:lnSpc>
                <a:spcPct val="150000"/>
              </a:lnSpc>
              <a:defRPr sz="200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小嘎子和小胖墩儿到底是怎样的一个人呢？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287780" y="2388205"/>
            <a:ext cx="9751695" cy="1243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200000"/>
              </a:lnSpc>
            </a:pPr>
            <a:r>
              <a:rPr lang="en-US" altLang="zh-CN" sz="20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sz="20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在课文中作者塑造了两个特点鲜明、天真可爱的人物。小嘎子活泼，调皮，小胖墩儿沉稳，憨厚。谁能回忆一下，作者刻画这两个人物形象是用了什么方法呢？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490706" y="1431644"/>
            <a:ext cx="1210588" cy="5130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fontAlgn="auto">
              <a:lnSpc>
                <a:spcPct val="150000"/>
              </a:lnSpc>
              <a:defRPr sz="200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839964" y="4397656"/>
            <a:ext cx="4138295" cy="567603"/>
          </a:xfrm>
          <a:prstGeom prst="wedgeRoundRectCallout">
            <a:avLst>
              <a:gd name="adj1" fmla="val -25269"/>
              <a:gd name="adj2" fmla="val -97991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fontAlgn="auto">
              <a:lnSpc>
                <a:spcPct val="150000"/>
              </a:lnSpc>
              <a:defRPr sz="200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r>
              <a:rPr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语言、动作、神态描写</a:t>
            </a:r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60401" y="1949449"/>
            <a:ext cx="7361382" cy="5130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fontAlgn="auto">
              <a:lnSpc>
                <a:spcPct val="150000"/>
              </a:lnSpc>
              <a:defRPr sz="200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这是作者对严监生咽气前的一段描写。这段话主要描写了什么？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46357" y="3093009"/>
            <a:ext cx="6381807" cy="2525586"/>
          </a:xfrm>
          <a:prstGeom prst="round2DiagRect">
            <a:avLst/>
          </a:prstGeom>
          <a:noFill/>
          <a:ln w="38100">
            <a:solidFill>
              <a:srgbClr val="FF8D4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l" fontAlgn="auto">
              <a:lnSpc>
                <a:spcPct val="2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严监生的病一天比一天重，一连三天不能说话，但是总不得断气，还把手从被单里拿出来，伸着两个指头。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6436" y="2630418"/>
            <a:ext cx="3669207" cy="298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25220" y="1705610"/>
            <a:ext cx="8987790" cy="974690"/>
          </a:xfrm>
          <a:prstGeom prst="rect">
            <a:avLst/>
          </a:prstGeom>
          <a:noFill/>
          <a:ln w="25400">
            <a:noFill/>
          </a:ln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 就是在这种情况下，严监生“还把手从被单里拿出来，伸着两个指头”，联系下文说一说为的是什么？</a:t>
            </a:r>
          </a:p>
        </p:txBody>
      </p:sp>
      <p:sp>
        <p:nvSpPr>
          <p:cNvPr id="49" name="文本框 16"/>
          <p:cNvSpPr txBox="1"/>
          <p:nvPr/>
        </p:nvSpPr>
        <p:spPr>
          <a:xfrm>
            <a:off x="3010535" y="3006725"/>
            <a:ext cx="6170930" cy="666834"/>
          </a:xfrm>
          <a:prstGeom prst="plaqu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为的是灯盏里有两茎灯草，恐怕浪费了油。</a:t>
            </a:r>
            <a:endParaRPr lang="zh-CN" altLang="en-US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125220" y="4872355"/>
            <a:ext cx="10358755" cy="974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000" b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sz="2000" b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两根灯芯草，竟然让临死前的严监生把手从被单里拿出来，伸出两个指头，两根灯芯草在他的心中是这么的重要，可见他是多么</a:t>
            </a:r>
            <a:r>
              <a:rPr lang="zh-CN" sz="2000" b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吝啬。</a:t>
            </a:r>
            <a:endParaRPr lang="zh-CN" altLang="en-US" sz="2000" b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5220" y="4149090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0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从文中的动作描写中你体会到什么？</a:t>
            </a:r>
            <a:endParaRPr lang="zh-CN" altLang="en-US" sz="2000" b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ldLvl="0" animBg="1"/>
      <p:bldP spid="100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48459" y="3118197"/>
            <a:ext cx="7882890" cy="14363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二侄子走上前来问道：“二叔，莫不是还有两笔银子在那里，不曾吩咐明白？”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他把两眼睁的的溜圆，把头又狠狠摇了几摇，越发指得紧了。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48459" y="1621502"/>
            <a:ext cx="7930515" cy="974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大侄子走上前来问道：“二叔，你莫不是还有两个亲人不曾见面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?”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他就把头摇了两三摇。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103360" y="1804315"/>
            <a:ext cx="1298575" cy="609064"/>
          </a:xfrm>
          <a:prstGeom prst="cloudCallout">
            <a:avLst>
              <a:gd name="adj1" fmla="val -68146"/>
              <a:gd name="adj2" fmla="val 12501"/>
            </a:avLst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动作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154824" y="4515087"/>
            <a:ext cx="2724150" cy="721411"/>
          </a:xfrm>
          <a:prstGeom prst="wedgeEllipseCallout">
            <a:avLst>
              <a:gd name="adj1" fmla="val -33799"/>
              <a:gd name="adj2" fmla="val -79299"/>
            </a:avLst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神态、动作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6915" y="3796189"/>
            <a:ext cx="2510039" cy="25100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ldLvl="0" animBg="1"/>
      <p:bldP spid="11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831272" y="2672350"/>
            <a:ext cx="10764981" cy="15132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250000"/>
              </a:lnSpc>
            </a:pPr>
            <a:r>
              <a:rPr lang="en-US" altLang="zh-CN" sz="20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课文记叙了严监生临终前因灯盏点了两茎灯草，伸着两根指头不断气，直到赵氏挑掉了一茎，才一命呜呼的故事，刻画了</a:t>
            </a:r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爱财胜过生命的守财奴的形象。</a:t>
            </a:r>
            <a:endParaRPr sz="2000" b="0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08468" y="1793644"/>
            <a:ext cx="1210588" cy="5130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fontAlgn="auto">
              <a:lnSpc>
                <a:spcPct val="150000"/>
              </a:lnSpc>
              <a:defRPr sz="200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62964" y="1272515"/>
            <a:ext cx="8608695" cy="39755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250000"/>
              </a:lnSpc>
            </a:pPr>
            <a:r>
              <a:rPr lang="zh-CN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把词语和词语的意思用直线连起来</a:t>
            </a:r>
          </a:p>
          <a:p>
            <a:pPr indent="0" fontAlgn="auto">
              <a:lnSpc>
                <a:spcPct val="250000"/>
              </a:lnSpc>
            </a:pPr>
            <a:r>
              <a:rPr lang="zh-CN" sz="20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诸亲六眷                          </a:t>
            </a:r>
            <a:r>
              <a:rPr lang="en-US" altLang="zh-CN" sz="20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</a:t>
            </a:r>
            <a:r>
              <a:rPr lang="zh-CN" sz="20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泛指许多亲戚。</a:t>
            </a:r>
          </a:p>
          <a:p>
            <a:pPr indent="0" fontAlgn="auto">
              <a:lnSpc>
                <a:spcPct val="250000"/>
              </a:lnSpc>
            </a:pPr>
            <a:r>
              <a:rPr lang="zh-CN" sz="20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一声不倒一声                   </a:t>
            </a:r>
            <a:r>
              <a:rPr lang="en-US" altLang="zh-CN" sz="20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</a:t>
            </a:r>
            <a:r>
              <a:rPr lang="zh-CN" sz="20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一声连着一声。</a:t>
            </a:r>
          </a:p>
          <a:p>
            <a:pPr indent="0" fontAlgn="auto">
              <a:lnSpc>
                <a:spcPct val="250000"/>
              </a:lnSpc>
            </a:pPr>
            <a:r>
              <a:rPr lang="zh-CN" sz="20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登时                                 </a:t>
            </a:r>
            <a:r>
              <a:rPr lang="en-US" altLang="zh-CN" sz="20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</a:t>
            </a:r>
            <a:r>
              <a:rPr lang="zh-CN" sz="20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互相关连或牵涉。</a:t>
            </a:r>
          </a:p>
          <a:p>
            <a:pPr indent="0" fontAlgn="auto">
              <a:lnSpc>
                <a:spcPct val="250000"/>
              </a:lnSpc>
            </a:pPr>
            <a:r>
              <a:rPr lang="zh-CN" sz="20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相干                                 </a:t>
            </a:r>
            <a:r>
              <a:rPr lang="en-US" altLang="zh-CN" sz="20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</a:t>
            </a:r>
            <a:r>
              <a:rPr lang="zh-CN" sz="20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立刻。</a:t>
            </a: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2055436" y="2769408"/>
            <a:ext cx="2506173" cy="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2560954" y="3440912"/>
            <a:ext cx="1896746" cy="119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1551709" y="4314013"/>
            <a:ext cx="3023235" cy="62729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1551709" y="4314013"/>
            <a:ext cx="3009900" cy="60134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99524" y="2260191"/>
            <a:ext cx="3975509" cy="39755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733290" y="1813727"/>
            <a:ext cx="6984365" cy="3121493"/>
          </a:xfrm>
          <a:prstGeom prst="wedgeRoundRectCallout">
            <a:avLst>
              <a:gd name="adj1" fmla="val -58046"/>
              <a:gd name="adj2" fmla="val 24283"/>
              <a:gd name="adj3" fmla="val 16667"/>
            </a:avLst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609600" fontAlgn="auto">
              <a:lnSpc>
                <a:spcPct val="150000"/>
              </a:lnSpc>
            </a:pPr>
            <a:r>
              <a: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你身边有没有有个性的朋友呢？今天，我们来一起认识几位个性鲜明的人物：和小伙伴摔跤的小嘎子，刚进城里拉人力车的骆驼祥子，临死前的严监生。他们有着怎样的性格特点？作者是如何描绘他们的？让我们一起去看看吧！同学们今天我们一起学习的课文是——《人物描写一组》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4" y="1554983"/>
            <a:ext cx="3336125" cy="2746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179" y="3472403"/>
            <a:ext cx="2160270" cy="259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3"/>
          <p:cNvSpPr txBox="1">
            <a:spLocks noChangeArrowheads="1"/>
          </p:cNvSpPr>
          <p:nvPr/>
        </p:nvSpPr>
        <p:spPr bwMode="auto">
          <a:xfrm>
            <a:off x="935182" y="3225131"/>
            <a:ext cx="2252424" cy="115114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fontAlgn="auto">
              <a:lnSpc>
                <a:spcPct val="150000"/>
              </a:lnSpc>
              <a:defRPr sz="200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400" b="1" noProof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人物描</a:t>
            </a:r>
            <a:endParaRPr lang="en-US" altLang="zh-CN" sz="2400" b="1" noProof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2400" b="1" noProof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写一组</a:t>
            </a:r>
          </a:p>
        </p:txBody>
      </p:sp>
      <p:sp>
        <p:nvSpPr>
          <p:cNvPr id="9" name="左大括号 8"/>
          <p:cNvSpPr/>
          <p:nvPr/>
        </p:nvSpPr>
        <p:spPr>
          <a:xfrm>
            <a:off x="3504218" y="2360757"/>
            <a:ext cx="512445" cy="2689225"/>
          </a:xfrm>
          <a:prstGeom prst="leftBrace">
            <a:avLst>
              <a:gd name="adj1" fmla="val 65103"/>
              <a:gd name="adj2" fmla="val 5000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337939" y="2243916"/>
            <a:ext cx="4364698" cy="511810"/>
            <a:chOff x="960563" y="1089777"/>
            <a:chExt cx="3397244" cy="461665"/>
          </a:xfrm>
          <a:solidFill>
            <a:srgbClr val="00B0F0"/>
          </a:solidFill>
        </p:grpSpPr>
        <p:sp>
          <p:nvSpPr>
            <p:cNvPr id="24" name="圆角矩形 23"/>
            <p:cNvSpPr/>
            <p:nvPr/>
          </p:nvSpPr>
          <p:spPr>
            <a:xfrm>
              <a:off x="960563" y="1089777"/>
              <a:ext cx="3262433" cy="461665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960564" y="1089777"/>
              <a:ext cx="3397243" cy="3609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语言描写、动作描写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4226029" y="2186072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摔跤</a:t>
            </a:r>
          </a:p>
        </p:txBody>
      </p:sp>
      <p:sp>
        <p:nvSpPr>
          <p:cNvPr id="25" name="矩形 24"/>
          <p:cNvSpPr/>
          <p:nvPr/>
        </p:nvSpPr>
        <p:spPr>
          <a:xfrm>
            <a:off x="3802823" y="3512421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他像一棵挺脱的树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6337939" y="3443738"/>
            <a:ext cx="4364698" cy="511810"/>
            <a:chOff x="960564" y="1089777"/>
            <a:chExt cx="907919" cy="461665"/>
          </a:xfrm>
          <a:solidFill>
            <a:srgbClr val="00B0F0"/>
          </a:solidFill>
        </p:grpSpPr>
        <p:sp>
          <p:nvSpPr>
            <p:cNvPr id="48" name="圆角矩形 47"/>
            <p:cNvSpPr/>
            <p:nvPr/>
          </p:nvSpPr>
          <p:spPr>
            <a:xfrm>
              <a:off x="960564" y="1089777"/>
              <a:ext cx="875921" cy="461665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992562" y="1089777"/>
              <a:ext cx="875921" cy="3609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外貌描写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4114449" y="4730234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两茎灯草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6337939" y="4643560"/>
            <a:ext cx="4364698" cy="511810"/>
            <a:chOff x="960563" y="1039612"/>
            <a:chExt cx="4637027" cy="511810"/>
          </a:xfrm>
          <a:solidFill>
            <a:srgbClr val="00B0F0"/>
          </a:solidFill>
        </p:grpSpPr>
        <p:sp>
          <p:nvSpPr>
            <p:cNvPr id="51" name="圆角矩形 50"/>
            <p:cNvSpPr/>
            <p:nvPr/>
          </p:nvSpPr>
          <p:spPr>
            <a:xfrm>
              <a:off x="960563" y="1089777"/>
              <a:ext cx="4637027" cy="461645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052892" y="1039612"/>
              <a:ext cx="445236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具体事例、动作、神态描写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ldLvl="0" animBg="1"/>
      <p:bldP spid="12" grpId="0"/>
      <p:bldP spid="25" grpId="0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平行四边形 14"/>
          <p:cNvSpPr/>
          <p:nvPr/>
        </p:nvSpPr>
        <p:spPr>
          <a:xfrm>
            <a:off x="-1950721" y="1295400"/>
            <a:ext cx="11948162" cy="4328160"/>
          </a:xfrm>
          <a:prstGeom prst="parallelogram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98" b="99477" l="10000" r="90000">
                        <a14:foregroundMark x1="43073" y1="65737" x2="35000" y2="74542"/>
                        <a14:foregroundMark x1="35000" y1="74542" x2="30625" y2="75937"/>
                        <a14:foregroundMark x1="30625" y1="75937" x2="32083" y2="83348"/>
                        <a14:foregroundMark x1="32083" y1="83348" x2="27240" y2="96600"/>
                        <a14:foregroundMark x1="27240" y1="96600" x2="31563" y2="97646"/>
                        <a14:foregroundMark x1="31563" y1="97646" x2="40833" y2="96774"/>
                        <a14:foregroundMark x1="40833" y1="96774" x2="74792" y2="97472"/>
                        <a14:foregroundMark x1="74792" y1="97472" x2="79271" y2="96077"/>
                        <a14:foregroundMark x1="79271" y1="96077" x2="79219" y2="87881"/>
                        <a14:foregroundMark x1="79219" y1="87881" x2="77604" y2="79773"/>
                        <a14:foregroundMark x1="77604" y1="79773" x2="69531" y2="69398"/>
                        <a14:foregroundMark x1="69531" y1="69398" x2="66042" y2="66783"/>
                        <a14:foregroundMark x1="80521" y1="99477" x2="81510" y2="92328"/>
                        <a14:foregroundMark x1="81510" y1="92328" x2="76615" y2="71229"/>
                        <a14:foregroundMark x1="76615" y1="71229" x2="73125" y2="66173"/>
                        <a14:foregroundMark x1="73125" y1="66173" x2="66250" y2="62685"/>
                        <a14:foregroundMark x1="80938" y1="85876" x2="79427" y2="78291"/>
                        <a14:foregroundMark x1="79427" y1="78291" x2="76667" y2="72450"/>
                        <a14:foregroundMark x1="76667" y1="72450" x2="75000" y2="70881"/>
                        <a14:foregroundMark x1="80938" y1="83173" x2="79688" y2="76286"/>
                        <a14:foregroundMark x1="79688" y1="76286" x2="74583" y2="70183"/>
                        <a14:foregroundMark x1="30625" y1="75327" x2="35313" y2="71665"/>
                        <a14:foregroundMark x1="35313" y1="71665" x2="36563" y2="69137"/>
                        <a14:foregroundMark x1="39010" y1="15344" x2="42813" y2="12642"/>
                        <a14:foregroundMark x1="42813" y1="12642" x2="50781" y2="4534"/>
                        <a14:foregroundMark x1="50781" y1="4534" x2="55417" y2="2703"/>
                        <a14:foregroundMark x1="55417" y1="2703" x2="59688" y2="4098"/>
                        <a14:foregroundMark x1="59688" y1="4098" x2="66458" y2="12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813" y="-1"/>
            <a:ext cx="11518900" cy="688134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55734" y="2593082"/>
            <a:ext cx="41402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dirty="0">
                <a:solidFill>
                  <a:schemeClr val="accent4"/>
                </a:solidFill>
                <a:effectLst>
                  <a:outerShdw blurRad="63500" dist="63500" dir="2700000" algn="tl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谢谢</a:t>
            </a:r>
            <a:r>
              <a:rPr lang="zh-CN" altLang="en-US" sz="6600" dirty="0">
                <a:solidFill>
                  <a:schemeClr val="bg1"/>
                </a:solidFill>
                <a:effectLst>
                  <a:outerShdw blurRad="63500" dist="63500" dir="2700000" algn="tl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观看</a:t>
            </a:r>
            <a:endParaRPr lang="zh-CN" altLang="en-US" sz="6000" dirty="0">
              <a:solidFill>
                <a:schemeClr val="bg1"/>
              </a:solidFill>
              <a:effectLst>
                <a:outerShdw blurRad="63500" dist="63500" dir="2700000" algn="tl">
                  <a:srgbClr val="000000">
                    <a:alpha val="20000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194559" y="4219393"/>
            <a:ext cx="3901441" cy="400110"/>
          </a:xfrm>
          <a:prstGeom prst="homePlate">
            <a:avLst/>
          </a:prstGeom>
          <a:gradFill>
            <a:gsLst>
              <a:gs pos="0">
                <a:srgbClr val="00B0F0"/>
              </a:gs>
              <a:gs pos="100000">
                <a:srgbClr val="00B0F0">
                  <a:alpha val="0"/>
                </a:srgbClr>
              </a:gs>
            </a:gsLst>
            <a:lin ang="10800000" scaled="0"/>
          </a:gra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五年级下册 人教版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451863" y="1912620"/>
            <a:ext cx="3386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  <a:endParaRPr lang="zh-CN" sz="2800" b="1" spc="3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219200" y="3953946"/>
            <a:ext cx="5831518" cy="0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平行四边形 13"/>
          <p:cNvSpPr/>
          <p:nvPr/>
        </p:nvSpPr>
        <p:spPr>
          <a:xfrm>
            <a:off x="-429262" y="370633"/>
            <a:ext cx="11948162" cy="1337657"/>
          </a:xfrm>
          <a:prstGeom prst="parallelogram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平行四边形 15"/>
          <p:cNvSpPr/>
          <p:nvPr/>
        </p:nvSpPr>
        <p:spPr>
          <a:xfrm>
            <a:off x="-3007743" y="5407746"/>
            <a:ext cx="11948162" cy="497166"/>
          </a:xfrm>
          <a:prstGeom prst="parallelogram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5"/>
          <p:cNvSpPr>
            <a:spLocks noChangeArrowheads="1"/>
          </p:cNvSpPr>
          <p:nvPr/>
        </p:nvSpPr>
        <p:spPr bwMode="auto">
          <a:xfrm>
            <a:off x="5414650" y="2502243"/>
            <a:ext cx="6104250" cy="24751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徐光耀：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生于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1925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年，河北雄县人。历任河北省文联主席、党组书记。</a:t>
            </a: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代表作品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: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长篇小说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平原烈火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、中篇小说和电影剧本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(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小兵张嘎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等。</a:t>
            </a:r>
          </a:p>
        </p:txBody>
      </p:sp>
      <p:sp>
        <p:nvSpPr>
          <p:cNvPr id="6" name="矩形 5"/>
          <p:cNvSpPr/>
          <p:nvPr/>
        </p:nvSpPr>
        <p:spPr>
          <a:xfrm>
            <a:off x="1334066" y="1997630"/>
            <a:ext cx="3877985" cy="46166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摔跤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选自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小兵张嘎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3" t="13593" r="16590"/>
          <a:stretch>
            <a:fillRect/>
          </a:stretch>
        </p:blipFill>
        <p:spPr>
          <a:xfrm>
            <a:off x="1689788" y="2738727"/>
            <a:ext cx="3022048" cy="296974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5058080" y="2050233"/>
            <a:ext cx="6108700" cy="24751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老舍：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原名舒庆春，字舍予。中国现代小说家、作家，新中国第一位获得“人民艺术家”称号的作家。</a:t>
            </a: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文学成就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: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代表作有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骆驼祥子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四世同堂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，剧本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茶馆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等。</a:t>
            </a:r>
          </a:p>
        </p:txBody>
      </p:sp>
      <p:sp>
        <p:nvSpPr>
          <p:cNvPr id="11" name="矩形 10"/>
          <p:cNvSpPr/>
          <p:nvPr/>
        </p:nvSpPr>
        <p:spPr>
          <a:xfrm>
            <a:off x="1025220" y="1778426"/>
            <a:ext cx="3262432" cy="830997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他像一棵挺脱的树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</a:p>
          <a:p>
            <a:pPr algn="ctr"/>
            <a:r>
              <a: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选自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骆驼</a:t>
            </a:r>
            <a:r>
              <a: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祥子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71" y="2889751"/>
            <a:ext cx="2211331" cy="266884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4324894" y="1599111"/>
            <a:ext cx="6912325" cy="30906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吴敬梓：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(1701—1754)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，字敏轩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清代小说家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安徽全椒人。他出身于仕宦名门，小时候受到良好教育，对文学创作表现出特别的天赋。</a:t>
            </a:r>
          </a:p>
          <a:p>
            <a:pPr fontAlgn="auto">
              <a:lnSpc>
                <a:spcPct val="20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文学成就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: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善诗赋，尤以小说著称。所作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儒林外史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是我国古典讽刺小说中的杰出作品。</a:t>
            </a:r>
          </a:p>
        </p:txBody>
      </p:sp>
      <p:sp>
        <p:nvSpPr>
          <p:cNvPr id="11" name="矩形 10"/>
          <p:cNvSpPr/>
          <p:nvPr/>
        </p:nvSpPr>
        <p:spPr>
          <a:xfrm>
            <a:off x="954781" y="1699269"/>
            <a:ext cx="2646878" cy="830997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两茎灯草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</a:p>
          <a:p>
            <a:pPr algn="ctr"/>
            <a:r>
              <a: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选自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儒林外史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81" y="2636013"/>
            <a:ext cx="2736215" cy="2691765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0527" y="1883673"/>
            <a:ext cx="8976360" cy="3090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（1）不认识的字可以看拼音，或者请教老师和同学。</a:t>
            </a:r>
          </a:p>
          <a:p>
            <a:pPr algn="l"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（2）读准每一个字的字音，圈出生字词；</a:t>
            </a:r>
          </a:p>
          <a:p>
            <a:pPr algn="l"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（3）读通每个句子，读不通顺的多读几遍；</a:t>
            </a:r>
          </a:p>
          <a:p>
            <a:pPr algn="l"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（4）给每个自然段写上序号。                            </a:t>
            </a:r>
          </a:p>
          <a:p>
            <a:pPr algn="l"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    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345" y="2202165"/>
            <a:ext cx="2934109" cy="2772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文本框 108"/>
          <p:cNvSpPr txBox="1"/>
          <p:nvPr/>
        </p:nvSpPr>
        <p:spPr>
          <a:xfrm>
            <a:off x="7792720" y="1025525"/>
            <a:ext cx="2424430" cy="702766"/>
          </a:xfrm>
          <a:prstGeom prst="cloudCallout">
            <a:avLst>
              <a:gd name="adj1" fmla="val 45903"/>
              <a:gd name="adj2" fmla="val 117507"/>
            </a:avLst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我会认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94181" y="2945113"/>
            <a:ext cx="9911715" cy="170514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sz="2400" b="0" dirty="0" err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小</a:t>
            </a:r>
            <a:r>
              <a:rPr sz="2400" b="0" dirty="0" err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嘎</a:t>
            </a:r>
            <a:r>
              <a:rPr sz="2400" b="0" dirty="0" err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子</a:t>
            </a:r>
            <a:r>
              <a:rPr sz="24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</a:t>
            </a:r>
            <a:r>
              <a:rPr sz="2400" b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sz="2400" b="0" dirty="0" err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绊</a:t>
            </a:r>
            <a:r>
              <a:rPr sz="2400" b="0" dirty="0" err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住</a:t>
            </a:r>
            <a:r>
              <a:rPr sz="24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</a:t>
            </a:r>
            <a:r>
              <a:rPr sz="2400" b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sz="2400" b="0" dirty="0" err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揪</a:t>
            </a:r>
            <a:r>
              <a:rPr sz="2400" b="0" dirty="0" err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耳朵</a:t>
            </a:r>
            <a:r>
              <a:rPr sz="24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</a:t>
            </a:r>
            <a:r>
              <a:rPr sz="2400" b="0" dirty="0" err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扳</a:t>
            </a:r>
            <a:r>
              <a:rPr sz="2400" b="0" dirty="0" err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倒</a:t>
            </a:r>
            <a:r>
              <a:rPr sz="24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</a:t>
            </a:r>
            <a:r>
              <a:rPr sz="2400" b="0" dirty="0" err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手</a:t>
            </a:r>
            <a:r>
              <a:rPr sz="2400" b="0" dirty="0" err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腕</a:t>
            </a:r>
            <a:endParaRPr sz="2400" b="0" dirty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indent="0" fontAlgn="auto">
              <a:lnSpc>
                <a:spcPct val="150000"/>
              </a:lnSpc>
            </a:pPr>
            <a:r>
              <a:rPr sz="24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               </a:t>
            </a:r>
          </a:p>
          <a:p>
            <a:pPr indent="0" fontAlgn="auto">
              <a:lnSpc>
                <a:spcPct val="150000"/>
              </a:lnSpc>
            </a:pPr>
            <a:r>
              <a:rPr sz="2400" b="0" dirty="0" err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铸</a:t>
            </a:r>
            <a:r>
              <a:rPr sz="2400" b="0" dirty="0" err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造</a:t>
            </a:r>
            <a:r>
              <a:rPr sz="24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</a:t>
            </a:r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</a:t>
            </a:r>
            <a:r>
              <a:rPr sz="2400" b="0" dirty="0" err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颧</a:t>
            </a:r>
            <a:r>
              <a:rPr sz="2400" b="0" dirty="0" err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骨</a:t>
            </a:r>
            <a:r>
              <a:rPr sz="24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</a:t>
            </a:r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</a:t>
            </a:r>
            <a:r>
              <a:rPr sz="2400" b="0" dirty="0" err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疤</a:t>
            </a:r>
            <a:r>
              <a:rPr sz="2400" b="0" dirty="0" err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痕</a:t>
            </a:r>
            <a:r>
              <a:rPr sz="24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</a:t>
            </a:r>
            <a:r>
              <a:rPr sz="2400" b="0" dirty="0" err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严</a:t>
            </a:r>
            <a:r>
              <a:rPr sz="2400" b="0" dirty="0" err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监</a:t>
            </a:r>
            <a:r>
              <a:rPr sz="2400" b="0" dirty="0" err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生</a:t>
            </a:r>
            <a:r>
              <a:rPr sz="24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</a:t>
            </a:r>
            <a:r>
              <a:rPr sz="2400" b="0" dirty="0" err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侄子</a:t>
            </a:r>
            <a:r>
              <a:rPr sz="2400" b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</a:t>
            </a:r>
            <a:r>
              <a:rPr sz="2400" b="0" dirty="0" err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吐</a:t>
            </a:r>
            <a:r>
              <a:rPr sz="2400" b="0" dirty="0" err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痰</a:t>
            </a:r>
            <a:r>
              <a:rPr sz="2400" b="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</a:t>
            </a:r>
            <a:r>
              <a:rPr sz="2400" b="0" dirty="0" err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揩</a:t>
            </a:r>
            <a:r>
              <a:rPr sz="2400" b="0" dirty="0" err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眼泪</a:t>
            </a:r>
            <a:endParaRPr sz="2400" b="0" dirty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49673" y="2642922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000" dirty="0" err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bàn</a:t>
            </a:r>
            <a:endParaRPr lang="zh-CN" altLang="en-US" sz="2000" b="0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126921" y="2642922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0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bān</a:t>
            </a:r>
            <a:endParaRPr lang="zh-CN" altLang="en-US" sz="2000" b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384100" y="2642922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000" dirty="0" err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wàn</a:t>
            </a:r>
            <a:endParaRPr lang="zh-CN" altLang="en-US" sz="2000" b="0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94181" y="3826883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z</a:t>
            </a:r>
            <a:r>
              <a:rPr sz="20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hù</a:t>
            </a:r>
            <a:endParaRPr lang="zh-CN" altLang="en-US" sz="2000" b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088921" y="3826883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0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quán</a:t>
            </a:r>
            <a:endParaRPr lang="zh-CN" altLang="en-US" sz="2000" b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571522" y="3826883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sz="2000" dirty="0" err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jiàn</a:t>
            </a:r>
            <a:endParaRPr lang="zh-CN" altLang="en-US" sz="2000" b="0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471709" y="3826883"/>
            <a:ext cx="737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</a:t>
            </a:r>
            <a:r>
              <a:rPr sz="2000" dirty="0" err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zhí</a:t>
            </a:r>
            <a:endParaRPr lang="zh-CN" altLang="en-US" sz="2000" b="0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748609" y="3826883"/>
            <a:ext cx="691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sz="2000" dirty="0" err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tán</a:t>
            </a:r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zh-CN" altLang="en-US" sz="2000" b="0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399262" y="3826883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0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kāi</a:t>
            </a:r>
            <a:endParaRPr lang="zh-CN" altLang="en-US" sz="2000" b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935" y="2042919"/>
            <a:ext cx="2934109" cy="2772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30" grpId="0"/>
      <p:bldP spid="31" grpId="0"/>
      <p:bldP spid="32" grpId="0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172095" y="1697298"/>
            <a:ext cx="9847811" cy="46166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txBody>
          <a:bodyPr wrap="square">
            <a:spAutoFit/>
          </a:bodyPr>
          <a:lstStyle/>
          <a:p>
            <a:pPr indent="266700" algn="ctr"/>
            <a:r>
              <a:rPr lang="zh-CN" sz="2400" b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跤   搂   仗   鞭   欺   挠   扳  腕  剃   腮  疤   监   侄  喉  咙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43190" y="2574368"/>
            <a:ext cx="3390265" cy="18595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200000"/>
              </a:lnSpc>
            </a:pPr>
            <a:r>
              <a:rPr lang="zh-CN" sz="2000" b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左右结构：</a:t>
            </a:r>
          </a:p>
          <a:p>
            <a:pPr indent="0" fontAlgn="auto">
              <a:lnSpc>
                <a:spcPct val="200000"/>
              </a:lnSpc>
            </a:pPr>
            <a:r>
              <a:rPr lang="zh-CN" sz="2000" b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半包围结构：</a:t>
            </a:r>
          </a:p>
          <a:p>
            <a:pPr indent="0" fontAlgn="auto">
              <a:lnSpc>
                <a:spcPct val="200000"/>
              </a:lnSpc>
            </a:pPr>
            <a:r>
              <a:rPr lang="zh-CN" sz="2000" b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上下结构：</a:t>
            </a:r>
            <a:endParaRPr lang="zh-CN" altLang="en-US" sz="2000" b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24183" y="280602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0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跤</a:t>
            </a:r>
            <a:endParaRPr lang="zh-CN" altLang="en-US" sz="2000" b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43330" y="280602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搂</a:t>
            </a:r>
            <a:endParaRPr lang="zh-CN" altLang="en-US" sz="2000" b="0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62477" y="2806028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0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仗  </a:t>
            </a:r>
            <a:endParaRPr lang="zh-CN" altLang="en-US" sz="2000" b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532307" y="280602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0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鞭</a:t>
            </a:r>
            <a:endParaRPr lang="zh-CN" altLang="en-US" sz="2000" b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151454" y="2806028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0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欺</a:t>
            </a:r>
            <a:endParaRPr lang="zh-CN" altLang="en-US" sz="2000" b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845943" y="280602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0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挠</a:t>
            </a:r>
            <a:endParaRPr lang="zh-CN" altLang="en-US" sz="2000" b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465090" y="280602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0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扳</a:t>
            </a:r>
            <a:endParaRPr lang="zh-CN" altLang="en-US" sz="2000" b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084236" y="280602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0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腕</a:t>
            </a:r>
            <a:endParaRPr lang="zh-CN" altLang="en-US" sz="2000" b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703382" y="280602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0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剃</a:t>
            </a:r>
            <a:endParaRPr lang="zh-CN" altLang="en-US" sz="2000" b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322528" y="280602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0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腮</a:t>
            </a:r>
            <a:endParaRPr lang="zh-CN" altLang="en-US" sz="2000" b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524183" y="3495441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疤 </a:t>
            </a:r>
            <a:endParaRPr lang="zh-CN" altLang="en-US" sz="2000" b="0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941674" y="280602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0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侄</a:t>
            </a:r>
            <a:endParaRPr lang="zh-CN" altLang="en-US" sz="2000" b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560820" y="2806028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0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喉</a:t>
            </a:r>
            <a:endParaRPr lang="zh-CN" altLang="en-US" sz="2000" b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0255308" y="2806028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266700" algn="l"/>
            <a:r>
              <a:rPr lang="zh-CN" sz="20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咙</a:t>
            </a:r>
            <a:endParaRPr lang="zh-CN" altLang="en-US" sz="2000" b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517749" y="403380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监</a:t>
            </a:r>
            <a:endParaRPr lang="zh-CN" altLang="en-US" sz="2000" b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382" y="3281219"/>
            <a:ext cx="2954481" cy="29544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38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1773</Words>
  <Application>Microsoft Office PowerPoint</Application>
  <PresentationFormat>宽屏</PresentationFormat>
  <Paragraphs>172</Paragraphs>
  <Slides>32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8" baseType="lpstr">
      <vt:lpstr>OPPOSans R</vt:lpstr>
      <vt:lpstr>OPPOSans B</vt:lpstr>
      <vt:lpstr>OPPOSans L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2020-08-10T06:32:00Z</dcterms:created>
  <dcterms:modified xsi:type="dcterms:W3CDTF">2021-01-08T23:41:07Z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