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9"/>
  </p:notesMasterIdLst>
  <p:sldIdLst>
    <p:sldId id="898" r:id="rId2"/>
    <p:sldId id="899" r:id="rId3"/>
    <p:sldId id="496" r:id="rId4"/>
    <p:sldId id="497" r:id="rId5"/>
    <p:sldId id="498" r:id="rId6"/>
    <p:sldId id="500" r:id="rId7"/>
    <p:sldId id="501" r:id="rId8"/>
    <p:sldId id="506" r:id="rId9"/>
    <p:sldId id="507" r:id="rId10"/>
    <p:sldId id="508" r:id="rId11"/>
    <p:sldId id="510" r:id="rId12"/>
    <p:sldId id="511" r:id="rId13"/>
    <p:sldId id="512" r:id="rId14"/>
    <p:sldId id="525" r:id="rId15"/>
    <p:sldId id="528" r:id="rId16"/>
    <p:sldId id="529" r:id="rId17"/>
    <p:sldId id="533" r:id="rId18"/>
    <p:sldId id="534" r:id="rId19"/>
    <p:sldId id="538" r:id="rId20"/>
    <p:sldId id="539" r:id="rId21"/>
    <p:sldId id="542" r:id="rId22"/>
    <p:sldId id="543" r:id="rId23"/>
    <p:sldId id="544" r:id="rId24"/>
    <p:sldId id="548" r:id="rId25"/>
    <p:sldId id="287" r:id="rId26"/>
    <p:sldId id="549" r:id="rId27"/>
    <p:sldId id="900" r:id="rId28"/>
  </p:sldIdLst>
  <p:sldSz cx="12192000" cy="6858000"/>
  <p:notesSz cx="6858000" cy="9144000"/>
  <p:embeddedFontLst>
    <p:embeddedFont>
      <p:font typeface="FandolFang R" panose="02010600030101010101" charset="-122"/>
      <p:regular r:id="rId30"/>
    </p:embeddedFont>
    <p:embeddedFont>
      <p:font typeface="OPPOSans B" panose="02010600030101010101" charset="-122"/>
      <p:regular r:id="rId31"/>
    </p:embeddedFont>
    <p:embeddedFont>
      <p:font typeface="OPPOSans L" panose="02010600030101010101" charset="-122"/>
      <p:regular r:id="rId32"/>
    </p:embeddedFont>
    <p:embeddedFont>
      <p:font typeface="OPPOSans R" panose="02010600030101010101" charset="-122"/>
      <p:regular r:id="rId33"/>
    </p:embeddedFont>
  </p:embeddedFontLst>
  <p:custDataLst>
    <p:tags r:id="rId3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lx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C592F"/>
    <a:srgbClr val="800C0E"/>
    <a:srgbClr val="D4AB94"/>
    <a:srgbClr val="E9C5AB"/>
    <a:srgbClr val="006699"/>
    <a:srgbClr val="660066"/>
    <a:srgbClr val="1D2A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326" autoAdjust="0"/>
    <p:restoredTop sz="94660"/>
  </p:normalViewPr>
  <p:slideViewPr>
    <p:cSldViewPr snapToGrid="0">
      <p:cViewPr varScale="1">
        <p:scale>
          <a:sx n="97" d="100"/>
          <a:sy n="97" d="100"/>
        </p:scale>
        <p:origin x="66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fld id="{E259D1CA-E78F-4994-ABFE-01E2B28B230B}" type="datetimeFigureOut">
              <a:rPr lang="zh-CN" altLang="en-US" smtClean="0"/>
              <a:t>2021/1/9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fld id="{EBFFFFCB-D24B-4BF6-904B-0F93C65682FA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OPPOSans R" panose="00020600040101010101" pitchFamily="18" charset="-122"/>
        <a:ea typeface="OPPOSans R" panose="00020600040101010101" pitchFamily="18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OPPOSans R" panose="00020600040101010101" pitchFamily="18" charset="-122"/>
        <a:ea typeface="OPPOSans R" panose="00020600040101010101" pitchFamily="18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OPPOSans R" panose="00020600040101010101" pitchFamily="18" charset="-122"/>
        <a:ea typeface="OPPOSans R" panose="00020600040101010101" pitchFamily="18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OPPOSans R" panose="00020600040101010101" pitchFamily="18" charset="-122"/>
        <a:ea typeface="OPPOSans R" panose="00020600040101010101" pitchFamily="18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OPPOSans R" panose="00020600040101010101" pitchFamily="18" charset="-122"/>
        <a:ea typeface="OPPOSans R" panose="00020600040101010101" pitchFamily="18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FFFFCB-D24B-4BF6-904B-0F93C65682FA}" type="slidenum">
              <a:rPr lang="zh-CN" altLang="en-US" smtClean="0"/>
              <a:t>1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  <a:cs typeface="+mn-cs"/>
              </a:rPr>
              <a:t>10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  <a:cs typeface="+mn-cs"/>
              </a:rPr>
              <a:t>11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  <a:cs typeface="+mn-cs"/>
              </a:rPr>
              <a:t>12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  <a:cs typeface="+mn-cs"/>
              </a:rPr>
              <a:t>13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  <a:cs typeface="+mn-cs"/>
              </a:rPr>
              <a:t>14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  <a:cs typeface="+mn-cs"/>
              </a:rPr>
              <a:t>15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  <a:cs typeface="+mn-cs"/>
              </a:rPr>
              <a:t>16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  <a:cs typeface="+mn-cs"/>
              </a:rPr>
              <a:t>17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  <a:cs typeface="+mn-cs"/>
              </a:rPr>
              <a:t>18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  <a:cs typeface="+mn-cs"/>
              </a:rPr>
              <a:t>19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FFFFCB-D24B-4BF6-904B-0F93C65682FA}" type="slidenum">
              <a:rPr lang="zh-CN" altLang="en-US" smtClean="0"/>
              <a:t>2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  <a:cs typeface="+mn-cs"/>
              </a:rPr>
              <a:t>20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  <a:cs typeface="+mn-cs"/>
              </a:rPr>
              <a:t>21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  <a:cs typeface="+mn-cs"/>
              </a:rPr>
              <a:t>22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  <a:cs typeface="+mn-cs"/>
              </a:rPr>
              <a:t>23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  <a:cs typeface="+mn-cs"/>
              </a:rPr>
              <a:t>24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4AF39AF-2281-4A67-BEFF-C4B1DAD081C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  <a:cs typeface="+mn-cs"/>
              </a:rPr>
              <a:t>25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  <a:cs typeface="+mn-cs"/>
              </a:rPr>
              <a:t>26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FFFFCB-D24B-4BF6-904B-0F93C65682FA}" type="slidenum">
              <a:rPr lang="zh-CN" altLang="en-US" smtClean="0"/>
              <a:t>27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  <a:cs typeface="+mn-cs"/>
              </a:rPr>
              <a:t>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  <a:cs typeface="+mn-cs"/>
              </a:rPr>
              <a:t>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  <a:cs typeface="+mn-cs"/>
              </a:rPr>
              <a:t>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  <a:cs typeface="+mn-cs"/>
              </a:rPr>
              <a:t>6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  <a:cs typeface="+mn-cs"/>
              </a:rPr>
              <a:t>7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  <a:cs typeface="+mn-cs"/>
              </a:rPr>
              <a:t>8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  <a:cs typeface="+mn-cs"/>
              </a:rPr>
              <a:t>9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导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 userDrawn="1"/>
        </p:nvSpPr>
        <p:spPr>
          <a:xfrm>
            <a:off x="0" y="5736884"/>
            <a:ext cx="3305907" cy="580292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OPPOSans R" panose="00020600040101010101" pitchFamily="18" charset="-122"/>
              <a:ea typeface="OPPOSans R" panose="00020600040101010101" pitchFamily="18" charset="-122"/>
            </a:endParaRPr>
          </a:p>
        </p:txBody>
      </p:sp>
      <p:sp>
        <p:nvSpPr>
          <p:cNvPr id="19" name="矩形 18"/>
          <p:cNvSpPr/>
          <p:nvPr userDrawn="1"/>
        </p:nvSpPr>
        <p:spPr>
          <a:xfrm flipH="1">
            <a:off x="8886093" y="985230"/>
            <a:ext cx="3305907" cy="290140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OPPOSans R" panose="00020600040101010101" pitchFamily="18" charset="-122"/>
              <a:ea typeface="OPPOSans R" panose="00020600040101010101" pitchFamily="18" charset="-122"/>
            </a:endParaRPr>
          </a:p>
        </p:txBody>
      </p:sp>
      <p:sp>
        <p:nvSpPr>
          <p:cNvPr id="20" name="文本框 66"/>
          <p:cNvSpPr txBox="1">
            <a:spLocks noChangeArrowheads="1"/>
          </p:cNvSpPr>
          <p:nvPr userDrawn="1"/>
        </p:nvSpPr>
        <p:spPr bwMode="auto">
          <a:xfrm>
            <a:off x="1073931" y="272362"/>
            <a:ext cx="2544445" cy="765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3200" b="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Arial" panose="020B0604020202020204" pitchFamily="34" charset="0"/>
                <a:sym typeface="OPPOSans B" panose="00020600040101010101" pitchFamily="18" charset="-122"/>
              </a:rPr>
              <a:t>课前导读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字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 userDrawn="1"/>
        </p:nvSpPr>
        <p:spPr>
          <a:xfrm>
            <a:off x="0" y="5736884"/>
            <a:ext cx="3305907" cy="580292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OPPOSans R" panose="00020600040101010101" pitchFamily="18" charset="-122"/>
              <a:ea typeface="OPPOSans R" panose="00020600040101010101" pitchFamily="18" charset="-122"/>
            </a:endParaRPr>
          </a:p>
        </p:txBody>
      </p:sp>
      <p:sp>
        <p:nvSpPr>
          <p:cNvPr id="19" name="矩形 18"/>
          <p:cNvSpPr/>
          <p:nvPr userDrawn="1"/>
        </p:nvSpPr>
        <p:spPr>
          <a:xfrm flipH="1">
            <a:off x="8886093" y="985230"/>
            <a:ext cx="3305907" cy="290140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OPPOSans R" panose="00020600040101010101" pitchFamily="18" charset="-122"/>
              <a:ea typeface="OPPOSans R" panose="00020600040101010101" pitchFamily="18" charset="-122"/>
            </a:endParaRPr>
          </a:p>
        </p:txBody>
      </p:sp>
      <p:sp>
        <p:nvSpPr>
          <p:cNvPr id="20" name="文本框 66"/>
          <p:cNvSpPr txBox="1">
            <a:spLocks noChangeArrowheads="1"/>
          </p:cNvSpPr>
          <p:nvPr userDrawn="1"/>
        </p:nvSpPr>
        <p:spPr bwMode="auto">
          <a:xfrm>
            <a:off x="1073931" y="272362"/>
            <a:ext cx="2544445" cy="765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3200" b="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Arial" panose="020B0604020202020204" pitchFamily="34" charset="0"/>
                <a:sym typeface="OPPOSans B" panose="00020600040101010101" pitchFamily="18" charset="-122"/>
              </a:rPr>
              <a:t>字词揭秘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精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 userDrawn="1"/>
        </p:nvSpPr>
        <p:spPr>
          <a:xfrm>
            <a:off x="0" y="5736884"/>
            <a:ext cx="3305907" cy="580292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OPPOSans R" panose="00020600040101010101" pitchFamily="18" charset="-122"/>
              <a:ea typeface="OPPOSans R" panose="00020600040101010101" pitchFamily="18" charset="-122"/>
            </a:endParaRPr>
          </a:p>
        </p:txBody>
      </p:sp>
      <p:sp>
        <p:nvSpPr>
          <p:cNvPr id="19" name="矩形 18"/>
          <p:cNvSpPr/>
          <p:nvPr userDrawn="1"/>
        </p:nvSpPr>
        <p:spPr>
          <a:xfrm flipH="1">
            <a:off x="8886093" y="985230"/>
            <a:ext cx="3305907" cy="290140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OPPOSans R" panose="00020600040101010101" pitchFamily="18" charset="-122"/>
              <a:ea typeface="OPPOSans R" panose="00020600040101010101" pitchFamily="18" charset="-122"/>
            </a:endParaRPr>
          </a:p>
        </p:txBody>
      </p:sp>
      <p:sp>
        <p:nvSpPr>
          <p:cNvPr id="20" name="文本框 66"/>
          <p:cNvSpPr txBox="1">
            <a:spLocks noChangeArrowheads="1"/>
          </p:cNvSpPr>
          <p:nvPr userDrawn="1"/>
        </p:nvSpPr>
        <p:spPr bwMode="auto">
          <a:xfrm>
            <a:off x="1073931" y="272362"/>
            <a:ext cx="2544445" cy="765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3200" b="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Arial" panose="020B0604020202020204" pitchFamily="34" charset="0"/>
                <a:sym typeface="OPPOSans B" panose="00020600040101010101" pitchFamily="18" charset="-122"/>
              </a:rPr>
              <a:t>课文精讲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练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 userDrawn="1"/>
        </p:nvSpPr>
        <p:spPr>
          <a:xfrm>
            <a:off x="0" y="5736884"/>
            <a:ext cx="3305907" cy="580292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OPPOSans R" panose="00020600040101010101" pitchFamily="18" charset="-122"/>
              <a:ea typeface="OPPOSans R" panose="00020600040101010101" pitchFamily="18" charset="-122"/>
            </a:endParaRPr>
          </a:p>
        </p:txBody>
      </p:sp>
      <p:sp>
        <p:nvSpPr>
          <p:cNvPr id="19" name="矩形 18"/>
          <p:cNvSpPr/>
          <p:nvPr userDrawn="1"/>
        </p:nvSpPr>
        <p:spPr>
          <a:xfrm flipH="1">
            <a:off x="8886093" y="985230"/>
            <a:ext cx="3305907" cy="290140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OPPOSans R" panose="00020600040101010101" pitchFamily="18" charset="-122"/>
              <a:ea typeface="OPPOSans R" panose="00020600040101010101" pitchFamily="18" charset="-122"/>
            </a:endParaRPr>
          </a:p>
        </p:txBody>
      </p:sp>
      <p:sp>
        <p:nvSpPr>
          <p:cNvPr id="20" name="文本框 66"/>
          <p:cNvSpPr txBox="1">
            <a:spLocks noChangeArrowheads="1"/>
          </p:cNvSpPr>
          <p:nvPr userDrawn="1"/>
        </p:nvSpPr>
        <p:spPr bwMode="auto">
          <a:xfrm>
            <a:off x="1073931" y="272362"/>
            <a:ext cx="2544445" cy="765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3200" b="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Arial" panose="020B0604020202020204" pitchFamily="34" charset="0"/>
                <a:sym typeface="OPPOSans B" panose="00020600040101010101" pitchFamily="18" charset="-122"/>
              </a:rPr>
              <a:t>课堂练习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2E05D328-291A-47AC-BDFD-986BBBD9F7A5}" type="datetimeFigureOut">
              <a:rPr lang="zh-CN" altLang="en-US" smtClean="0"/>
              <a:t>2021/1/9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643A03F8-67D8-4B14-B435-8036BD8CFE83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 userDrawn="1"/>
        </p:nvGrpSpPr>
        <p:grpSpPr>
          <a:xfrm>
            <a:off x="10926501" y="6360154"/>
            <a:ext cx="1265499" cy="270109"/>
            <a:chOff x="10926501" y="6235700"/>
            <a:chExt cx="1265499" cy="270109"/>
          </a:xfrm>
        </p:grpSpPr>
        <p:cxnSp>
          <p:nvCxnSpPr>
            <p:cNvPr id="10" name="直接连接符 9"/>
            <p:cNvCxnSpPr/>
            <p:nvPr/>
          </p:nvCxnSpPr>
          <p:spPr>
            <a:xfrm>
              <a:off x="10926501" y="6235700"/>
              <a:ext cx="1265499" cy="0"/>
            </a:xfrm>
            <a:prstGeom prst="line">
              <a:avLst/>
            </a:prstGeom>
            <a:ln w="34925">
              <a:solidFill>
                <a:srgbClr val="92D050">
                  <a:alpha val="2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/>
          </p:nvCxnSpPr>
          <p:spPr>
            <a:xfrm>
              <a:off x="11366339" y="6370755"/>
              <a:ext cx="825661" cy="0"/>
            </a:xfrm>
            <a:prstGeom prst="line">
              <a:avLst/>
            </a:prstGeom>
            <a:ln w="3492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>
              <a:off x="11771453" y="6505809"/>
              <a:ext cx="420547" cy="0"/>
            </a:xfrm>
            <a:prstGeom prst="line">
              <a:avLst/>
            </a:prstGeom>
            <a:ln w="34925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矩形: 圆角 6"/>
          <p:cNvSpPr/>
          <p:nvPr userDrawn="1"/>
        </p:nvSpPr>
        <p:spPr>
          <a:xfrm>
            <a:off x="244382" y="568961"/>
            <a:ext cx="611503" cy="26416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92D050"/>
              </a:gs>
              <a:gs pos="100000">
                <a:srgbClr val="00B05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 dirty="0">
              <a:latin typeface="OPPOSans R" panose="00020600040101010101" pitchFamily="18" charset="-122"/>
              <a:ea typeface="OPPOSans R" panose="00020600040101010101" pitchFamily="18" charset="-122"/>
            </a:endParaRPr>
          </a:p>
        </p:txBody>
      </p:sp>
      <p:sp>
        <p:nvSpPr>
          <p:cNvPr id="19" name="矩形: 圆角 18"/>
          <p:cNvSpPr/>
          <p:nvPr userDrawn="1"/>
        </p:nvSpPr>
        <p:spPr>
          <a:xfrm>
            <a:off x="127000" y="469900"/>
            <a:ext cx="458627" cy="19812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92D050"/>
              </a:gs>
              <a:gs pos="100000">
                <a:srgbClr val="00B050">
                  <a:alpha val="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 dirty="0">
              <a:latin typeface="OPPOSans R" panose="00020600040101010101" pitchFamily="18" charset="-122"/>
              <a:ea typeface="OPPOSans R" panose="00020600040101010101" pitchFamily="18" charset="-122"/>
            </a:endParaRPr>
          </a:p>
        </p:txBody>
      </p:sp>
      <p:sp>
        <p:nvSpPr>
          <p:cNvPr id="20" name="矩形: 圆角 19"/>
          <p:cNvSpPr/>
          <p:nvPr userDrawn="1"/>
        </p:nvSpPr>
        <p:spPr>
          <a:xfrm flipH="1">
            <a:off x="507524" y="784863"/>
            <a:ext cx="305751" cy="13208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92D050"/>
              </a:gs>
              <a:gs pos="100000">
                <a:srgbClr val="00B050">
                  <a:alpha val="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 dirty="0">
              <a:latin typeface="OPPOSans R" panose="00020600040101010101" pitchFamily="18" charset="-122"/>
              <a:ea typeface="OPPOSans R" panose="00020600040101010101" pitchFamily="18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OPPOSans L" panose="00020600040101010101" pitchFamily="18" charset="-122"/>
          <a:ea typeface="OPPOSans L" panose="00020600040101010101" pitchFamily="18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OPPOSans R" panose="00020600040101010101" pitchFamily="18" charset="-122"/>
          <a:ea typeface="OPPOSans R" panose="00020600040101010101" pitchFamily="18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OPPOSans R" panose="00020600040101010101" pitchFamily="18" charset="-122"/>
          <a:ea typeface="OPPOSans R" panose="00020600040101010101" pitchFamily="18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OPPOSans R" panose="00020600040101010101" pitchFamily="18" charset="-122"/>
          <a:ea typeface="OPPOSans R" panose="00020600040101010101" pitchFamily="18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POSans R" panose="00020600040101010101" pitchFamily="18" charset="-122"/>
          <a:ea typeface="OPPOSans R" panose="00020600040101010101" pitchFamily="18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POSans R" panose="00020600040101010101" pitchFamily="18" charset="-122"/>
          <a:ea typeface="OPPOSans R" panose="00020600040101010101" pitchFamily="18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 flipH="1">
            <a:off x="-1823" y="2017203"/>
            <a:ext cx="11924973" cy="2995401"/>
          </a:xfrm>
          <a:prstGeom prst="rect">
            <a:avLst/>
          </a:prstGeom>
          <a:gradFill>
            <a:gsLst>
              <a:gs pos="0">
                <a:srgbClr val="92D050"/>
              </a:gs>
              <a:gs pos="100000">
                <a:srgbClr val="00B05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15418" y="1430032"/>
            <a:ext cx="5103482" cy="3827612"/>
          </a:xfrm>
          <a:custGeom>
            <a:avLst/>
            <a:gdLst>
              <a:gd name="connsiteX0" fmla="*/ 0 w 10316307"/>
              <a:gd name="connsiteY0" fmla="*/ 0 h 6858000"/>
              <a:gd name="connsiteX1" fmla="*/ 10316307 w 10316307"/>
              <a:gd name="connsiteY1" fmla="*/ 0 h 6858000"/>
              <a:gd name="connsiteX2" fmla="*/ 10316307 w 10316307"/>
              <a:gd name="connsiteY2" fmla="*/ 6858000 h 6858000"/>
              <a:gd name="connsiteX3" fmla="*/ 0 w 1031630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316307" h="6858000">
                <a:moveTo>
                  <a:pt x="0" y="0"/>
                </a:moveTo>
                <a:lnTo>
                  <a:pt x="10316307" y="0"/>
                </a:lnTo>
                <a:lnTo>
                  <a:pt x="1031630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7" name="文本框 6"/>
          <p:cNvSpPr txBox="1"/>
          <p:nvPr/>
        </p:nvSpPr>
        <p:spPr>
          <a:xfrm>
            <a:off x="268849" y="2136266"/>
            <a:ext cx="604970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000" dirty="0">
                <a:solidFill>
                  <a:schemeClr val="bg1"/>
                </a:solidFill>
                <a:effectLst>
                  <a:outerShdw blurRad="63500" dist="63500" dir="2700000" algn="tl">
                    <a:srgbClr val="000000">
                      <a:alpha val="20000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cs typeface="OPPOSans B" panose="00020600040101010101" pitchFamily="18" charset="-122"/>
                <a:sym typeface="Arial" panose="020B0604020202020204" pitchFamily="34" charset="0"/>
              </a:rPr>
              <a:t>19 </a:t>
            </a:r>
            <a:r>
              <a:rPr lang="zh-CN" altLang="en-US" sz="8000" dirty="0">
                <a:solidFill>
                  <a:schemeClr val="bg1"/>
                </a:solidFill>
                <a:effectLst>
                  <a:outerShdw blurRad="63500" dist="63500" dir="2700000" algn="tl">
                    <a:srgbClr val="000000">
                      <a:alpha val="20000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cs typeface="OPPOSans B" panose="00020600040101010101" pitchFamily="18" charset="-122"/>
                <a:sym typeface="Arial" panose="020B0604020202020204" pitchFamily="34" charset="0"/>
              </a:rPr>
              <a:t>牧场之国</a:t>
            </a:r>
          </a:p>
        </p:txBody>
      </p:sp>
      <p:sp>
        <p:nvSpPr>
          <p:cNvPr id="13" name="文本框 12"/>
          <p:cNvSpPr txBox="1"/>
          <p:nvPr/>
        </p:nvSpPr>
        <p:spPr>
          <a:xfrm flipH="1">
            <a:off x="642326" y="3540964"/>
            <a:ext cx="4876166" cy="56263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00B050"/>
              </a:gs>
              <a:gs pos="100000">
                <a:srgbClr val="00B050">
                  <a:alpha val="0"/>
                </a:srgbClr>
              </a:gs>
            </a:gsLst>
            <a:lin ang="10800000" scaled="0"/>
          </a:gradFill>
        </p:spPr>
        <p:txBody>
          <a:bodyPr wrap="square">
            <a:spAutoFit/>
          </a:bodyPr>
          <a:lstStyle/>
          <a:p>
            <a:pPr algn="ctr" eaLnBrk="1" hangingPunct="1"/>
            <a:r>
              <a:rPr lang="zh-CN" altLang="en-US" sz="2000" b="1" spc="3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五年级下册 人教版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573594" y="1567223"/>
            <a:ext cx="33868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spc="3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语文精品课件</a:t>
            </a:r>
            <a:endParaRPr lang="zh-CN" sz="2800" b="1" spc="300" dirty="0">
              <a:solidFill>
                <a:schemeClr val="bg1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0" y="1090349"/>
            <a:ext cx="5831518" cy="0"/>
          </a:xfrm>
          <a:prstGeom prst="line">
            <a:avLst/>
          </a:prstGeom>
          <a:ln w="25400">
            <a:gradFill>
              <a:gsLst>
                <a:gs pos="0">
                  <a:schemeClr val="bg1">
                    <a:lumMod val="85000"/>
                  </a:schemeClr>
                </a:gs>
                <a:gs pos="100000">
                  <a:schemeClr val="bg1">
                    <a:lumMod val="95000"/>
                    <a:alpha val="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矩形: 圆角 15"/>
          <p:cNvSpPr/>
          <p:nvPr/>
        </p:nvSpPr>
        <p:spPr>
          <a:xfrm>
            <a:off x="547705" y="5103819"/>
            <a:ext cx="7348808" cy="337681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92D050"/>
              </a:gs>
              <a:gs pos="100000">
                <a:srgbClr val="00B050">
                  <a:alpha val="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7" name="矩形: 圆角 16"/>
          <p:cNvSpPr/>
          <p:nvPr/>
        </p:nvSpPr>
        <p:spPr>
          <a:xfrm flipH="1">
            <a:off x="243838" y="862317"/>
            <a:ext cx="11948162" cy="20665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92D050">
                  <a:alpha val="0"/>
                </a:srgbClr>
              </a:gs>
              <a:gs pos="100000">
                <a:srgbClr val="00B05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8" name="平行四边形 17"/>
          <p:cNvSpPr/>
          <p:nvPr/>
        </p:nvSpPr>
        <p:spPr>
          <a:xfrm>
            <a:off x="660400" y="1201884"/>
            <a:ext cx="11948162" cy="337681"/>
          </a:xfrm>
          <a:prstGeom prst="parallelogram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74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9" name="平行四边形 18"/>
          <p:cNvSpPr/>
          <p:nvPr/>
        </p:nvSpPr>
        <p:spPr>
          <a:xfrm>
            <a:off x="5845515" y="3823723"/>
            <a:ext cx="1411437" cy="208508"/>
          </a:xfrm>
          <a:prstGeom prst="parallelogram">
            <a:avLst>
              <a:gd name="adj" fmla="val 34026"/>
            </a:avLst>
          </a:prstGeom>
          <a:gradFill>
            <a:gsLst>
              <a:gs pos="0">
                <a:schemeClr val="bg1">
                  <a:alpha val="75000"/>
                </a:schemeClr>
              </a:gs>
              <a:gs pos="100000">
                <a:schemeClr val="accent2">
                  <a:lumMod val="20000"/>
                  <a:lumOff val="80000"/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4" name="平行四边形 13"/>
          <p:cNvSpPr/>
          <p:nvPr/>
        </p:nvSpPr>
        <p:spPr>
          <a:xfrm>
            <a:off x="5647006" y="4143790"/>
            <a:ext cx="1231245" cy="187817"/>
          </a:xfrm>
          <a:prstGeom prst="parallelogram">
            <a:avLst/>
          </a:prstGeom>
          <a:gradFill>
            <a:gsLst>
              <a:gs pos="0">
                <a:schemeClr val="bg1">
                  <a:alpha val="75000"/>
                </a:schemeClr>
              </a:gs>
              <a:gs pos="100000">
                <a:schemeClr val="accent2">
                  <a:lumMod val="20000"/>
                  <a:lumOff val="80000"/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 animBg="1"/>
      <p:bldP spid="8" grpId="0"/>
      <p:bldP spid="19" grpId="0" animBg="1"/>
      <p:bldP spid="1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2425810" y="3296915"/>
            <a:ext cx="833764" cy="909089"/>
            <a:chOff x="2315873" y="3356842"/>
            <a:chExt cx="833764" cy="909089"/>
          </a:xfrm>
        </p:grpSpPr>
        <p:sp>
          <p:nvSpPr>
            <p:cNvPr id="53" name="椭圆 52"/>
            <p:cNvSpPr/>
            <p:nvPr/>
          </p:nvSpPr>
          <p:spPr>
            <a:xfrm>
              <a:off x="2315873" y="3356842"/>
              <a:ext cx="833764" cy="909089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2477511" y="3546136"/>
              <a:ext cx="5004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畜</a:t>
              </a:r>
            </a:p>
          </p:txBody>
        </p:sp>
      </p:grpSp>
      <p:sp>
        <p:nvSpPr>
          <p:cNvPr id="28" name="左大括号 27"/>
          <p:cNvSpPr/>
          <p:nvPr/>
        </p:nvSpPr>
        <p:spPr>
          <a:xfrm>
            <a:off x="3626171" y="2878291"/>
            <a:ext cx="347870" cy="1676260"/>
          </a:xfrm>
          <a:prstGeom prst="leftBrace">
            <a:avLst/>
          </a:prstGeom>
          <a:ln w="25400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4107118" y="2563266"/>
            <a:ext cx="8322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chù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4107117" y="4206004"/>
            <a:ext cx="7072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xù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5180959" y="4206004"/>
            <a:ext cx="11320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畜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牧业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5223966" y="2594044"/>
            <a:ext cx="12069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牲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畜 </a:t>
            </a:r>
            <a:endParaRPr kumimoji="0" lang="zh-CN" altLang="zh-CN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6545620" y="4245709"/>
            <a:ext cx="50729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这里的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畜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牧业很发达。</a:t>
            </a:r>
          </a:p>
        </p:txBody>
      </p:sp>
      <p:sp>
        <p:nvSpPr>
          <p:cNvPr id="52" name="文本框 34"/>
          <p:cNvSpPr txBox="1"/>
          <p:nvPr/>
        </p:nvSpPr>
        <p:spPr>
          <a:xfrm>
            <a:off x="6545473" y="2594044"/>
            <a:ext cx="42899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雪天里，这些牲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畜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饥寒交迫。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0" grpId="0"/>
      <p:bldP spid="32" grpId="0"/>
      <p:bldP spid="33" grpId="0"/>
      <p:bldP spid="6" grpId="0"/>
      <p:bldP spid="35" grpId="0"/>
      <p:bldP spid="5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 rot="10800000" flipV="1">
            <a:off x="5491010" y="1368210"/>
            <a:ext cx="98425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小学学科网  xuekeedu.com</a:t>
            </a:r>
          </a:p>
        </p:txBody>
      </p:sp>
      <p:sp>
        <p:nvSpPr>
          <p:cNvPr id="3" name="文本框 2"/>
          <p:cNvSpPr txBox="1"/>
          <p:nvPr/>
        </p:nvSpPr>
        <p:spPr>
          <a:xfrm rot="10800000" flipV="1">
            <a:off x="7319175" y="893230"/>
            <a:ext cx="98425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小学学科网  xuekeedu.com</a:t>
            </a:r>
          </a:p>
        </p:txBody>
      </p:sp>
      <p:sp>
        <p:nvSpPr>
          <p:cNvPr id="81" name="矩形 2"/>
          <p:cNvSpPr>
            <a:spLocks noChangeArrowheads="1"/>
          </p:cNvSpPr>
          <p:nvPr/>
        </p:nvSpPr>
        <p:spPr bwMode="auto">
          <a:xfrm>
            <a:off x="5327044" y="4306472"/>
            <a:ext cx="656590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书写指导：</a:t>
            </a:r>
            <a:r>
              <a:rPr kumimoji="0" lang="zh-CN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“亻”窄长；“义”撇捺舒展，点写得偏上。</a:t>
            </a:r>
          </a:p>
        </p:txBody>
      </p:sp>
      <p:sp>
        <p:nvSpPr>
          <p:cNvPr id="84" name="TextBox 33"/>
          <p:cNvSpPr txBox="1">
            <a:spLocks noChangeArrowheads="1"/>
          </p:cNvSpPr>
          <p:nvPr/>
        </p:nvSpPr>
        <p:spPr bwMode="auto">
          <a:xfrm>
            <a:off x="5305272" y="2124336"/>
            <a:ext cx="2339975" cy="400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结构：</a:t>
            </a:r>
            <a:r>
              <a:rPr kumimoji="0" lang="zh-CN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左右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5" name="TextBox 34"/>
          <p:cNvSpPr txBox="1">
            <a:spLocks noChangeArrowheads="1"/>
          </p:cNvSpPr>
          <p:nvPr/>
        </p:nvSpPr>
        <p:spPr bwMode="auto">
          <a:xfrm>
            <a:off x="5305272" y="3215404"/>
            <a:ext cx="4504872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组词：</a:t>
            </a:r>
            <a:r>
              <a:rPr kumimoji="0" lang="zh-CN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仪式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</a:t>
            </a:r>
            <a:r>
              <a:rPr kumimoji="0" lang="zh-CN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仪表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6" name="TextBox 35"/>
          <p:cNvSpPr txBox="1">
            <a:spLocks noChangeArrowheads="1"/>
          </p:cNvSpPr>
          <p:nvPr/>
        </p:nvSpPr>
        <p:spPr bwMode="auto">
          <a:xfrm>
            <a:off x="5305271" y="3760938"/>
            <a:ext cx="7585931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造句：</a:t>
            </a:r>
            <a:r>
              <a:rPr kumimoji="0" lang="zh-CN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我们学校每个星期一都举行庄重的升旗仪式。</a:t>
            </a:r>
          </a:p>
        </p:txBody>
      </p:sp>
      <p:sp>
        <p:nvSpPr>
          <p:cNvPr id="87" name="TextBox 36"/>
          <p:cNvSpPr txBox="1">
            <a:spLocks noChangeArrowheads="1"/>
          </p:cNvSpPr>
          <p:nvPr/>
        </p:nvSpPr>
        <p:spPr bwMode="auto">
          <a:xfrm>
            <a:off x="5305272" y="2669870"/>
            <a:ext cx="2905125" cy="40011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部首：</a:t>
            </a:r>
            <a:r>
              <a:rPr kumimoji="0" lang="zh-CN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亻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aphicFrame>
        <p:nvGraphicFramePr>
          <p:cNvPr id="88" name="Group 47"/>
          <p:cNvGraphicFramePr>
            <a:graphicFrameLocks noGrp="1"/>
          </p:cNvGraphicFramePr>
          <p:nvPr/>
        </p:nvGraphicFramePr>
        <p:xfrm>
          <a:off x="2102291" y="2475689"/>
          <a:ext cx="2359065" cy="2279650"/>
        </p:xfrm>
        <a:graphic>
          <a:graphicData uri="http://schemas.openxmlformats.org/drawingml/2006/table">
            <a:tbl>
              <a:tblPr/>
              <a:tblGrid>
                <a:gridCol w="11695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95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3446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思源黑体 CN Regular" panose="020B05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91449" marR="91449" marT="34299" marB="342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思源黑体 CN Regular" panose="020B05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91449" marR="91449" marT="34299" marB="34299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518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思源黑体 CN Regular" panose="020B05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91449" marR="91449" marT="34299" marB="342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思源黑体 CN Regular" panose="020B05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91449" marR="91449" marT="34299" marB="34299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5" name="文本框 14"/>
          <p:cNvSpPr txBox="1"/>
          <p:nvPr/>
        </p:nvSpPr>
        <p:spPr>
          <a:xfrm>
            <a:off x="2452109" y="2815033"/>
            <a:ext cx="1659429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15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仪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2985107" y="1456419"/>
            <a:ext cx="5934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yí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/>
      <p:bldP spid="84" grpId="0" animBg="1"/>
      <p:bldP spid="85" grpId="0"/>
      <p:bldP spid="86" grpId="0"/>
      <p:bldP spid="87" grpId="0"/>
      <p:bldP spid="15" grpId="0"/>
      <p:bldP spid="2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矩形 2"/>
          <p:cNvSpPr>
            <a:spLocks noChangeArrowheads="1"/>
          </p:cNvSpPr>
          <p:nvPr/>
        </p:nvSpPr>
        <p:spPr bwMode="auto">
          <a:xfrm>
            <a:off x="5568688" y="4295897"/>
            <a:ext cx="5950212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书写指导：</a:t>
            </a:r>
            <a:r>
              <a:rPr kumimoji="0" lang="zh-CN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“兆”以中部为主笔，两侧笔画相呼应。</a:t>
            </a:r>
          </a:p>
        </p:txBody>
      </p:sp>
      <p:sp>
        <p:nvSpPr>
          <p:cNvPr id="84" name="TextBox 33"/>
          <p:cNvSpPr txBox="1">
            <a:spLocks noChangeArrowheads="1"/>
          </p:cNvSpPr>
          <p:nvPr/>
        </p:nvSpPr>
        <p:spPr bwMode="auto">
          <a:xfrm>
            <a:off x="5546917" y="2113761"/>
            <a:ext cx="2339975" cy="400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结构：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左右</a:t>
            </a:r>
          </a:p>
        </p:txBody>
      </p:sp>
      <p:sp>
        <p:nvSpPr>
          <p:cNvPr id="85" name="TextBox 34"/>
          <p:cNvSpPr txBox="1">
            <a:spLocks noChangeArrowheads="1"/>
          </p:cNvSpPr>
          <p:nvPr/>
        </p:nvSpPr>
        <p:spPr bwMode="auto">
          <a:xfrm>
            <a:off x="5546916" y="2929736"/>
            <a:ext cx="4070697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组词：</a:t>
            </a:r>
            <a:r>
              <a:rPr kumimoji="0" lang="zh-CN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远眺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</a:t>
            </a:r>
            <a:r>
              <a:rPr kumimoji="0" lang="zh-CN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眺望</a:t>
            </a:r>
          </a:p>
        </p:txBody>
      </p:sp>
      <p:sp>
        <p:nvSpPr>
          <p:cNvPr id="86" name="TextBox 35"/>
          <p:cNvSpPr txBox="1">
            <a:spLocks noChangeArrowheads="1"/>
          </p:cNvSpPr>
          <p:nvPr/>
        </p:nvSpPr>
        <p:spPr bwMode="auto">
          <a:xfrm>
            <a:off x="5571773" y="3657165"/>
            <a:ext cx="6633892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造句：</a:t>
            </a:r>
            <a:r>
              <a:rPr kumimoji="0" lang="zh-CN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每逢重阳节，家乡的人们都会登高远眺。</a:t>
            </a:r>
          </a:p>
        </p:txBody>
      </p:sp>
      <p:sp>
        <p:nvSpPr>
          <p:cNvPr id="87" name="TextBox 36"/>
          <p:cNvSpPr txBox="1">
            <a:spLocks noChangeArrowheads="1"/>
          </p:cNvSpPr>
          <p:nvPr/>
        </p:nvSpPr>
        <p:spPr bwMode="auto">
          <a:xfrm>
            <a:off x="5546917" y="2497936"/>
            <a:ext cx="2905125" cy="40011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部首：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目</a:t>
            </a:r>
          </a:p>
        </p:txBody>
      </p:sp>
      <p:graphicFrame>
        <p:nvGraphicFramePr>
          <p:cNvPr id="88" name="Group 47"/>
          <p:cNvGraphicFramePr>
            <a:graphicFrameLocks noGrp="1"/>
          </p:cNvGraphicFramePr>
          <p:nvPr/>
        </p:nvGraphicFramePr>
        <p:xfrm>
          <a:off x="2622701" y="2492375"/>
          <a:ext cx="2359065" cy="2279650"/>
        </p:xfrm>
        <a:graphic>
          <a:graphicData uri="http://schemas.openxmlformats.org/drawingml/2006/table">
            <a:tbl>
              <a:tblPr/>
              <a:tblGrid>
                <a:gridCol w="11695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95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3446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思源黑体 CN Regular" panose="020B05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91449" marR="91449" marT="34299" marB="342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思源黑体 CN Regular" panose="020B05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91449" marR="91449" marT="34299" marB="34299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518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思源黑体 CN Regular" panose="020B05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91449" marR="91449" marT="34299" marB="342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思源黑体 CN Regular" panose="020B05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91449" marR="91449" marT="34299" marB="34299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5" name="文本框 14"/>
          <p:cNvSpPr txBox="1"/>
          <p:nvPr/>
        </p:nvSpPr>
        <p:spPr>
          <a:xfrm>
            <a:off x="2908704" y="2831719"/>
            <a:ext cx="1659429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15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眺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3176405" y="1600218"/>
            <a:ext cx="10118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tiào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/>
      <p:bldP spid="84" grpId="0" animBg="1"/>
      <p:bldP spid="85" grpId="0"/>
      <p:bldP spid="86" grpId="0"/>
      <p:bldP spid="87" grpId="0"/>
      <p:bldP spid="15" grpId="0"/>
      <p:bldP spid="2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 rot="10800000" flipV="1">
            <a:off x="5491010" y="1368210"/>
            <a:ext cx="98425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小学学科网  xuekeedu.com</a:t>
            </a:r>
          </a:p>
        </p:txBody>
      </p:sp>
      <p:sp>
        <p:nvSpPr>
          <p:cNvPr id="81" name="矩形 2"/>
          <p:cNvSpPr>
            <a:spLocks noChangeArrowheads="1"/>
          </p:cNvSpPr>
          <p:nvPr/>
        </p:nvSpPr>
        <p:spPr bwMode="auto">
          <a:xfrm>
            <a:off x="6117772" y="4527642"/>
            <a:ext cx="451213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书写指导：</a:t>
            </a:r>
            <a:r>
              <a:rPr kumimoji="0" lang="zh-CN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“马”书写宜正，横画变提。</a:t>
            </a:r>
          </a:p>
        </p:txBody>
      </p:sp>
      <p:sp>
        <p:nvSpPr>
          <p:cNvPr id="84" name="TextBox 33"/>
          <p:cNvSpPr txBox="1">
            <a:spLocks noChangeArrowheads="1"/>
          </p:cNvSpPr>
          <p:nvPr/>
        </p:nvSpPr>
        <p:spPr bwMode="auto">
          <a:xfrm>
            <a:off x="6096000" y="2345506"/>
            <a:ext cx="2339975" cy="400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结构：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左右</a:t>
            </a:r>
          </a:p>
        </p:txBody>
      </p:sp>
      <p:sp>
        <p:nvSpPr>
          <p:cNvPr id="85" name="TextBox 34"/>
          <p:cNvSpPr txBox="1">
            <a:spLocks noChangeArrowheads="1"/>
          </p:cNvSpPr>
          <p:nvPr/>
        </p:nvSpPr>
        <p:spPr bwMode="auto">
          <a:xfrm>
            <a:off x="6096000" y="3161481"/>
            <a:ext cx="3497262" cy="40011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组词：</a:t>
            </a:r>
            <a:r>
              <a:rPr kumimoji="0" lang="zh-CN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骏马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</a:t>
            </a:r>
            <a:r>
              <a:rPr kumimoji="0" lang="zh-CN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按图索骏</a:t>
            </a:r>
          </a:p>
        </p:txBody>
      </p:sp>
      <p:sp>
        <p:nvSpPr>
          <p:cNvPr id="86" name="TextBox 35"/>
          <p:cNvSpPr txBox="1">
            <a:spLocks noChangeArrowheads="1"/>
          </p:cNvSpPr>
          <p:nvPr/>
        </p:nvSpPr>
        <p:spPr bwMode="auto">
          <a:xfrm>
            <a:off x="6096000" y="3593281"/>
            <a:ext cx="6633892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造句：</a:t>
            </a:r>
            <a:r>
              <a:rPr kumimoji="0" lang="zh-CN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牧民们骑着骏马奔驰在辽阔的草原上。</a:t>
            </a:r>
          </a:p>
        </p:txBody>
      </p:sp>
      <p:sp>
        <p:nvSpPr>
          <p:cNvPr id="87" name="TextBox 36"/>
          <p:cNvSpPr txBox="1">
            <a:spLocks noChangeArrowheads="1"/>
          </p:cNvSpPr>
          <p:nvPr/>
        </p:nvSpPr>
        <p:spPr bwMode="auto">
          <a:xfrm>
            <a:off x="6096000" y="2729681"/>
            <a:ext cx="2905125" cy="40011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部首：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马</a:t>
            </a:r>
          </a:p>
        </p:txBody>
      </p:sp>
      <p:graphicFrame>
        <p:nvGraphicFramePr>
          <p:cNvPr id="88" name="Group 47"/>
          <p:cNvGraphicFramePr>
            <a:graphicFrameLocks noGrp="1"/>
          </p:cNvGraphicFramePr>
          <p:nvPr/>
        </p:nvGraphicFramePr>
        <p:xfrm>
          <a:off x="2598738" y="2453456"/>
          <a:ext cx="2359065" cy="2279650"/>
        </p:xfrm>
        <a:graphic>
          <a:graphicData uri="http://schemas.openxmlformats.org/drawingml/2006/table">
            <a:tbl>
              <a:tblPr/>
              <a:tblGrid>
                <a:gridCol w="11695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95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3446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思源黑体 CN Regular" panose="020B05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91449" marR="91449" marT="34299" marB="342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思源黑体 CN Regular" panose="020B05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91449" marR="91449" marT="34299" marB="34299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518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思源黑体 CN Regular" panose="020B05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91449" marR="91449" marT="34299" marB="342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思源黑体 CN Regular" panose="020B05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91449" marR="91449" marT="34299" marB="34299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5" name="文本框 14"/>
          <p:cNvSpPr txBox="1"/>
          <p:nvPr/>
        </p:nvSpPr>
        <p:spPr>
          <a:xfrm>
            <a:off x="2979900" y="2824490"/>
            <a:ext cx="141577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9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骏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3352456" y="1458308"/>
            <a:ext cx="8002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jùn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/>
      <p:bldP spid="84" grpId="0" animBg="1"/>
      <p:bldP spid="85" grpId="0"/>
      <p:bldP spid="86" grpId="0"/>
      <p:bldP spid="87" grpId="0"/>
      <p:bldP spid="15" grpId="0"/>
      <p:bldP spid="2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936882" y="2419766"/>
            <a:ext cx="6119238" cy="461665"/>
          </a:xfrm>
          <a:prstGeom prst="rect">
            <a:avLst/>
          </a:prstGeom>
          <a:gradFill>
            <a:gsLst>
              <a:gs pos="0">
                <a:srgbClr val="92D050"/>
              </a:gs>
              <a:gs pos="100000">
                <a:srgbClr val="00B050"/>
              </a:gs>
            </a:gsLst>
            <a:lin ang="10800000" scaled="0"/>
          </a:gradFill>
        </p:spPr>
        <p:txBody>
          <a:bodyPr wrap="square">
            <a:spAutoFit/>
          </a:bodyPr>
          <a:lstStyle/>
          <a:p>
            <a:pPr algn="ctr"/>
            <a:r>
              <a:rPr lang="zh-CN" altLang="en-US" sz="24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仪态端庄：形容仪表和神态优美大方。</a:t>
            </a:r>
          </a:p>
        </p:txBody>
      </p:sp>
      <p:grpSp>
        <p:nvGrpSpPr>
          <p:cNvPr id="10" name="组合 9"/>
          <p:cNvGrpSpPr/>
          <p:nvPr/>
        </p:nvGrpSpPr>
        <p:grpSpPr>
          <a:xfrm>
            <a:off x="552261" y="3432394"/>
            <a:ext cx="7696200" cy="1310103"/>
            <a:chOff x="1364732" y="4539834"/>
            <a:chExt cx="7348212" cy="1310103"/>
          </a:xfrm>
        </p:grpSpPr>
        <p:sp>
          <p:nvSpPr>
            <p:cNvPr id="4" name="矩形 3"/>
            <p:cNvSpPr/>
            <p:nvPr/>
          </p:nvSpPr>
          <p:spPr>
            <a:xfrm>
              <a:off x="1364732" y="4937859"/>
              <a:ext cx="7348212" cy="51405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       造句：我们的班主任老师</a:t>
              </a:r>
              <a:r>
                <a: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仪态端庄</a:t>
              </a:r>
              <a:r>
                <a: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，谈吐不俗。</a:t>
              </a:r>
            </a:p>
          </p:txBody>
        </p:sp>
        <p:sp>
          <p:nvSpPr>
            <p:cNvPr id="6" name="圆角矩形 5"/>
            <p:cNvSpPr/>
            <p:nvPr/>
          </p:nvSpPr>
          <p:spPr>
            <a:xfrm>
              <a:off x="1731962" y="4539834"/>
              <a:ext cx="6613752" cy="1310103"/>
            </a:xfrm>
            <a:prstGeom prst="roundRect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9038" y="1756597"/>
            <a:ext cx="3099862" cy="2929227"/>
          </a:xfrm>
          <a:prstGeom prst="rect">
            <a:avLst/>
          </a:prstGeom>
          <a:ln>
            <a:noFill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矩形 58"/>
          <p:cNvSpPr/>
          <p:nvPr/>
        </p:nvSpPr>
        <p:spPr>
          <a:xfrm>
            <a:off x="660400" y="1943054"/>
            <a:ext cx="10617200" cy="9746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默读课文。“这就是真正的荷兰”在文中出现了几次？为什么反复强调“这就是真正的荷兰”？（</a:t>
            </a:r>
            <a:r>
              <a: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课后第</a:t>
            </a:r>
            <a:r>
              <a:rPr kumimoji="0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</a:t>
            </a:r>
            <a:r>
              <a: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题</a:t>
            </a:r>
            <a:r>
              <a: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）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916557" y="3664459"/>
            <a:ext cx="4905065" cy="1200329"/>
          </a:xfrm>
          <a:prstGeom prst="rect">
            <a:avLst/>
          </a:prstGeom>
          <a:gradFill>
            <a:gsLst>
              <a:gs pos="0">
                <a:srgbClr val="92D050"/>
              </a:gs>
              <a:gs pos="100000">
                <a:srgbClr val="00B050"/>
              </a:gs>
            </a:gsLst>
            <a:lin ang="10800000" scaled="0"/>
          </a:gradFill>
        </p:spPr>
        <p:txBody>
          <a:bodyPr wrap="square">
            <a:spAutoFit/>
          </a:bodyPr>
          <a:lstStyle>
            <a:defPPr>
              <a:defRPr lang="zh-CN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zh-CN" altLang="en-US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出现了四次，起强调作用。</a:t>
            </a:r>
            <a:endParaRPr lang="en-US" altLang="zh-CN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r>
              <a:rPr lang="zh-CN" altLang="en-US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既是介绍荷兰的特点，又是对荷兰独特风光的赞美。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9377" y="2703548"/>
            <a:ext cx="3710127" cy="24734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5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文本框 6"/>
          <p:cNvSpPr txBox="1"/>
          <p:nvPr/>
        </p:nvSpPr>
        <p:spPr>
          <a:xfrm>
            <a:off x="1212845" y="2346332"/>
            <a:ext cx="7788729" cy="81310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读了课文之后，说说“牧场之国”给你留下了怎样的印象呢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?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用文中的一句话来概括。</a:t>
            </a:r>
          </a:p>
        </p:txBody>
      </p:sp>
      <p:sp>
        <p:nvSpPr>
          <p:cNvPr id="58" name="矩形 57"/>
          <p:cNvSpPr/>
          <p:nvPr/>
        </p:nvSpPr>
        <p:spPr>
          <a:xfrm>
            <a:off x="1028155" y="3981532"/>
            <a:ext cx="7788729" cy="461665"/>
          </a:xfrm>
          <a:prstGeom prst="rect">
            <a:avLst/>
          </a:prstGeom>
          <a:gradFill>
            <a:gsLst>
              <a:gs pos="0">
                <a:srgbClr val="92D050"/>
              </a:gs>
              <a:gs pos="100000">
                <a:srgbClr val="00B050"/>
              </a:gs>
            </a:gsLst>
            <a:lin ang="10800000" scaled="0"/>
          </a:gradFill>
        </p:spPr>
        <p:txBody>
          <a:bodyPr wrap="square">
            <a:spAutoFit/>
          </a:bodyPr>
          <a:lstStyle/>
          <a:p>
            <a:pPr algn="ctr"/>
            <a:r>
              <a:rPr lang="zh-CN" altLang="en-US" sz="24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 荷兰，是水之国，花之国，也是牧场之国。</a:t>
            </a:r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6884" y="1801826"/>
            <a:ext cx="3099862" cy="2929227"/>
          </a:xfrm>
          <a:prstGeom prst="rect">
            <a:avLst/>
          </a:prstGeom>
          <a:ln>
            <a:noFill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5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文本框 4"/>
          <p:cNvSpPr txBox="1"/>
          <p:nvPr/>
        </p:nvSpPr>
        <p:spPr>
          <a:xfrm>
            <a:off x="3818119" y="4961337"/>
            <a:ext cx="4174172" cy="461665"/>
          </a:xfrm>
          <a:prstGeom prst="rect">
            <a:avLst/>
          </a:prstGeom>
          <a:gradFill>
            <a:gsLst>
              <a:gs pos="0">
                <a:srgbClr val="92D050"/>
              </a:gs>
              <a:gs pos="100000">
                <a:srgbClr val="00B050"/>
              </a:gs>
            </a:gsLst>
            <a:lin ang="10800000" scaled="0"/>
          </a:gradFill>
        </p:spPr>
        <p:txBody>
          <a:bodyPr wrap="square">
            <a:spAutoFit/>
          </a:bodyPr>
          <a:lstStyle>
            <a:defPPr>
              <a:defRPr lang="zh-CN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r>
              <a:rPr lang="zh-CN" altLang="en-US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感受到牛的数量之多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2320636" y="1434998"/>
            <a:ext cx="71691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</a:t>
            </a:r>
            <a:r>
              <a:rPr kumimoji="0" lang="zh-CN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极目远眺，四周全是碧绿的丝绒般的草原和黑白两色的花牛。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64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8560" y="2259997"/>
            <a:ext cx="4234879" cy="2338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ext Box 5"/>
          <p:cNvSpPr txBox="1">
            <a:spLocks noChangeArrowheads="1"/>
          </p:cNvSpPr>
          <p:nvPr/>
        </p:nvSpPr>
        <p:spPr bwMode="auto">
          <a:xfrm>
            <a:off x="2800702" y="5382671"/>
            <a:ext cx="6590596" cy="54175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数以万计、不可计数、成千上万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……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2152283" y="1475330"/>
            <a:ext cx="8392423" cy="1146673"/>
            <a:chOff x="2152283" y="1981957"/>
            <a:chExt cx="8392423" cy="1146673"/>
          </a:xfrm>
        </p:grpSpPr>
        <p:grpSp>
          <p:nvGrpSpPr>
            <p:cNvPr id="2" name="组合 1"/>
            <p:cNvGrpSpPr/>
            <p:nvPr/>
          </p:nvGrpSpPr>
          <p:grpSpPr>
            <a:xfrm>
              <a:off x="2152283" y="1981957"/>
              <a:ext cx="8392423" cy="1146673"/>
              <a:chOff x="1952529" y="1981957"/>
              <a:chExt cx="9550810" cy="1146673"/>
            </a:xfrm>
          </p:grpSpPr>
          <p:sp>
            <p:nvSpPr>
              <p:cNvPr id="57" name="等腰三角形 6"/>
              <p:cNvSpPr/>
              <p:nvPr/>
            </p:nvSpPr>
            <p:spPr>
              <a:xfrm rot="16200000" flipH="1">
                <a:off x="6154597" y="-2220111"/>
                <a:ext cx="1146673" cy="9550810"/>
              </a:xfrm>
              <a:custGeom>
                <a:avLst/>
                <a:gdLst/>
                <a:ahLst/>
                <a:cxnLst/>
                <a:rect l="0" t="0" r="0" b="0"/>
                <a:pathLst>
                  <a:path w="1818202" h="6038409">
                    <a:moveTo>
                      <a:pt x="0" y="421786"/>
                    </a:moveTo>
                    <a:lnTo>
                      <a:pt x="0" y="5534354"/>
                    </a:lnTo>
                    <a:lnTo>
                      <a:pt x="560140" y="5534354"/>
                    </a:lnTo>
                    <a:lnTo>
                      <a:pt x="909102" y="6038409"/>
                    </a:lnTo>
                    <a:lnTo>
                      <a:pt x="1258063" y="5534354"/>
                    </a:lnTo>
                    <a:lnTo>
                      <a:pt x="1818202" y="5534354"/>
                    </a:lnTo>
                    <a:lnTo>
                      <a:pt x="1818202" y="421786"/>
                    </a:lnTo>
                    <a:lnTo>
                      <a:pt x="1201108" y="421786"/>
                    </a:lnTo>
                    <a:lnTo>
                      <a:pt x="909102" y="0"/>
                    </a:lnTo>
                    <a:lnTo>
                      <a:pt x="617096" y="421786"/>
                    </a:lnTo>
                    <a:close/>
                  </a:path>
                </a:pathLst>
              </a:custGeom>
              <a:gradFill>
                <a:gsLst>
                  <a:gs pos="0">
                    <a:srgbClr val="92D050"/>
                  </a:gs>
                  <a:gs pos="100000">
                    <a:srgbClr val="00B050"/>
                  </a:gs>
                </a:gsLst>
                <a:lin ang="10800000" scaled="0"/>
              </a:gradFill>
            </p:spPr>
            <p:txBody>
              <a:bodyPr wrap="square">
                <a:spAutoFit/>
              </a:bodyPr>
              <a:lstStyle/>
              <a:p>
                <a:pPr algn="ctr"/>
                <a:endParaRPr lang="zh-CN" altLang="en-US" sz="2400" dirty="0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8" name="矩形 57"/>
              <p:cNvSpPr/>
              <p:nvPr/>
            </p:nvSpPr>
            <p:spPr>
              <a:xfrm>
                <a:off x="2387541" y="2269362"/>
                <a:ext cx="8483660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59" name="矩形 58"/>
            <p:cNvSpPr/>
            <p:nvPr/>
          </p:nvSpPr>
          <p:spPr>
            <a:xfrm>
              <a:off x="2832447" y="2391219"/>
              <a:ext cx="6905405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       </a:t>
              </a:r>
              <a:r>
                <a:rPr kumimoji="0" lang="zh-CN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这么多的奶牛，让你想到了平时积累的哪个词语</a:t>
              </a: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?</a:t>
              </a: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2664" y="2743860"/>
            <a:ext cx="4491660" cy="2479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矩形 60"/>
          <p:cNvSpPr/>
          <p:nvPr/>
        </p:nvSpPr>
        <p:spPr>
          <a:xfrm>
            <a:off x="572153" y="1987420"/>
            <a:ext cx="7386545" cy="9746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</a:t>
            </a:r>
            <a:r>
              <a:rPr kumimoji="0" lang="zh-CN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说说对“辽阔无垠的原野似乎归它们所有，它们是这个自由王国的主人和公爵。”一句的理解。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0" name="矩形 59"/>
          <p:cNvSpPr/>
          <p:nvPr/>
        </p:nvSpPr>
        <p:spPr>
          <a:xfrm>
            <a:off x="745147" y="3834657"/>
            <a:ext cx="10773753" cy="2212978"/>
          </a:xfrm>
          <a:prstGeom prst="rect">
            <a:avLst/>
          </a:prstGeom>
          <a:gradFill>
            <a:gsLst>
              <a:gs pos="0">
                <a:srgbClr val="92D050"/>
              </a:gs>
              <a:gs pos="100000">
                <a:srgbClr val="00B050"/>
              </a:gs>
            </a:gsLst>
            <a:lin ang="10800000" scaled="0"/>
          </a:gradFill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altLang="zh-CN" sz="24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</a:t>
            </a:r>
            <a:r>
              <a:rPr lang="zh-CN" altLang="zh-CN" sz="24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没有牧人的吆喝，没有食物的纷争，没有强敌的进攻，马儿是这无边草原尊贵的主人，作者面对骏马无忧无虑、自由自在的生活，目睹它们在草原上无拘无束的自在和任意驰骋的英姿，感叹着草场与骏马的和谐。</a:t>
            </a:r>
            <a:endParaRPr lang="zh-CN" altLang="en-US" sz="2400" dirty="0">
              <a:solidFill>
                <a:schemeClr val="bg1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8698" y="1266825"/>
            <a:ext cx="3448049" cy="229869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6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51" r="11874"/>
          <a:stretch>
            <a:fillRect/>
          </a:stretch>
        </p:blipFill>
        <p:spPr>
          <a:xfrm flipH="1">
            <a:off x="607946" y="0"/>
            <a:ext cx="4297407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4" name="矩形 3"/>
          <p:cNvSpPr/>
          <p:nvPr/>
        </p:nvSpPr>
        <p:spPr>
          <a:xfrm>
            <a:off x="6095999" y="0"/>
            <a:ext cx="5422901" cy="6858000"/>
          </a:xfrm>
          <a:prstGeom prst="rect">
            <a:avLst/>
          </a:prstGeom>
          <a:gradFill>
            <a:gsLst>
              <a:gs pos="0">
                <a:srgbClr val="92D050"/>
              </a:gs>
              <a:gs pos="100000">
                <a:srgbClr val="00B05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 flipV="1">
            <a:off x="0" y="4452626"/>
            <a:ext cx="4970507" cy="123953"/>
          </a:xfrm>
          <a:prstGeom prst="rect">
            <a:avLst/>
          </a:prstGeom>
          <a:gradFill>
            <a:gsLst>
              <a:gs pos="0">
                <a:srgbClr val="92D050">
                  <a:alpha val="0"/>
                </a:srgbClr>
              </a:gs>
              <a:gs pos="100000">
                <a:srgbClr val="00B05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7" name="任意多边形: 形状 16"/>
          <p:cNvSpPr/>
          <p:nvPr/>
        </p:nvSpPr>
        <p:spPr>
          <a:xfrm flipH="1">
            <a:off x="0" y="1610771"/>
            <a:ext cx="3809198" cy="161484"/>
          </a:xfrm>
          <a:custGeom>
            <a:avLst/>
            <a:gdLst>
              <a:gd name="connsiteX0" fmla="*/ 3809198 w 3809198"/>
              <a:gd name="connsiteY0" fmla="*/ 0 h 161484"/>
              <a:gd name="connsiteX1" fmla="*/ 0 w 3809198"/>
              <a:gd name="connsiteY1" fmla="*/ 0 h 161484"/>
              <a:gd name="connsiteX2" fmla="*/ 0 w 3809198"/>
              <a:gd name="connsiteY2" fmla="*/ 161484 h 161484"/>
              <a:gd name="connsiteX3" fmla="*/ 3809198 w 3809198"/>
              <a:gd name="connsiteY3" fmla="*/ 161484 h 161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09198" h="161484">
                <a:moveTo>
                  <a:pt x="3809198" y="0"/>
                </a:moveTo>
                <a:lnTo>
                  <a:pt x="0" y="0"/>
                </a:lnTo>
                <a:lnTo>
                  <a:pt x="0" y="161484"/>
                </a:lnTo>
                <a:lnTo>
                  <a:pt x="3809198" y="161484"/>
                </a:lnTo>
                <a:close/>
              </a:path>
            </a:pathLst>
          </a:custGeom>
          <a:gradFill>
            <a:gsLst>
              <a:gs pos="0">
                <a:srgbClr val="92D050">
                  <a:alpha val="0"/>
                </a:srgbClr>
              </a:gs>
              <a:gs pos="100000">
                <a:srgbClr val="00B05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299751" y="2526131"/>
            <a:ext cx="278518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7200">
                <a:solidFill>
                  <a:srgbClr val="00B050"/>
                </a:solidFill>
                <a:latin typeface="包图小白体" panose="02010601030101010101" pitchFamily="2" charset="-122"/>
                <a:ea typeface="包图小白体" panose="02010601030101010101" pitchFamily="2" charset="-122"/>
              </a:defRPr>
            </a:lvl1pPr>
          </a:lstStyle>
          <a:p>
            <a:r>
              <a:rPr lang="zh-CN" altLang="en-US" sz="8800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目录</a:t>
            </a:r>
          </a:p>
        </p:txBody>
      </p:sp>
      <p:sp>
        <p:nvSpPr>
          <p:cNvPr id="8" name="文本框 66"/>
          <p:cNvSpPr txBox="1">
            <a:spLocks noChangeArrowheads="1"/>
          </p:cNvSpPr>
          <p:nvPr/>
        </p:nvSpPr>
        <p:spPr bwMode="auto">
          <a:xfrm>
            <a:off x="6827849" y="3181598"/>
            <a:ext cx="40644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4800" b="1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cs typeface="OPPOSans B" panose="00020600040101010101" pitchFamily="18" charset="-122"/>
                <a:sym typeface="Arial" panose="020B0604020202020204" pitchFamily="34" charset="0"/>
              </a:rPr>
              <a:t>03</a:t>
            </a:r>
            <a:r>
              <a:rPr lang="en-US" altLang="zh-CN" sz="3600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cs typeface="OPPOSans B" panose="00020600040101010101" pitchFamily="18" charset="-122"/>
                <a:sym typeface="Arial" panose="020B0604020202020204" pitchFamily="34" charset="0"/>
              </a:rPr>
              <a:t> </a:t>
            </a:r>
            <a:r>
              <a:rPr lang="zh-CN" altLang="en-US" sz="3600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cs typeface="OPPOSans B" panose="00020600040101010101" pitchFamily="18" charset="-122"/>
                <a:sym typeface="Arial" panose="020B0604020202020204" pitchFamily="34" charset="0"/>
              </a:rPr>
              <a:t>课文精讲</a:t>
            </a:r>
          </a:p>
        </p:txBody>
      </p:sp>
      <p:sp>
        <p:nvSpPr>
          <p:cNvPr id="9" name="文本框 66"/>
          <p:cNvSpPr txBox="1">
            <a:spLocks noChangeArrowheads="1"/>
          </p:cNvSpPr>
          <p:nvPr/>
        </p:nvSpPr>
        <p:spPr bwMode="auto">
          <a:xfrm>
            <a:off x="6827849" y="2155949"/>
            <a:ext cx="40644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4800" b="1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cs typeface="OPPOSans B" panose="00020600040101010101" pitchFamily="18" charset="-122"/>
                <a:sym typeface="Arial" panose="020B0604020202020204" pitchFamily="34" charset="0"/>
              </a:rPr>
              <a:t>02 </a:t>
            </a:r>
            <a:r>
              <a:rPr lang="zh-CN" altLang="en-US" sz="3600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cs typeface="OPPOSans B" panose="00020600040101010101" pitchFamily="18" charset="-122"/>
                <a:sym typeface="Arial" panose="020B0604020202020204" pitchFamily="34" charset="0"/>
              </a:rPr>
              <a:t>字词揭秘</a:t>
            </a:r>
          </a:p>
        </p:txBody>
      </p:sp>
      <p:sp>
        <p:nvSpPr>
          <p:cNvPr id="10" name="文本框 66"/>
          <p:cNvSpPr txBox="1">
            <a:spLocks noChangeArrowheads="1"/>
          </p:cNvSpPr>
          <p:nvPr/>
        </p:nvSpPr>
        <p:spPr bwMode="auto">
          <a:xfrm>
            <a:off x="6827849" y="1130300"/>
            <a:ext cx="40644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4800" b="1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cs typeface="OPPOSans B" panose="00020600040101010101" pitchFamily="18" charset="-122"/>
                <a:sym typeface="Arial" panose="020B0604020202020204" pitchFamily="34" charset="0"/>
              </a:rPr>
              <a:t>01</a:t>
            </a:r>
            <a:r>
              <a:rPr lang="en-US" altLang="zh-CN" sz="3600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cs typeface="OPPOSans B" panose="00020600040101010101" pitchFamily="18" charset="-122"/>
                <a:sym typeface="Arial" panose="020B0604020202020204" pitchFamily="34" charset="0"/>
              </a:rPr>
              <a:t>  </a:t>
            </a:r>
            <a:r>
              <a:rPr lang="zh-CN" altLang="en-US" sz="3600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cs typeface="OPPOSans B" panose="00020600040101010101" pitchFamily="18" charset="-122"/>
                <a:sym typeface="Arial" panose="020B0604020202020204" pitchFamily="34" charset="0"/>
              </a:rPr>
              <a:t>课前导读</a:t>
            </a:r>
          </a:p>
        </p:txBody>
      </p:sp>
      <p:sp>
        <p:nvSpPr>
          <p:cNvPr id="11" name="文本框 66"/>
          <p:cNvSpPr txBox="1">
            <a:spLocks noChangeArrowheads="1"/>
          </p:cNvSpPr>
          <p:nvPr/>
        </p:nvSpPr>
        <p:spPr bwMode="auto">
          <a:xfrm>
            <a:off x="6827849" y="4207247"/>
            <a:ext cx="40644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4800" b="1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cs typeface="OPPOSans B" panose="00020600040101010101" pitchFamily="18" charset="-122"/>
                <a:sym typeface="Arial" panose="020B0604020202020204" pitchFamily="34" charset="0"/>
              </a:rPr>
              <a:t>04</a:t>
            </a:r>
            <a:r>
              <a:rPr lang="en-US" altLang="zh-CN" sz="3600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cs typeface="OPPOSans B" panose="00020600040101010101" pitchFamily="18" charset="-122"/>
                <a:sym typeface="Arial" panose="020B0604020202020204" pitchFamily="34" charset="0"/>
              </a:rPr>
              <a:t> </a:t>
            </a:r>
            <a:r>
              <a:rPr lang="zh-CN" altLang="en-US" sz="3600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cs typeface="OPPOSans B" panose="00020600040101010101" pitchFamily="18" charset="-122"/>
                <a:sym typeface="Arial" panose="020B0604020202020204" pitchFamily="34" charset="0"/>
              </a:rPr>
              <a:t>课堂小结</a:t>
            </a:r>
          </a:p>
        </p:txBody>
      </p:sp>
      <p:sp>
        <p:nvSpPr>
          <p:cNvPr id="12" name="文本框 66"/>
          <p:cNvSpPr txBox="1">
            <a:spLocks noChangeArrowheads="1"/>
          </p:cNvSpPr>
          <p:nvPr/>
        </p:nvSpPr>
        <p:spPr bwMode="auto">
          <a:xfrm>
            <a:off x="6827849" y="5232895"/>
            <a:ext cx="40644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4800" b="1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cs typeface="OPPOSans B" panose="00020600040101010101" pitchFamily="18" charset="-122"/>
                <a:sym typeface="Arial" panose="020B0604020202020204" pitchFamily="34" charset="0"/>
              </a:rPr>
              <a:t>05</a:t>
            </a:r>
            <a:r>
              <a:rPr lang="en-US" altLang="zh-CN" sz="3600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cs typeface="OPPOSans B" panose="00020600040101010101" pitchFamily="18" charset="-122"/>
                <a:sym typeface="Arial" panose="020B0604020202020204" pitchFamily="34" charset="0"/>
              </a:rPr>
              <a:t> </a:t>
            </a:r>
            <a:r>
              <a:rPr lang="zh-CN" altLang="en-US" sz="3600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cs typeface="OPPOSans B" panose="00020600040101010101" pitchFamily="18" charset="-122"/>
                <a:sym typeface="Arial" panose="020B0604020202020204" pitchFamily="34" charset="0"/>
              </a:rPr>
              <a:t>课堂练习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1122960" y="3772626"/>
            <a:ext cx="27851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0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CONTENT</a:t>
            </a:r>
            <a:endParaRPr lang="zh-CN" altLang="en-US" sz="2000" dirty="0">
              <a:solidFill>
                <a:schemeClr val="bg1"/>
              </a:solidFill>
              <a:latin typeface="Arial" panose="020B0604020202020204" pitchFamily="34" charset="0"/>
              <a:ea typeface="思源黑体 CN Regular" panose="020B0500000000000000" pitchFamily="34" charset="-122"/>
              <a:cs typeface="OPPOSans R" panose="00020600040101010101" pitchFamily="18" charset="-122"/>
              <a:sym typeface="Arial" panose="020B0604020202020204" pitchFamily="34" charset="0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8427720" y="1909128"/>
            <a:ext cx="2727960" cy="0"/>
          </a:xfrm>
          <a:prstGeom prst="line">
            <a:avLst/>
          </a:prstGeom>
          <a:ln w="127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>
            <a:off x="8427720" y="3036888"/>
            <a:ext cx="2727960" cy="0"/>
          </a:xfrm>
          <a:prstGeom prst="line">
            <a:avLst/>
          </a:prstGeom>
          <a:ln w="127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>
            <a:off x="8427720" y="4164648"/>
            <a:ext cx="2727960" cy="0"/>
          </a:xfrm>
          <a:prstGeom prst="line">
            <a:avLst/>
          </a:prstGeom>
          <a:ln w="127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>
            <a:off x="8427720" y="5292408"/>
            <a:ext cx="2727960" cy="0"/>
          </a:xfrm>
          <a:prstGeom prst="line">
            <a:avLst/>
          </a:prstGeom>
          <a:ln w="127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>
            <a:off x="8427720" y="6134100"/>
            <a:ext cx="2727960" cy="0"/>
          </a:xfrm>
          <a:prstGeom prst="line">
            <a:avLst/>
          </a:prstGeom>
          <a:ln w="127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749284" y="4184661"/>
            <a:ext cx="10769616" cy="1243995"/>
          </a:xfrm>
          <a:prstGeom prst="rect">
            <a:avLst/>
          </a:prstGeom>
          <a:gradFill>
            <a:gsLst>
              <a:gs pos="0">
                <a:srgbClr val="92D050"/>
              </a:gs>
              <a:gs pos="100000">
                <a:srgbClr val="00B050"/>
              </a:gs>
            </a:gsLst>
            <a:lin ang="10800000" scaled="0"/>
          </a:gradFill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altLang="zh-CN" sz="20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</a:t>
            </a:r>
            <a:r>
              <a:rPr lang="zh-CN" altLang="zh-CN" sz="20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原来荷兰的牧场是这样的，成群的骏马飞驰到远方，就是这个自由王国的骏马生活得无拘无束，作者又一次感叹——“这就是真正的荷兰”。</a:t>
            </a:r>
          </a:p>
        </p:txBody>
      </p:sp>
      <p:pic>
        <p:nvPicPr>
          <p:cNvPr id="6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0141" y="1285102"/>
            <a:ext cx="3691719" cy="246499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  <a:headEnd/>
            <a:tailEnd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080337" y="1456535"/>
            <a:ext cx="2031326" cy="461665"/>
          </a:xfrm>
          <a:prstGeom prst="rect">
            <a:avLst/>
          </a:prstGeom>
          <a:gradFill>
            <a:gsLst>
              <a:gs pos="0">
                <a:srgbClr val="92D050"/>
              </a:gs>
              <a:gs pos="100000">
                <a:srgbClr val="00B050"/>
              </a:gs>
            </a:gsLst>
            <a:lin ang="10800000" scaled="0"/>
          </a:gradFill>
        </p:spPr>
        <p:txBody>
          <a:bodyPr wrap="square">
            <a:spAutoFit/>
          </a:bodyPr>
          <a:lstStyle/>
          <a:p>
            <a:pPr algn="ctr"/>
            <a:r>
              <a:rPr lang="zh-CN" altLang="zh-CN" sz="24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牧场之国夜景</a:t>
            </a:r>
            <a:endParaRPr lang="zh-CN" altLang="en-US" sz="2400" dirty="0">
              <a:solidFill>
                <a:schemeClr val="bg1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8" name="矩形 67"/>
          <p:cNvSpPr/>
          <p:nvPr/>
        </p:nvSpPr>
        <p:spPr>
          <a:xfrm>
            <a:off x="1205753" y="2269619"/>
            <a:ext cx="9616680" cy="1220912"/>
          </a:xfrm>
          <a:prstGeom prst="rect">
            <a:avLst/>
          </a:prstGeom>
          <a:ln>
            <a:noFill/>
          </a:ln>
        </p:spPr>
        <p:txBody>
          <a:bodyPr wrap="square" lIns="68580" tIns="34290" rIns="68580" bIns="3429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到了傍晚，才看见有人驾着小船过来，坐上小板凳给严肃沉默的奶牛挤奶。金色的晚霞铺在西天。远处偶尔传来汽笛声，接着又是一片寂静。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2585" y="3710664"/>
            <a:ext cx="3806830" cy="2525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TextBox 1"/>
          <p:cNvSpPr txBox="1">
            <a:spLocks noChangeArrowheads="1"/>
          </p:cNvSpPr>
          <p:nvPr/>
        </p:nvSpPr>
        <p:spPr bwMode="auto">
          <a:xfrm>
            <a:off x="4923962" y="5334720"/>
            <a:ext cx="2344077" cy="461665"/>
          </a:xfrm>
          <a:prstGeom prst="rect">
            <a:avLst/>
          </a:prstGeom>
          <a:gradFill>
            <a:gsLst>
              <a:gs pos="0">
                <a:srgbClr val="92D050"/>
              </a:gs>
              <a:gs pos="100000">
                <a:srgbClr val="00B050"/>
              </a:gs>
            </a:gsLst>
            <a:lin ang="10800000" scaled="0"/>
          </a:gradFill>
        </p:spPr>
        <p:txBody>
          <a:bodyPr wrap="square">
            <a:spAutoFit/>
          </a:bodyPr>
          <a:lstStyle>
            <a:defPPr>
              <a:defRPr lang="zh-CN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algn="ctr"/>
            <a:r>
              <a:rPr lang="zh-CN" altLang="en-US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自然、和谐</a:t>
            </a:r>
          </a:p>
        </p:txBody>
      </p:sp>
      <p:sp>
        <p:nvSpPr>
          <p:cNvPr id="77" name="矩形 76"/>
          <p:cNvSpPr/>
          <p:nvPr/>
        </p:nvSpPr>
        <p:spPr>
          <a:xfrm>
            <a:off x="729998" y="3632200"/>
            <a:ext cx="10700002" cy="1220912"/>
          </a:xfrm>
          <a:prstGeom prst="rect">
            <a:avLst/>
          </a:prstGeom>
          <a:noFill/>
          <a:ln>
            <a:noFill/>
          </a:ln>
        </p:spPr>
        <p:txBody>
          <a:bodyPr wrap="square" lIns="68580" tIns="34290" rIns="68580" bIns="3429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狗不叫，圈里的牛也不再发出哞哞声，马也忘记了踢马房的挡板。沉睡的牲畜，无声的低地，漆黑的夜晚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——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只有远处的几座灯塔在闪烁微弱的光芒。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这就是真正的荷兰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。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0937" y="1162784"/>
            <a:ext cx="3710127" cy="24734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  <p:bldP spid="7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组合 57"/>
          <p:cNvGrpSpPr/>
          <p:nvPr/>
        </p:nvGrpSpPr>
        <p:grpSpPr>
          <a:xfrm>
            <a:off x="1965864" y="1693363"/>
            <a:ext cx="2464089" cy="2040505"/>
            <a:chOff x="723309" y="696069"/>
            <a:chExt cx="2464089" cy="2040505"/>
          </a:xfrm>
        </p:grpSpPr>
        <p:sp>
          <p:nvSpPr>
            <p:cNvPr id="59" name="矩形 58"/>
            <p:cNvSpPr/>
            <p:nvPr/>
          </p:nvSpPr>
          <p:spPr>
            <a:xfrm>
              <a:off x="899592" y="696069"/>
              <a:ext cx="228780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默默无言的挤奶人</a:t>
              </a:r>
            </a:p>
          </p:txBody>
        </p:sp>
        <p:pic>
          <p:nvPicPr>
            <p:cNvPr id="60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3309" y="1141816"/>
              <a:ext cx="2403402" cy="15947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61" name="组合 60"/>
          <p:cNvGrpSpPr/>
          <p:nvPr/>
        </p:nvGrpSpPr>
        <p:grpSpPr>
          <a:xfrm>
            <a:off x="4645521" y="1693363"/>
            <a:ext cx="2372680" cy="2040505"/>
            <a:chOff x="3402966" y="696069"/>
            <a:chExt cx="2372680" cy="2040505"/>
          </a:xfrm>
        </p:grpSpPr>
        <p:sp>
          <p:nvSpPr>
            <p:cNvPr id="62" name="矩形 61"/>
            <p:cNvSpPr/>
            <p:nvPr/>
          </p:nvSpPr>
          <p:spPr>
            <a:xfrm>
              <a:off x="3749857" y="696069"/>
              <a:ext cx="149912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沉睡的牲畜</a:t>
              </a:r>
            </a:p>
          </p:txBody>
        </p:sp>
        <p:pic>
          <p:nvPicPr>
            <p:cNvPr id="63" name="Picture 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2966" y="1154787"/>
              <a:ext cx="2372680" cy="15817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67" name="组合 66"/>
          <p:cNvGrpSpPr/>
          <p:nvPr/>
        </p:nvGrpSpPr>
        <p:grpSpPr>
          <a:xfrm>
            <a:off x="7345653" y="1693363"/>
            <a:ext cx="2398459" cy="2053475"/>
            <a:chOff x="6103098" y="696069"/>
            <a:chExt cx="2398459" cy="2053475"/>
          </a:xfrm>
        </p:grpSpPr>
        <p:sp>
          <p:nvSpPr>
            <p:cNvPr id="68" name="矩形 67"/>
            <p:cNvSpPr/>
            <p:nvPr/>
          </p:nvSpPr>
          <p:spPr>
            <a:xfrm>
              <a:off x="6516216" y="696069"/>
              <a:ext cx="149912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寂静的夜晚</a:t>
              </a:r>
            </a:p>
          </p:txBody>
        </p:sp>
        <p:pic>
          <p:nvPicPr>
            <p:cNvPr id="69" name="Picture 5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03098" y="1150571"/>
              <a:ext cx="2398459" cy="15989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71" name="矩形 70"/>
          <p:cNvSpPr/>
          <p:nvPr/>
        </p:nvSpPr>
        <p:spPr>
          <a:xfrm>
            <a:off x="815547" y="4413121"/>
            <a:ext cx="10392032" cy="1429430"/>
          </a:xfrm>
          <a:prstGeom prst="rect">
            <a:avLst/>
          </a:prstGeom>
          <a:ln w="38100">
            <a:solidFill>
              <a:srgbClr val="92D050"/>
            </a:solidFill>
            <a:prstDash val="sysDash"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晚霞消逝，夜幕降临，牲畜沉睡，一切都显得无声无息，只有远处的灯塔像瞌睡人的眼闪着昏黄暗淡的光，这是多么安然与宁静的境界，作者由衷地发出赞叹“这就是真正的荷兰”。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660400" y="1617575"/>
            <a:ext cx="6955750" cy="461665"/>
          </a:xfrm>
          <a:prstGeom prst="rect">
            <a:avLst/>
          </a:prstGeom>
          <a:gradFill>
            <a:gsLst>
              <a:gs pos="0">
                <a:srgbClr val="92D050"/>
              </a:gs>
              <a:gs pos="100000">
                <a:srgbClr val="00B050"/>
              </a:gs>
            </a:gsLst>
            <a:lin ang="10800000" scaled="0"/>
          </a:gradFill>
        </p:spPr>
        <p:txBody>
          <a:bodyPr wrap="square">
            <a:spAutoFit/>
          </a:bodyPr>
          <a:lstStyle/>
          <a:p>
            <a:r>
              <a:rPr lang="zh-CN" altLang="zh-CN" sz="24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一、判断下面的句子是动态描写，还是静态描写。</a:t>
            </a:r>
          </a:p>
        </p:txBody>
      </p:sp>
      <p:sp>
        <p:nvSpPr>
          <p:cNvPr id="9" name="矩形 8"/>
          <p:cNvSpPr/>
          <p:nvPr/>
        </p:nvSpPr>
        <p:spPr>
          <a:xfrm>
            <a:off x="0" y="2188243"/>
            <a:ext cx="11729743" cy="30521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</a:t>
            </a:r>
            <a:r>
              <a:rPr kumimoji="0" lang="zh-CN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（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</a:t>
            </a:r>
            <a:r>
              <a:rPr kumimoji="0" lang="zh-CN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）在天堂般的绿色草原上，白色的绵羊悠然自得。（</a:t>
            </a:r>
            <a:r>
              <a:rPr kumimoji="0" lang="zh-CN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静态描写</a:t>
            </a:r>
            <a:r>
              <a:rPr kumimoji="0" lang="zh-CN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）</a:t>
            </a:r>
          </a:p>
          <a:p>
            <a:pPr marL="0" marR="0" lvl="0" indent="0" algn="l" defTabSz="914400" rtl="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</a:t>
            </a:r>
            <a:r>
              <a:rPr kumimoji="0" lang="zh-CN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（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</a:t>
            </a:r>
            <a:r>
              <a:rPr kumimoji="0" lang="zh-CN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）黑色的猪群不停地呼噜着，像是对什么表示赞许。（</a:t>
            </a:r>
            <a:r>
              <a:rPr kumimoji="0" lang="zh-CN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静态描写</a:t>
            </a:r>
            <a:r>
              <a:rPr kumimoji="0" lang="zh-CN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）</a:t>
            </a:r>
          </a:p>
          <a:p>
            <a:pPr marL="0" marR="0" lvl="0" indent="0" algn="l" defTabSz="914400" rtl="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</a:t>
            </a:r>
            <a:r>
              <a:rPr kumimoji="0" lang="zh-CN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（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3</a:t>
            </a:r>
            <a:r>
              <a:rPr kumimoji="0" lang="zh-CN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）到了傍晚，才看见有人驾着小船过来，坐上小板凳，给严肃沉默的奶牛挤奶。（</a:t>
            </a:r>
            <a:r>
              <a:rPr kumimoji="0" lang="zh-CN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动态描写</a:t>
            </a:r>
            <a:r>
              <a:rPr kumimoji="0" lang="zh-CN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）</a:t>
            </a:r>
          </a:p>
          <a:p>
            <a:pPr marL="0" marR="0" lvl="0" indent="0" algn="l" defTabSz="914400" rtl="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</a:t>
            </a:r>
            <a:r>
              <a:rPr kumimoji="0" lang="zh-CN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（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4</a:t>
            </a:r>
            <a:r>
              <a:rPr kumimoji="0" lang="zh-CN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）运河之中，装满奶桶的船只在舒缓平稳地行驶。（</a:t>
            </a:r>
            <a:r>
              <a:rPr kumimoji="0" lang="zh-CN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动态描写</a:t>
            </a:r>
            <a:r>
              <a:rPr kumimoji="0" lang="zh-CN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）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31800" y="349250"/>
            <a:ext cx="11328400" cy="6159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22400" y="2078962"/>
            <a:ext cx="9347200" cy="3371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感谢您下载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平台上提供的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作品，为了您和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以及原创作者的利益，请勿复制、传播、销售，否则将承担法律责任！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将对作品进行维权，按照传播下载次数进行十倍的索取赔偿！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1.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在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出售的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模板是免版税类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(RF: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Royalty-Free)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正版受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中国人民共和国著作法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世界版权公约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的保护，作品的所有权、版权和著作权归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所有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您下载的是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模板素材的使用权。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2.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不得将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模板、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素材，本身用于再出售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或者出租、出借、转让、分销、发布或者作为礼物供他人使用，不得转授权、出卖、转让本协议或者本协议中的权利。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182930" y="1025730"/>
            <a:ext cx="1871025" cy="6773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版权声明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5816600" y="1852612"/>
            <a:ext cx="558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3000">
    <p:push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矩形 80"/>
          <p:cNvSpPr/>
          <p:nvPr/>
        </p:nvSpPr>
        <p:spPr>
          <a:xfrm>
            <a:off x="660400" y="1523585"/>
            <a:ext cx="6319520" cy="461665"/>
          </a:xfrm>
          <a:prstGeom prst="rect">
            <a:avLst/>
          </a:prstGeom>
          <a:gradFill>
            <a:gsLst>
              <a:gs pos="0">
                <a:srgbClr val="92D050"/>
              </a:gs>
              <a:gs pos="100000">
                <a:srgbClr val="00B050"/>
              </a:gs>
            </a:gsLst>
            <a:lin ang="10800000" scaled="0"/>
          </a:gra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二、给下列语句选择正确的修辞手法。</a:t>
            </a:r>
          </a:p>
        </p:txBody>
      </p:sp>
      <p:sp>
        <p:nvSpPr>
          <p:cNvPr id="14" name="矩形 13"/>
          <p:cNvSpPr/>
          <p:nvPr/>
        </p:nvSpPr>
        <p:spPr>
          <a:xfrm>
            <a:off x="808746" y="2513065"/>
            <a:ext cx="9271507" cy="28213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　　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A</a:t>
            </a:r>
            <a:r>
              <a:rPr kumimoji="0" lang="zh-CN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、比喻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B</a:t>
            </a:r>
            <a:r>
              <a:rPr kumimoji="0" lang="zh-CN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、拟人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C</a:t>
            </a:r>
            <a:r>
              <a:rPr kumimoji="0" lang="zh-CN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、排比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D</a:t>
            </a:r>
            <a:r>
              <a:rPr kumimoji="0" lang="zh-CN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、反问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E</a:t>
            </a:r>
            <a:r>
              <a:rPr kumimoji="0" lang="zh-CN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、设问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F</a:t>
            </a:r>
            <a:r>
              <a:rPr kumimoji="0" lang="zh-CN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、夸张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1.</a:t>
            </a:r>
            <a:r>
              <a:rPr kumimoji="0" lang="zh-CN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荷兰，是水之国，花之国，也是牧场之国。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( 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C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)</a:t>
            </a:r>
            <a:endParaRPr kumimoji="0" lang="zh-CN" altLang="zh-CN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2.</a:t>
            </a:r>
            <a:r>
              <a:rPr kumimoji="0" lang="zh-CN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极目远眺，四周全是碧绿的丝绒般的草原。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( 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A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)</a:t>
            </a:r>
            <a:endParaRPr kumimoji="0" lang="zh-CN" altLang="zh-CN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3.</a:t>
            </a:r>
            <a:r>
              <a:rPr kumimoji="0" lang="zh-CN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长毛山羊在草地上发闲地欣赏着属于它们自己的王国。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( 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B 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)</a:t>
            </a:r>
            <a:endParaRPr kumimoji="0" lang="zh-CN" altLang="zh-CN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4.</a:t>
            </a:r>
            <a:r>
              <a:rPr kumimoji="0" lang="zh-CN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难道荷兰不是欧洲的花园吗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?( 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D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)</a:t>
            </a:r>
            <a:endParaRPr kumimoji="0" lang="zh-CN" altLang="zh-CN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  <p:bldP spid="1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 flipH="1">
            <a:off x="-1823" y="2017203"/>
            <a:ext cx="11924973" cy="2995401"/>
          </a:xfrm>
          <a:prstGeom prst="rect">
            <a:avLst/>
          </a:prstGeom>
          <a:gradFill>
            <a:gsLst>
              <a:gs pos="0">
                <a:srgbClr val="92D050"/>
              </a:gs>
              <a:gs pos="100000">
                <a:srgbClr val="00B05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15418" y="1430032"/>
            <a:ext cx="5103482" cy="3827612"/>
          </a:xfrm>
          <a:custGeom>
            <a:avLst/>
            <a:gdLst>
              <a:gd name="connsiteX0" fmla="*/ 0 w 10316307"/>
              <a:gd name="connsiteY0" fmla="*/ 0 h 6858000"/>
              <a:gd name="connsiteX1" fmla="*/ 10316307 w 10316307"/>
              <a:gd name="connsiteY1" fmla="*/ 0 h 6858000"/>
              <a:gd name="connsiteX2" fmla="*/ 10316307 w 10316307"/>
              <a:gd name="connsiteY2" fmla="*/ 6858000 h 6858000"/>
              <a:gd name="connsiteX3" fmla="*/ 0 w 1031630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316307" h="6858000">
                <a:moveTo>
                  <a:pt x="0" y="0"/>
                </a:moveTo>
                <a:lnTo>
                  <a:pt x="10316307" y="0"/>
                </a:lnTo>
                <a:lnTo>
                  <a:pt x="1031630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7" name="文本框 6"/>
          <p:cNvSpPr txBox="1"/>
          <p:nvPr/>
        </p:nvSpPr>
        <p:spPr>
          <a:xfrm>
            <a:off x="1068908" y="2136266"/>
            <a:ext cx="44495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7200" dirty="0">
                <a:solidFill>
                  <a:schemeClr val="bg1"/>
                </a:solidFill>
                <a:effectLst>
                  <a:outerShdw blurRad="63500" dist="63500" dir="2700000" algn="tl">
                    <a:srgbClr val="000000">
                      <a:alpha val="20000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cs typeface="OPPOSans B" panose="00020600040101010101" pitchFamily="18" charset="-122"/>
                <a:sym typeface="Arial" panose="020B0604020202020204" pitchFamily="34" charset="0"/>
              </a:rPr>
              <a:t>谢谢观看</a:t>
            </a:r>
          </a:p>
        </p:txBody>
      </p:sp>
      <p:sp>
        <p:nvSpPr>
          <p:cNvPr id="13" name="文本框 12"/>
          <p:cNvSpPr txBox="1"/>
          <p:nvPr/>
        </p:nvSpPr>
        <p:spPr>
          <a:xfrm flipH="1">
            <a:off x="642326" y="3540964"/>
            <a:ext cx="4876166" cy="56263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00B050"/>
              </a:gs>
              <a:gs pos="100000">
                <a:srgbClr val="00B050">
                  <a:alpha val="0"/>
                </a:srgbClr>
              </a:gs>
            </a:gsLst>
            <a:lin ang="10800000" scaled="0"/>
          </a:gradFill>
        </p:spPr>
        <p:txBody>
          <a:bodyPr wrap="square">
            <a:spAutoFit/>
          </a:bodyPr>
          <a:lstStyle/>
          <a:p>
            <a:pPr algn="ctr" eaLnBrk="1" hangingPunct="1"/>
            <a:r>
              <a:rPr lang="zh-CN" altLang="en-US" sz="2000" b="1" spc="3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五年级下册 人教版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573594" y="1567223"/>
            <a:ext cx="33868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spc="3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语文精品课件</a:t>
            </a:r>
            <a:endParaRPr lang="zh-CN" sz="2800" b="1" spc="300" dirty="0">
              <a:solidFill>
                <a:schemeClr val="bg1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0" y="1090349"/>
            <a:ext cx="5831518" cy="0"/>
          </a:xfrm>
          <a:prstGeom prst="line">
            <a:avLst/>
          </a:prstGeom>
          <a:ln w="25400">
            <a:gradFill>
              <a:gsLst>
                <a:gs pos="0">
                  <a:schemeClr val="bg1">
                    <a:lumMod val="85000"/>
                  </a:schemeClr>
                </a:gs>
                <a:gs pos="100000">
                  <a:schemeClr val="bg1">
                    <a:lumMod val="95000"/>
                    <a:alpha val="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矩形: 圆角 15"/>
          <p:cNvSpPr/>
          <p:nvPr/>
        </p:nvSpPr>
        <p:spPr>
          <a:xfrm>
            <a:off x="547705" y="5103819"/>
            <a:ext cx="7348808" cy="337681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92D050"/>
              </a:gs>
              <a:gs pos="100000">
                <a:srgbClr val="00B050">
                  <a:alpha val="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7" name="矩形: 圆角 16"/>
          <p:cNvSpPr/>
          <p:nvPr/>
        </p:nvSpPr>
        <p:spPr>
          <a:xfrm flipH="1">
            <a:off x="243838" y="862317"/>
            <a:ext cx="11948162" cy="20665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92D050">
                  <a:alpha val="0"/>
                </a:srgbClr>
              </a:gs>
              <a:gs pos="100000">
                <a:srgbClr val="00B05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8" name="平行四边形 17"/>
          <p:cNvSpPr/>
          <p:nvPr/>
        </p:nvSpPr>
        <p:spPr>
          <a:xfrm>
            <a:off x="660400" y="1201884"/>
            <a:ext cx="11948162" cy="337681"/>
          </a:xfrm>
          <a:prstGeom prst="parallelogram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74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9" name="平行四边形 18"/>
          <p:cNvSpPr/>
          <p:nvPr/>
        </p:nvSpPr>
        <p:spPr>
          <a:xfrm>
            <a:off x="5845515" y="3823723"/>
            <a:ext cx="1411437" cy="208508"/>
          </a:xfrm>
          <a:prstGeom prst="parallelogram">
            <a:avLst>
              <a:gd name="adj" fmla="val 34026"/>
            </a:avLst>
          </a:prstGeom>
          <a:gradFill>
            <a:gsLst>
              <a:gs pos="0">
                <a:schemeClr val="bg1">
                  <a:alpha val="75000"/>
                </a:schemeClr>
              </a:gs>
              <a:gs pos="100000">
                <a:schemeClr val="accent2">
                  <a:lumMod val="20000"/>
                  <a:lumOff val="80000"/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4" name="平行四边形 13"/>
          <p:cNvSpPr/>
          <p:nvPr/>
        </p:nvSpPr>
        <p:spPr>
          <a:xfrm>
            <a:off x="5647006" y="4143790"/>
            <a:ext cx="1231245" cy="187817"/>
          </a:xfrm>
          <a:prstGeom prst="parallelogram">
            <a:avLst/>
          </a:prstGeom>
          <a:gradFill>
            <a:gsLst>
              <a:gs pos="0">
                <a:schemeClr val="bg1">
                  <a:alpha val="75000"/>
                </a:schemeClr>
              </a:gs>
              <a:gs pos="100000">
                <a:schemeClr val="accent2">
                  <a:lumMod val="20000"/>
                  <a:lumOff val="80000"/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 rot="10800000" flipV="1">
            <a:off x="8672614" y="724267"/>
            <a:ext cx="98425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小学学科网  xuekeedu.com</a:t>
            </a:r>
          </a:p>
        </p:txBody>
      </p:sp>
      <p:sp>
        <p:nvSpPr>
          <p:cNvPr id="55" name="矩形 54"/>
          <p:cNvSpPr/>
          <p:nvPr/>
        </p:nvSpPr>
        <p:spPr>
          <a:xfrm>
            <a:off x="839469" y="2500605"/>
            <a:ext cx="6504197" cy="1898020"/>
          </a:xfrm>
          <a:prstGeom prst="rect">
            <a:avLst/>
          </a:prstGeom>
          <a:ln w="38100">
            <a:solidFill>
              <a:srgbClr val="00B050"/>
            </a:solidFill>
            <a:prstDash val="dash"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</a:t>
            </a:r>
            <a:r>
              <a:rPr kumimoji="0" lang="zh-CN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外出旅行是一件快乐的事情，不仅可以开阔眼界，更能换一种心情。今天，我们将跟随捷克著名作家卡雷尔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·</a:t>
            </a:r>
            <a:r>
              <a:rPr kumimoji="0" lang="zh-CN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恰佩克一起走进优美恬静的异国乡村，去感受真正的荷兰。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3210" y="1638154"/>
            <a:ext cx="3479037" cy="2319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660400" y="1435580"/>
            <a:ext cx="2180254" cy="461665"/>
          </a:xfrm>
          <a:prstGeom prst="rect">
            <a:avLst/>
          </a:prstGeom>
          <a:gradFill>
            <a:gsLst>
              <a:gs pos="0">
                <a:srgbClr val="92D050"/>
              </a:gs>
              <a:gs pos="100000">
                <a:srgbClr val="00B050"/>
              </a:gs>
            </a:gsLst>
            <a:lin ang="10800000" scaled="0"/>
          </a:gradFill>
        </p:spPr>
        <p:txBody>
          <a:bodyPr wrap="square">
            <a:spAutoFit/>
          </a:bodyPr>
          <a:lstStyle/>
          <a:p>
            <a:pPr algn="ctr"/>
            <a:r>
              <a:rPr lang="zh-CN" altLang="en-US" sz="24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走近作者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166627" y="1666412"/>
            <a:ext cx="8080257" cy="4922885"/>
            <a:chOff x="166627" y="1666412"/>
            <a:chExt cx="8080257" cy="4922885"/>
          </a:xfrm>
        </p:grpSpPr>
        <p:grpSp>
          <p:nvGrpSpPr>
            <p:cNvPr id="4" name="组合 3"/>
            <p:cNvGrpSpPr/>
            <p:nvPr/>
          </p:nvGrpSpPr>
          <p:grpSpPr>
            <a:xfrm>
              <a:off x="166627" y="1666412"/>
              <a:ext cx="8080257" cy="4922885"/>
              <a:chOff x="-1321271" y="966218"/>
              <a:chExt cx="13542240" cy="5430363"/>
            </a:xfrm>
          </p:grpSpPr>
          <p:pic>
            <p:nvPicPr>
              <p:cNvPr id="9" name="矩形 15"/>
              <p:cNvPicPr>
                <a:picLocks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321271" y="966218"/>
                <a:ext cx="13542240" cy="543036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" name="矩形 5"/>
              <p:cNvSpPr/>
              <p:nvPr/>
            </p:nvSpPr>
            <p:spPr>
              <a:xfrm>
                <a:off x="437061" y="1774112"/>
                <a:ext cx="10044525" cy="63543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3" name="矩形 12"/>
            <p:cNvSpPr/>
            <p:nvPr/>
          </p:nvSpPr>
          <p:spPr>
            <a:xfrm>
              <a:off x="1339977" y="2395470"/>
              <a:ext cx="5733559" cy="30906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0" i="0" u="sng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卡雷尔</a:t>
              </a:r>
              <a:r>
                <a:rPr kumimoji="0" lang="en-US" altLang="zh-CN" sz="2000" b="0" i="0" u="sng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·</a:t>
              </a:r>
              <a:r>
                <a:rPr kumimoji="0" lang="zh-CN" altLang="en-US" sz="2000" b="0" i="0" u="sng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恰佩克</a:t>
              </a:r>
              <a:r>
                <a: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：</a:t>
              </a:r>
              <a:endPara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    捷克著名作家、剧作家、新闻记者、童话寓言家，著有大量长短篇小说、剧本、游记等。</a:t>
              </a:r>
              <a:endPara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    代表作品有科幻小说</a:t>
              </a: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《</a:t>
              </a:r>
              <a:r>
                <a: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鲵鱼之乱</a:t>
              </a: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》《</a:t>
              </a:r>
              <a:r>
                <a: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小狗杰西卡</a:t>
              </a: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》《</a:t>
              </a:r>
              <a:r>
                <a: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九个童话故事</a:t>
              </a: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》</a:t>
              </a:r>
              <a:r>
                <a: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等。</a:t>
              </a:r>
            </a:p>
          </p:txBody>
        </p:sp>
      </p:grpSp>
      <p:pic>
        <p:nvPicPr>
          <p:cNvPr id="5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9679" y="1897245"/>
            <a:ext cx="2831310" cy="3797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矩形 51"/>
          <p:cNvSpPr/>
          <p:nvPr/>
        </p:nvSpPr>
        <p:spPr>
          <a:xfrm>
            <a:off x="792480" y="2699010"/>
            <a:ext cx="5867400" cy="1898020"/>
          </a:xfrm>
          <a:prstGeom prst="rect">
            <a:avLst/>
          </a:prstGeom>
          <a:ln w="38100">
            <a:solidFill>
              <a:srgbClr val="E5A700"/>
            </a:solidFill>
            <a:prstDash val="dashDot"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荷兰，本称尼德兰王国，因其荷兰省最为出名，故尼德兰多被世界称为荷兰。位于欧洲西偏北部，是世界有名的低地之国。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荷兰三分之一的地区为牧场，主要饲养黑白花奶牛。</a:t>
            </a:r>
          </a:p>
        </p:txBody>
      </p:sp>
      <p:sp>
        <p:nvSpPr>
          <p:cNvPr id="54" name="矩形 53"/>
          <p:cNvSpPr/>
          <p:nvPr/>
        </p:nvSpPr>
        <p:spPr>
          <a:xfrm>
            <a:off x="3126939" y="1819674"/>
            <a:ext cx="1399341" cy="523220"/>
          </a:xfrm>
          <a:prstGeom prst="rect">
            <a:avLst/>
          </a:prstGeom>
          <a:gradFill>
            <a:gsLst>
              <a:gs pos="0">
                <a:srgbClr val="92D050"/>
              </a:gs>
              <a:gs pos="100000">
                <a:srgbClr val="00B050"/>
              </a:gs>
            </a:gsLst>
            <a:lin ang="10800000" scaled="0"/>
          </a:gradFill>
        </p:spPr>
        <p:txBody>
          <a:bodyPr wrap="square">
            <a:spAutoFit/>
          </a:bodyPr>
          <a:lstStyle/>
          <a:p>
            <a:pPr algn="ctr"/>
            <a:r>
              <a:rPr lang="zh-CN" altLang="en-US" sz="28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荷兰</a:t>
            </a: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7040" y="2259997"/>
            <a:ext cx="4234879" cy="2338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660400" y="1953179"/>
            <a:ext cx="8061489" cy="2951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带着问题，有感情地朗读课文：</a:t>
            </a: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①读准字音，把课文读正确，读通顺。</a:t>
            </a: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②看看通过自学，能读懂什么？有不明白的，做上记号，提出来大家共同讨论。</a:t>
            </a: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7653" y="1964387"/>
            <a:ext cx="3099862" cy="2929227"/>
          </a:xfrm>
          <a:prstGeom prst="rect">
            <a:avLst/>
          </a:prstGeom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522789" y="2322511"/>
            <a:ext cx="9630666" cy="2212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自读检查：</a:t>
            </a: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1.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指名读课文，同学检查字音是否正确。</a:t>
            </a: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2.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分小组讨论：读完课文，你能不能说一说课文的主要内容。</a:t>
            </a: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6324" y="2167586"/>
            <a:ext cx="3099862" cy="2929227"/>
          </a:xfrm>
          <a:prstGeom prst="rect">
            <a:avLst/>
          </a:prstGeom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38"/>
          <p:cNvSpPr txBox="1">
            <a:spLocks noChangeArrowheads="1"/>
          </p:cNvSpPr>
          <p:nvPr/>
        </p:nvSpPr>
        <p:spPr bwMode="auto">
          <a:xfrm>
            <a:off x="4407491" y="4596818"/>
            <a:ext cx="219905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滴里嘟噜</a:t>
            </a:r>
          </a:p>
        </p:txBody>
      </p:sp>
      <p:sp>
        <p:nvSpPr>
          <p:cNvPr id="36" name="矩形 35"/>
          <p:cNvSpPr>
            <a:spLocks noChangeArrowheads="1"/>
          </p:cNvSpPr>
          <p:nvPr/>
        </p:nvSpPr>
        <p:spPr bwMode="auto">
          <a:xfrm>
            <a:off x="3258486" y="3002110"/>
            <a:ext cx="98370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lū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37" name="Group 3"/>
          <p:cNvGrpSpPr/>
          <p:nvPr/>
        </p:nvGrpSpPr>
        <p:grpSpPr bwMode="auto">
          <a:xfrm>
            <a:off x="3166074" y="3878362"/>
            <a:ext cx="1150938" cy="1162050"/>
            <a:chOff x="2426" y="1253"/>
            <a:chExt cx="1815" cy="1814"/>
          </a:xfrm>
        </p:grpSpPr>
        <p:sp>
          <p:nvSpPr>
            <p:cNvPr id="38" name="Rectangle 4"/>
            <p:cNvSpPr>
              <a:spLocks noChangeArrowheads="1"/>
            </p:cNvSpPr>
            <p:nvPr/>
          </p:nvSpPr>
          <p:spPr bwMode="auto">
            <a:xfrm>
              <a:off x="2426" y="1253"/>
              <a:ext cx="1815" cy="1814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9" name="Line 5"/>
            <p:cNvSpPr>
              <a:spLocks noChangeShapeType="1"/>
            </p:cNvSpPr>
            <p:nvPr/>
          </p:nvSpPr>
          <p:spPr bwMode="auto">
            <a:xfrm flipH="1">
              <a:off x="2426" y="2160"/>
              <a:ext cx="181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0" name="Line 6"/>
            <p:cNvSpPr>
              <a:spLocks noChangeShapeType="1"/>
            </p:cNvSpPr>
            <p:nvPr/>
          </p:nvSpPr>
          <p:spPr bwMode="auto">
            <a:xfrm>
              <a:off x="3335" y="1298"/>
              <a:ext cx="0" cy="176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41" name="矩形 40"/>
          <p:cNvSpPr>
            <a:spLocks noChangeArrowheads="1"/>
          </p:cNvSpPr>
          <p:nvPr/>
        </p:nvSpPr>
        <p:spPr bwMode="auto">
          <a:xfrm>
            <a:off x="3166074" y="3857724"/>
            <a:ext cx="1152525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噜</a:t>
            </a:r>
          </a:p>
        </p:txBody>
      </p:sp>
      <p:sp>
        <p:nvSpPr>
          <p:cNvPr id="60" name="TextBox 44"/>
          <p:cNvSpPr txBox="1">
            <a:spLocks noChangeArrowheads="1"/>
          </p:cNvSpPr>
          <p:nvPr/>
        </p:nvSpPr>
        <p:spPr bwMode="auto">
          <a:xfrm>
            <a:off x="2902983" y="2113694"/>
            <a:ext cx="218621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呼噜</a:t>
            </a:r>
          </a:p>
        </p:txBody>
      </p:sp>
      <p:sp>
        <p:nvSpPr>
          <p:cNvPr id="58" name="TextBox 38"/>
          <p:cNvSpPr txBox="1">
            <a:spLocks noChangeArrowheads="1"/>
          </p:cNvSpPr>
          <p:nvPr/>
        </p:nvSpPr>
        <p:spPr bwMode="auto">
          <a:xfrm>
            <a:off x="4443776" y="3878362"/>
            <a:ext cx="219905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嘟噜</a:t>
            </a:r>
          </a:p>
        </p:txBody>
      </p:sp>
      <p:sp>
        <p:nvSpPr>
          <p:cNvPr id="49" name="TextBox 14"/>
          <p:cNvSpPr txBox="1">
            <a:spLocks noChangeArrowheads="1"/>
          </p:cNvSpPr>
          <p:nvPr/>
        </p:nvSpPr>
        <p:spPr bwMode="auto">
          <a:xfrm>
            <a:off x="8925161" y="3806236"/>
            <a:ext cx="205578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吆天喝地</a:t>
            </a:r>
          </a:p>
        </p:txBody>
      </p:sp>
      <p:sp>
        <p:nvSpPr>
          <p:cNvPr id="50" name="矩形 49"/>
          <p:cNvSpPr>
            <a:spLocks noChangeArrowheads="1"/>
          </p:cNvSpPr>
          <p:nvPr/>
        </p:nvSpPr>
        <p:spPr bwMode="auto">
          <a:xfrm>
            <a:off x="7676043" y="2898246"/>
            <a:ext cx="96734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yāo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1" name="TextBox 44"/>
          <p:cNvSpPr txBox="1">
            <a:spLocks noChangeArrowheads="1"/>
          </p:cNvSpPr>
          <p:nvPr/>
        </p:nvSpPr>
        <p:spPr bwMode="auto">
          <a:xfrm>
            <a:off x="7409389" y="2065303"/>
            <a:ext cx="271179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吆喝</a:t>
            </a:r>
          </a:p>
        </p:txBody>
      </p:sp>
      <p:grpSp>
        <p:nvGrpSpPr>
          <p:cNvPr id="52" name="Group 3"/>
          <p:cNvGrpSpPr/>
          <p:nvPr/>
        </p:nvGrpSpPr>
        <p:grpSpPr bwMode="auto">
          <a:xfrm>
            <a:off x="7481960" y="3765329"/>
            <a:ext cx="1150938" cy="1162050"/>
            <a:chOff x="2426" y="1253"/>
            <a:chExt cx="1815" cy="1814"/>
          </a:xfrm>
        </p:grpSpPr>
        <p:sp>
          <p:nvSpPr>
            <p:cNvPr id="53" name="Rectangle 4"/>
            <p:cNvSpPr>
              <a:spLocks noChangeArrowheads="1"/>
            </p:cNvSpPr>
            <p:nvPr/>
          </p:nvSpPr>
          <p:spPr bwMode="auto">
            <a:xfrm>
              <a:off x="2426" y="1253"/>
              <a:ext cx="1815" cy="1814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4" name="Line 5"/>
            <p:cNvSpPr>
              <a:spLocks noChangeShapeType="1"/>
            </p:cNvSpPr>
            <p:nvPr/>
          </p:nvSpPr>
          <p:spPr bwMode="auto">
            <a:xfrm flipH="1">
              <a:off x="2426" y="2160"/>
              <a:ext cx="181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5" name="Line 6"/>
            <p:cNvSpPr>
              <a:spLocks noChangeShapeType="1"/>
            </p:cNvSpPr>
            <p:nvPr/>
          </p:nvSpPr>
          <p:spPr bwMode="auto">
            <a:xfrm>
              <a:off x="3335" y="1298"/>
              <a:ext cx="0" cy="176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56" name="矩形 55"/>
          <p:cNvSpPr>
            <a:spLocks noChangeArrowheads="1"/>
          </p:cNvSpPr>
          <p:nvPr/>
        </p:nvSpPr>
        <p:spPr bwMode="auto">
          <a:xfrm>
            <a:off x="7481960" y="3744691"/>
            <a:ext cx="1152525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吆</a:t>
            </a:r>
          </a:p>
        </p:txBody>
      </p:sp>
      <p:sp>
        <p:nvSpPr>
          <p:cNvPr id="57" name="TextBox 14"/>
          <p:cNvSpPr txBox="1">
            <a:spLocks noChangeArrowheads="1"/>
          </p:cNvSpPr>
          <p:nvPr/>
        </p:nvSpPr>
        <p:spPr bwMode="auto">
          <a:xfrm>
            <a:off x="8946933" y="4524693"/>
            <a:ext cx="203401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吆五喝六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6" grpId="0"/>
      <p:bldP spid="41" grpId="0"/>
      <p:bldP spid="60" grpId="0"/>
      <p:bldP spid="58" grpId="0"/>
      <p:bldP spid="49" grpId="0"/>
      <p:bldP spid="50" grpId="0"/>
      <p:bldP spid="51" grpId="0"/>
      <p:bldP spid="56" grpId="0"/>
      <p:bldP spid="5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38"/>
          <p:cNvSpPr txBox="1">
            <a:spLocks noChangeArrowheads="1"/>
          </p:cNvSpPr>
          <p:nvPr/>
        </p:nvSpPr>
        <p:spPr bwMode="auto">
          <a:xfrm>
            <a:off x="4371766" y="3931694"/>
            <a:ext cx="219905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哞哞叫</a:t>
            </a:r>
          </a:p>
        </p:txBody>
      </p:sp>
      <p:sp>
        <p:nvSpPr>
          <p:cNvPr id="36" name="矩形 35"/>
          <p:cNvSpPr>
            <a:spLocks noChangeArrowheads="1"/>
          </p:cNvSpPr>
          <p:nvPr/>
        </p:nvSpPr>
        <p:spPr bwMode="auto">
          <a:xfrm>
            <a:off x="3197526" y="2797583"/>
            <a:ext cx="117424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mōu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37" name="Group 3"/>
          <p:cNvGrpSpPr/>
          <p:nvPr/>
        </p:nvGrpSpPr>
        <p:grpSpPr bwMode="auto">
          <a:xfrm>
            <a:off x="3105114" y="3673835"/>
            <a:ext cx="1150938" cy="1162050"/>
            <a:chOff x="2426" y="1253"/>
            <a:chExt cx="1815" cy="1814"/>
          </a:xfrm>
        </p:grpSpPr>
        <p:sp>
          <p:nvSpPr>
            <p:cNvPr id="38" name="Rectangle 4"/>
            <p:cNvSpPr>
              <a:spLocks noChangeArrowheads="1"/>
            </p:cNvSpPr>
            <p:nvPr/>
          </p:nvSpPr>
          <p:spPr bwMode="auto">
            <a:xfrm>
              <a:off x="2426" y="1253"/>
              <a:ext cx="1815" cy="1814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9" name="Line 5"/>
            <p:cNvSpPr>
              <a:spLocks noChangeShapeType="1"/>
            </p:cNvSpPr>
            <p:nvPr/>
          </p:nvSpPr>
          <p:spPr bwMode="auto">
            <a:xfrm flipH="1">
              <a:off x="2426" y="2160"/>
              <a:ext cx="181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0" name="Line 6"/>
            <p:cNvSpPr>
              <a:spLocks noChangeShapeType="1"/>
            </p:cNvSpPr>
            <p:nvPr/>
          </p:nvSpPr>
          <p:spPr bwMode="auto">
            <a:xfrm>
              <a:off x="3335" y="1298"/>
              <a:ext cx="0" cy="176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41" name="矩形 40"/>
          <p:cNvSpPr>
            <a:spLocks noChangeArrowheads="1"/>
          </p:cNvSpPr>
          <p:nvPr/>
        </p:nvSpPr>
        <p:spPr bwMode="auto">
          <a:xfrm>
            <a:off x="3215531" y="3805285"/>
            <a:ext cx="115252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哞</a:t>
            </a:r>
          </a:p>
        </p:txBody>
      </p:sp>
      <p:sp>
        <p:nvSpPr>
          <p:cNvPr id="60" name="TextBox 44"/>
          <p:cNvSpPr txBox="1">
            <a:spLocks noChangeArrowheads="1"/>
          </p:cNvSpPr>
          <p:nvPr/>
        </p:nvSpPr>
        <p:spPr bwMode="auto">
          <a:xfrm>
            <a:off x="3078324" y="2035447"/>
            <a:ext cx="218621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哞哞声</a:t>
            </a:r>
          </a:p>
        </p:txBody>
      </p:sp>
      <p:sp>
        <p:nvSpPr>
          <p:cNvPr id="49" name="TextBox 14"/>
          <p:cNvSpPr txBox="1">
            <a:spLocks noChangeArrowheads="1"/>
          </p:cNvSpPr>
          <p:nvPr/>
        </p:nvSpPr>
        <p:spPr bwMode="auto">
          <a:xfrm>
            <a:off x="8889436" y="3503314"/>
            <a:ext cx="205578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畜生</a:t>
            </a:r>
          </a:p>
        </p:txBody>
      </p:sp>
      <p:sp>
        <p:nvSpPr>
          <p:cNvPr id="50" name="矩形 49"/>
          <p:cNvSpPr>
            <a:spLocks noChangeArrowheads="1"/>
          </p:cNvSpPr>
          <p:nvPr/>
        </p:nvSpPr>
        <p:spPr bwMode="auto">
          <a:xfrm>
            <a:off x="7498475" y="2740164"/>
            <a:ext cx="96734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chù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1" name="TextBox 44"/>
          <p:cNvSpPr txBox="1">
            <a:spLocks noChangeArrowheads="1"/>
          </p:cNvSpPr>
          <p:nvPr/>
        </p:nvSpPr>
        <p:spPr bwMode="auto">
          <a:xfrm>
            <a:off x="7498475" y="2004800"/>
            <a:ext cx="271179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牲畜</a:t>
            </a:r>
          </a:p>
        </p:txBody>
      </p:sp>
      <p:grpSp>
        <p:nvGrpSpPr>
          <p:cNvPr id="52" name="Group 3"/>
          <p:cNvGrpSpPr/>
          <p:nvPr/>
        </p:nvGrpSpPr>
        <p:grpSpPr bwMode="auto">
          <a:xfrm>
            <a:off x="7421000" y="3661745"/>
            <a:ext cx="1150938" cy="1162050"/>
            <a:chOff x="2426" y="1253"/>
            <a:chExt cx="1815" cy="1814"/>
          </a:xfrm>
        </p:grpSpPr>
        <p:sp>
          <p:nvSpPr>
            <p:cNvPr id="53" name="Rectangle 4"/>
            <p:cNvSpPr>
              <a:spLocks noChangeArrowheads="1"/>
            </p:cNvSpPr>
            <p:nvPr/>
          </p:nvSpPr>
          <p:spPr bwMode="auto">
            <a:xfrm>
              <a:off x="2426" y="1253"/>
              <a:ext cx="1815" cy="1814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4" name="Line 5"/>
            <p:cNvSpPr>
              <a:spLocks noChangeShapeType="1"/>
            </p:cNvSpPr>
            <p:nvPr/>
          </p:nvSpPr>
          <p:spPr bwMode="auto">
            <a:xfrm flipH="1">
              <a:off x="2426" y="2160"/>
              <a:ext cx="181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5" name="Line 6"/>
            <p:cNvSpPr>
              <a:spLocks noChangeShapeType="1"/>
            </p:cNvSpPr>
            <p:nvPr/>
          </p:nvSpPr>
          <p:spPr bwMode="auto">
            <a:xfrm>
              <a:off x="3335" y="1298"/>
              <a:ext cx="0" cy="176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56" name="矩形 55"/>
          <p:cNvSpPr>
            <a:spLocks noChangeArrowheads="1"/>
          </p:cNvSpPr>
          <p:nvPr/>
        </p:nvSpPr>
        <p:spPr bwMode="auto">
          <a:xfrm>
            <a:off x="7531417" y="3793195"/>
            <a:ext cx="115252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畜</a:t>
            </a:r>
          </a:p>
        </p:txBody>
      </p:sp>
      <p:sp>
        <p:nvSpPr>
          <p:cNvPr id="57" name="TextBox 14"/>
          <p:cNvSpPr txBox="1">
            <a:spLocks noChangeArrowheads="1"/>
          </p:cNvSpPr>
          <p:nvPr/>
        </p:nvSpPr>
        <p:spPr bwMode="auto">
          <a:xfrm>
            <a:off x="8900322" y="4241271"/>
            <a:ext cx="203401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幼畜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6" grpId="0"/>
      <p:bldP spid="41" grpId="0"/>
      <p:bldP spid="60" grpId="0"/>
      <p:bldP spid="49" grpId="0"/>
      <p:bldP spid="50" grpId="0"/>
      <p:bldP spid="51" grpId="0"/>
      <p:bldP spid="56" grpId="0"/>
      <p:bldP spid="5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GUIDESSETTING" val="{&quot;Id&quot;:null,&quot;Name&quot;:&quot;正常&quot;,&quot;HeaderHeight&quot;:15.0,&quot;FooterHeight&quot;:9.0,&quot;SideMargin&quot;:5.5,&quot;TopMargin&quot;:0.0,&quot;BottomMargin&quot;:0.0,&quot;IntervalMargin&quot;:1.5,&quot;SettingType&quot;:&quot;System&quot;}"/>
</p:tagLst>
</file>

<file path=ppt/theme/theme1.xml><?xml version="1.0" encoding="utf-8"?>
<a:theme xmlns:a="http://schemas.openxmlformats.org/drawingml/2006/main" name="办公资源网：www.bangongziyuan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1352</Words>
  <Application>Microsoft Office PowerPoint</Application>
  <PresentationFormat>宽屏</PresentationFormat>
  <Paragraphs>144</Paragraphs>
  <Slides>27</Slides>
  <Notes>27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33" baseType="lpstr">
      <vt:lpstr>OPPOSans R</vt:lpstr>
      <vt:lpstr>OPPOSans B</vt:lpstr>
      <vt:lpstr>OPPOSans L</vt:lpstr>
      <vt:lpstr>Arial</vt:lpstr>
      <vt:lpstr>FandolFang R</vt:lpstr>
      <vt:lpstr>办公资源网：www.bangongziyuan.com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cp:lastModifiedBy>天 下</cp:lastModifiedBy>
  <cp:revision>1</cp:revision>
  <dcterms:created xsi:type="dcterms:W3CDTF">2020-08-10T06:32:00Z</dcterms:created>
  <dcterms:modified xsi:type="dcterms:W3CDTF">2021-01-08T23:43:13Z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2052-11.1.0.9999</vt:lpwstr>
  </property>
</Properties>
</file>