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478" r:id="rId3"/>
    <p:sldId id="496" r:id="rId4"/>
    <p:sldId id="379" r:id="rId5"/>
    <p:sldId id="497" r:id="rId6"/>
    <p:sldId id="498" r:id="rId7"/>
    <p:sldId id="429" r:id="rId8"/>
    <p:sldId id="500" r:id="rId9"/>
    <p:sldId id="440" r:id="rId10"/>
    <p:sldId id="436" r:id="rId11"/>
    <p:sldId id="437" r:id="rId12"/>
    <p:sldId id="441" r:id="rId13"/>
    <p:sldId id="458" r:id="rId14"/>
    <p:sldId id="459" r:id="rId15"/>
    <p:sldId id="501" r:id="rId16"/>
    <p:sldId id="502" r:id="rId17"/>
    <p:sldId id="503" r:id="rId18"/>
    <p:sldId id="483" r:id="rId19"/>
    <p:sldId id="505" r:id="rId20"/>
    <p:sldId id="471" r:id="rId21"/>
    <p:sldId id="473" r:id="rId22"/>
    <p:sldId id="475" r:id="rId23"/>
    <p:sldId id="474" r:id="rId24"/>
    <p:sldId id="476" r:id="rId25"/>
    <p:sldId id="508" r:id="rId26"/>
    <p:sldId id="509" r:id="rId27"/>
    <p:sldId id="487" r:id="rId28"/>
    <p:sldId id="510" r:id="rId29"/>
    <p:sldId id="511" r:id="rId30"/>
    <p:sldId id="512" r:id="rId31"/>
    <p:sldId id="287" r:id="rId32"/>
    <p:sldId id="455" r:id="rId33"/>
    <p:sldId id="513" r:id="rId34"/>
  </p:sldIdLst>
  <p:sldSz cx="12192000" cy="6858000"/>
  <p:notesSz cx="6858000" cy="9144000"/>
  <p:embeddedFontLst>
    <p:embeddedFont>
      <p:font typeface="FandolFang R" panose="02010600030101010101" charset="-122"/>
      <p:regular r:id="rId36"/>
    </p:embeddedFont>
    <p:embeddedFont>
      <p:font typeface="OPPOSans B" panose="02010600030101010101" charset="-122"/>
      <p:regular r:id="rId37"/>
    </p:embeddedFont>
    <p:embeddedFont>
      <p:font typeface="OPPOSans L" panose="02010600030101010101" charset="-122"/>
      <p:regular r:id="rId38"/>
    </p:embeddedFont>
    <p:embeddedFont>
      <p:font typeface="OPPOSans R" panose="02010600030101010101" charset="-122"/>
      <p:regular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AAA"/>
    <a:srgbClr val="B12973"/>
    <a:srgbClr val="862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83" autoAdjust="0"/>
    <p:restoredTop sz="94660"/>
  </p:normalViewPr>
  <p:slideViewPr>
    <p:cSldViewPr snapToGrid="0">
      <p:cViewPr varScale="1">
        <p:scale>
          <a:sx n="97" d="100"/>
          <a:sy n="97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交流平台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词句段运用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日积月累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51460" y="548639"/>
            <a:ext cx="224790" cy="396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121389" y="6483526"/>
            <a:ext cx="1070610" cy="168509"/>
            <a:chOff x="10209002" y="6289040"/>
            <a:chExt cx="1982998" cy="1685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209002" y="6289040"/>
              <a:ext cx="1982998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625363" y="6373294"/>
              <a:ext cx="1566637" cy="0"/>
            </a:xfrm>
            <a:prstGeom prst="line">
              <a:avLst/>
            </a:prstGeom>
            <a:ln w="158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366339" y="6457549"/>
              <a:ext cx="825661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 userDrawn="1"/>
        </p:nvSpPr>
        <p:spPr>
          <a:xfrm>
            <a:off x="527933" y="548639"/>
            <a:ext cx="181356" cy="396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98275" y="548639"/>
            <a:ext cx="95083" cy="39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/>
          <a:stretch>
            <a:fillRect/>
          </a:stretch>
        </p:blipFill>
        <p:spPr>
          <a:xfrm>
            <a:off x="0" y="0"/>
            <a:ext cx="12191998" cy="6858000"/>
          </a:xfrm>
          <a:custGeom>
            <a:avLst/>
            <a:gdLst>
              <a:gd name="connsiteX0" fmla="*/ 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447800" y="-2195173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100" y="2128229"/>
            <a:ext cx="1084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第一单元  语文园地</a:t>
            </a:r>
            <a:endParaRPr lang="zh-CN" altLang="en-US" sz="9600" dirty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122912"/>
            <a:ext cx="3386832" cy="7357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0480" y="3775364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4218716" y="1633842"/>
            <a:ext cx="3754569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75" name="矩形 74"/>
          <p:cNvSpPr/>
          <p:nvPr/>
        </p:nvSpPr>
        <p:spPr>
          <a:xfrm>
            <a:off x="3271233" y="3559762"/>
            <a:ext cx="7456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792481" y="2591616"/>
            <a:ext cx="11003279" cy="2401298"/>
            <a:chOff x="2801256" y="2736759"/>
            <a:chExt cx="8316687" cy="2401298"/>
          </a:xfrm>
        </p:grpSpPr>
        <p:sp>
          <p:nvSpPr>
            <p:cNvPr id="43" name="矩形 42"/>
            <p:cNvSpPr/>
            <p:nvPr/>
          </p:nvSpPr>
          <p:spPr>
            <a:xfrm>
              <a:off x="2918800" y="2783760"/>
              <a:ext cx="8053999" cy="1474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在同一篇文章中表达思想感情的方法也不是单一的，为了表达的需要作者可能多种表达思想感情的方法穿插运用。一般的表达情感的方法有如下三种：</a:t>
              </a: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2801256" y="2736759"/>
              <a:ext cx="8316687" cy="2401298"/>
            </a:xfrm>
            <a:prstGeom prst="roundRect">
              <a:avLst/>
            </a:prstGeom>
            <a:noFill/>
            <a:ln w="31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/>
          <p:cNvSpPr/>
          <p:nvPr/>
        </p:nvSpPr>
        <p:spPr>
          <a:xfrm>
            <a:off x="660400" y="1975120"/>
            <a:ext cx="7538720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寓情于景：情感的抒发蕴蓄在景物里，即情景交融。</a:t>
            </a:r>
          </a:p>
        </p:txBody>
      </p:sp>
      <p:sp>
        <p:nvSpPr>
          <p:cNvPr id="42" name="矩形 41"/>
          <p:cNvSpPr/>
          <p:nvPr/>
        </p:nvSpPr>
        <p:spPr>
          <a:xfrm>
            <a:off x="746536" y="2758555"/>
            <a:ext cx="10698929" cy="221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在天底下，一碧千里，而 并不茫茫。四面都有小丘，平地是绿的，小丘也是绿的。羊群一会儿上了小丘，一会儿又下来，走在哪里都像给无边的绿毯绣上了白色的大花。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758190" y="2728776"/>
            <a:ext cx="6096000" cy="22129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本段描写的是作者第一次访问内蒙古大草原时的所见。作者通过描写草原秀美的景色流露出对草原的赞美之情。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6370" y="2289757"/>
            <a:ext cx="4287440" cy="3091016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878575" y="1515039"/>
            <a:ext cx="6739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融情于事：情感的抒发蕴蓄在对事件的叙述中。 </a:t>
            </a:r>
          </a:p>
        </p:txBody>
      </p:sp>
      <p:sp>
        <p:nvSpPr>
          <p:cNvPr id="44" name="矩形 43"/>
          <p:cNvSpPr/>
          <p:nvPr/>
        </p:nvSpPr>
        <p:spPr>
          <a:xfrm>
            <a:off x="878574" y="2474960"/>
            <a:ext cx="10475225" cy="282135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当祖父发现我铲的那块地还留着一片狗尾草，就问我：“这是什么？”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我说：“谷子。”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祖父大笑起来，笑得够了，把草拔下来，问我：“你每天吃的就是这个吗？”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我说：“是的。”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我看着祖父还在笑，就说：“你不信，我到屋里拿来给你看。”我跑到屋里拿了一个谷穗，远远地抛给祖父，说：“这不是一样的吗？”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673100" y="2644102"/>
            <a:ext cx="7614858" cy="221297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从作者对事情的叙述中让我们感受到祖父对“我”的耐心和慈爱；感受到祖父的慈祥、和蔼可亲和疼爱孙女。也感受到作者对祖父的崇敬和怀念。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39" y="2459539"/>
            <a:ext cx="2783461" cy="2630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660400" y="1729411"/>
            <a:ext cx="11022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（一） 读下面的例句，想象句子描写的情景，再选一种情景仿照着说一说。</a:t>
            </a:r>
          </a:p>
        </p:txBody>
      </p:sp>
      <p:sp>
        <p:nvSpPr>
          <p:cNvPr id="48" name="矩形 47"/>
          <p:cNvSpPr/>
          <p:nvPr/>
        </p:nvSpPr>
        <p:spPr>
          <a:xfrm>
            <a:off x="4341064" y="2788846"/>
            <a:ext cx="3509871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读一读，找规律。</a:t>
            </a:r>
          </a:p>
        </p:txBody>
      </p:sp>
      <p:sp>
        <p:nvSpPr>
          <p:cNvPr id="49" name="矩形 48"/>
          <p:cNvSpPr/>
          <p:nvPr/>
        </p:nvSpPr>
        <p:spPr>
          <a:xfrm>
            <a:off x="787698" y="3607489"/>
            <a:ext cx="10895448" cy="147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太阳光芒四射，亮得使人睁不开眼睛，亮得蚯蚓不敢钻出地面来，蝙蝠不敢从黑暗的地方飞出来。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660400" y="2691843"/>
            <a:ext cx="6456680" cy="147431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用排比的方法写出阳光的亮、刺眼，同时又生动的描写了蚯蚓、蝙蝠害怕光，富有童趣。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62" y="1097809"/>
            <a:ext cx="3627120" cy="5440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658049" y="2297737"/>
            <a:ext cx="10875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八月，天多热。鸡热得耷拉着翅膀，狗热得吐出舌头， 蝉热得不知如何是好。</a:t>
            </a:r>
          </a:p>
        </p:txBody>
      </p:sp>
      <p:sp>
        <p:nvSpPr>
          <p:cNvPr id="44" name="矩形 43"/>
          <p:cNvSpPr/>
          <p:nvPr/>
        </p:nvSpPr>
        <p:spPr>
          <a:xfrm>
            <a:off x="2344211" y="3628849"/>
            <a:ext cx="7503578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用拟人和排比的方法写出了天气的炎热。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589780" y="1842418"/>
            <a:ext cx="9950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（二）下面的语句在表达上有什么特点？想一想，照样子写一写。</a:t>
            </a:r>
          </a:p>
        </p:txBody>
      </p:sp>
      <p:sp>
        <p:nvSpPr>
          <p:cNvPr id="43" name="矩形 42"/>
          <p:cNvSpPr/>
          <p:nvPr/>
        </p:nvSpPr>
        <p:spPr>
          <a:xfrm>
            <a:off x="768439" y="2730747"/>
            <a:ext cx="8010660" cy="2259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在平沙无垠的非洲大沙漠中，在碧波万顷的大海中， 在巍峨雄奇的高山上，我都看到过月亮。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对此之下， 我感到这些广阔世界的大月亮，无论如何比不上我那心爱的小月亮。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099" y="2722759"/>
            <a:ext cx="2816344" cy="18756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2"/>
          <p:cNvSpPr txBox="1"/>
          <p:nvPr/>
        </p:nvSpPr>
        <p:spPr>
          <a:xfrm>
            <a:off x="660400" y="2201373"/>
            <a:ext cx="10858500" cy="221297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这是对比。文章中明确提到了“对比之下，我感到这些广阔世界的大月亮，无论如何比不上我那心爱的小月亮。”这样对比描写更能突出作者对故乡月色的喜爱，更能表达作者对故乡的眷恋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以及对故乡的思念之情。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r="24245"/>
          <a:stretch>
            <a:fillRect/>
          </a:stretch>
        </p:blipFill>
        <p:spPr>
          <a:xfrm>
            <a:off x="575355" y="0"/>
            <a:ext cx="5997277" cy="6858000"/>
          </a:xfrm>
          <a:prstGeom prst="rect">
            <a:avLst/>
          </a:prstGeom>
        </p:spPr>
      </p:pic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7404144" y="114975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0" y="6192520"/>
            <a:ext cx="12192000" cy="27863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14006" y="1347253"/>
            <a:ext cx="3519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5" name="文本框 66"/>
          <p:cNvSpPr txBox="1">
            <a:spLocks noChangeArrowheads="1"/>
          </p:cNvSpPr>
          <p:nvPr/>
        </p:nvSpPr>
        <p:spPr bwMode="auto">
          <a:xfrm>
            <a:off x="7404144" y="203333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7404144" y="291691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7404144" y="380049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日积月累</a:t>
            </a:r>
          </a:p>
        </p:txBody>
      </p:sp>
      <p:sp>
        <p:nvSpPr>
          <p:cNvPr id="18" name="文本框 66"/>
          <p:cNvSpPr txBox="1">
            <a:spLocks noChangeArrowheads="1"/>
          </p:cNvSpPr>
          <p:nvPr/>
        </p:nvSpPr>
        <p:spPr bwMode="auto">
          <a:xfrm>
            <a:off x="7404144" y="468407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9" name="矩形 18"/>
          <p:cNvSpPr/>
          <p:nvPr/>
        </p:nvSpPr>
        <p:spPr>
          <a:xfrm>
            <a:off x="3078480" y="2654561"/>
            <a:ext cx="944880" cy="55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5499870" y="2594089"/>
            <a:ext cx="6158730" cy="2202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真的，一直到现在，我实在再没有吃到那夜似的好豆， 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也不再看到那夜似的好戏了。 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528" y="1991485"/>
            <a:ext cx="4421587" cy="3281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660400" y="2134879"/>
            <a:ext cx="10858500" cy="1705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这是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社戏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的最后一段，用简明的语言表达人物的情感。所谓“那 夜似的好豆”“那夜似的好戏”与以后所有的豆，所有的戏相比较，凸显了作者对天真烂漫自由有趣的童年的美好回忆。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030" y="3992318"/>
            <a:ext cx="3843539" cy="2472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997581" y="2175914"/>
            <a:ext cx="7497989" cy="3129566"/>
            <a:chOff x="1390918" y="2395471"/>
            <a:chExt cx="7497989" cy="3129566"/>
          </a:xfrm>
        </p:grpSpPr>
        <p:sp>
          <p:nvSpPr>
            <p:cNvPr id="42" name="矩形 41"/>
            <p:cNvSpPr/>
            <p:nvPr/>
          </p:nvSpPr>
          <p:spPr>
            <a:xfrm>
              <a:off x="2101741" y="2553683"/>
              <a:ext cx="6787166" cy="2813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    游子吟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   【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唐</a:t>
              </a:r>
              <a:r>
                <a:rPr lang="en-US" altLang="zh-CN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孟郊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慈母手中线，游子身上衣。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临行密密缝，意恐迟迟归。 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谁言寸草心，报得三春晖。</a:t>
              </a:r>
            </a:p>
          </p:txBody>
        </p:sp>
        <p:sp>
          <p:nvSpPr>
            <p:cNvPr id="43" name="同侧圆角矩形 42"/>
            <p:cNvSpPr/>
            <p:nvPr/>
          </p:nvSpPr>
          <p:spPr>
            <a:xfrm>
              <a:off x="1390918" y="2395471"/>
              <a:ext cx="5615189" cy="3129566"/>
            </a:xfrm>
            <a:prstGeom prst="round2Same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7675" y="2175914"/>
            <a:ext cx="4085784" cy="29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5278191" y="1665667"/>
            <a:ext cx="1635617" cy="798490"/>
            <a:chOff x="1184857" y="1970467"/>
            <a:chExt cx="1635617" cy="798490"/>
          </a:xfrm>
        </p:grpSpPr>
        <p:sp>
          <p:nvSpPr>
            <p:cNvPr id="46" name="流程图: 准备 45"/>
            <p:cNvSpPr/>
            <p:nvPr/>
          </p:nvSpPr>
          <p:spPr>
            <a:xfrm>
              <a:off x="1184857" y="1970467"/>
              <a:ext cx="1635617" cy="798490"/>
            </a:xfrm>
            <a:prstGeom prst="flowChartPreparation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62130" y="2138879"/>
              <a:ext cx="1481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解题</a:t>
              </a:r>
            </a:p>
          </p:txBody>
        </p:sp>
      </p:grpSp>
      <p:sp>
        <p:nvSpPr>
          <p:cNvPr id="48" name="矩形 47"/>
          <p:cNvSpPr/>
          <p:nvPr/>
        </p:nvSpPr>
        <p:spPr>
          <a:xfrm>
            <a:off x="1015592" y="2745897"/>
            <a:ext cx="10503308" cy="2813142"/>
          </a:xfrm>
          <a:prstGeom prst="rect">
            <a:avLst/>
          </a:prstGeom>
          <a:ln w="5080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古人把离家在外的人叫“游子”，“吟”是朗诵、唱，引导学生反复诵读探究，从而领悟到母爱的无私和伟大。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游子吟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是唐代诗人孟郊创作的五言乐府诗。全诗共三句三十字，采用白描的手法，通过回忆一个看似平常的临行前缝衣的场景，凸显并歌颂了母爱的伟大与无私，表达了诗人对母爱的感激以及对母亲深深的爱与尊敬。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4524164" y="2024240"/>
            <a:ext cx="6994736" cy="36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u="sng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孟郊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(751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-815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，字东野，唐朝湖州武康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今浙江德清县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人，祖籍平昌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今山东德州临邑县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，先世居汝 州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今属河南汝州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，唐代著名诗人。代表作有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游子吟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。有“诗囚”之称，又与贾岛齐名，人称“郊寒岛瘦”。 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206" y="2261980"/>
            <a:ext cx="2923705" cy="345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5309141" y="1333153"/>
            <a:ext cx="1415772" cy="461665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创作背景</a:t>
            </a:r>
          </a:p>
        </p:txBody>
      </p:sp>
      <p:sp>
        <p:nvSpPr>
          <p:cNvPr id="44" name="矩形 43"/>
          <p:cNvSpPr/>
          <p:nvPr/>
        </p:nvSpPr>
        <p:spPr>
          <a:xfrm>
            <a:off x="515154" y="2203360"/>
            <a:ext cx="11003746" cy="3090654"/>
          </a:xfrm>
          <a:prstGeom prst="rect">
            <a:avLst/>
          </a:prstGeom>
          <a:ln w="25400">
            <a:solidFill>
              <a:schemeClr val="accent2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孟郊早年漂泊无依，一生贫困潦倒，直到五十岁时才得到了一个溧阳县尉的卑职，结束了长年的漂泊流离生活，便将母亲接来住。这首诗就写于此时。诗人自然不把这样的小官放在心上，仍然放情于山水吟咏，公务则有所废弛，县令只给他半俸。此篇题下作者自注：“迎母溧 上作”，当是他居官溧阳时的作品。诗中亲切而真淳地吟颂了一种普通而伟大的人性美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母爱，因而引起了无数者的共鸣，千百年来一直脍炙人口。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5388114" y="1500106"/>
            <a:ext cx="1415772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词语注释</a:t>
            </a:r>
          </a:p>
        </p:txBody>
      </p:sp>
      <p:sp>
        <p:nvSpPr>
          <p:cNvPr id="43" name="矩形 42"/>
          <p:cNvSpPr/>
          <p:nvPr/>
        </p:nvSpPr>
        <p:spPr>
          <a:xfrm>
            <a:off x="1127206" y="2314562"/>
            <a:ext cx="10196114" cy="4466800"/>
          </a:xfrm>
          <a:prstGeom prst="rect">
            <a:avLst/>
          </a:prstGeom>
          <a:ln w="22225">
            <a:solidFill>
              <a:schemeClr val="accent2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游子吟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：题下原注“迎母溧上作”   当时作者居官溧阳县尉时所作。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）吟：吟诵，诵读。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）游子：出门远游的人。即作者自己。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）临：将要。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）意恐：心里很担心。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）归：回家。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）寸草：小草，这里比喻儿女。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5323225" y="1848904"/>
            <a:ext cx="1545550" cy="461665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898252" y="2650390"/>
            <a:ext cx="10409828" cy="2714089"/>
            <a:chOff x="927280" y="2331074"/>
            <a:chExt cx="6297768" cy="5262397"/>
          </a:xfrm>
        </p:grpSpPr>
        <p:sp>
          <p:nvSpPr>
            <p:cNvPr id="44" name="矩形 43"/>
            <p:cNvSpPr/>
            <p:nvPr/>
          </p:nvSpPr>
          <p:spPr>
            <a:xfrm>
              <a:off x="1050141" y="2399130"/>
              <a:ext cx="6096000" cy="429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慈祥的母亲手里把着针线，为将远游的孩子赶制新衣。临行她忙着缝得严严实实，是耽心孩子此去难得回归。谁能说象小草的那点孝心，可报答春晖般的慈母恩惠？</a:t>
              </a: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927280" y="2331074"/>
              <a:ext cx="6297768" cy="5262397"/>
            </a:xfrm>
            <a:prstGeom prst="round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838200" y="2289662"/>
            <a:ext cx="10680699" cy="147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古往今来，多少文人墨客，多少名人志士，都深刻地意识母爱的真挚，他们用不同的诗句，表达着赞美母爱的共同的心声。你知道有哪些诗句吗？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3728504" y="1835597"/>
            <a:ext cx="4734992" cy="3593206"/>
            <a:chOff x="2163651" y="2137893"/>
            <a:chExt cx="4159876" cy="3593206"/>
          </a:xfrm>
        </p:grpSpPr>
        <p:sp>
          <p:nvSpPr>
            <p:cNvPr id="43" name="矩形 42"/>
            <p:cNvSpPr/>
            <p:nvPr/>
          </p:nvSpPr>
          <p:spPr>
            <a:xfrm>
              <a:off x="2264841" y="2236408"/>
              <a:ext cx="3940936" cy="3367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别老母</a:t>
              </a:r>
              <a:r>
                <a:rPr lang="en-US" altLang="zh-CN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清代：黄景仁 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搴帷拜母河梁去，</a:t>
              </a:r>
              <a:endPara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白发愁看泪眼枯。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惨惨柴门风雪夜，</a:t>
              </a:r>
              <a:endPara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此时有子不如无。</a:t>
              </a: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2163651" y="2137893"/>
              <a:ext cx="4159876" cy="3593206"/>
            </a:xfrm>
            <a:prstGeom prst="roundRect">
              <a:avLst/>
            </a:prstGeom>
            <a:ln w="508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801077" y="2691843"/>
            <a:ext cx="7408800" cy="147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每个人都有自己的童年往事，快乐也好心酸也好，对于他都是心动神移的最深刻的记忆。       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冰心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2614" y="2060694"/>
            <a:ext cx="2621255" cy="3143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660400" y="1701477"/>
            <a:ext cx="800219" cy="461665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</a:t>
            </a:r>
          </a:p>
        </p:txBody>
      </p:sp>
      <p:sp>
        <p:nvSpPr>
          <p:cNvPr id="46" name="矩形 45"/>
          <p:cNvSpPr/>
          <p:nvPr/>
        </p:nvSpPr>
        <p:spPr>
          <a:xfrm>
            <a:off x="660400" y="2755867"/>
            <a:ext cx="11135360" cy="22129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把帷帐撩起，因为要去河梁谋生，故要向年迈的母亲辞别。看到白发苍苍的老母不由流下眼泪，眼泪也流干了。在这风雪之夜不能与母亲团聚，从这凄惨的分离的柴门远去。养子又有何用呢？倒不如没有啊。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400" y="2691843"/>
            <a:ext cx="10967719" cy="147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本次语文园地学习按照板块依次进行教学，版块内容难度方面从整体上看，本次语文园地学习内容按照课内知识与课外知识相结合，注重举一反三，实践运用。</a:t>
            </a:r>
            <a:endParaRPr lang="zh-CN" altLang="zh-CN" sz="24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/>
          <a:stretch>
            <a:fillRect/>
          </a:stretch>
        </p:blipFill>
        <p:spPr>
          <a:xfrm>
            <a:off x="0" y="0"/>
            <a:ext cx="12191998" cy="6858000"/>
          </a:xfrm>
          <a:custGeom>
            <a:avLst/>
            <a:gdLst>
              <a:gd name="connsiteX0" fmla="*/ 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447800" y="-2195173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29000" y="2128229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感谢观看</a:t>
            </a:r>
            <a:endParaRPr lang="zh-CN" altLang="en-US" sz="9600" dirty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122912"/>
            <a:ext cx="3386832" cy="7357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0480" y="3775364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3"/>
          <p:cNvGrpSpPr/>
          <p:nvPr/>
        </p:nvGrpSpPr>
        <p:grpSpPr>
          <a:xfrm>
            <a:off x="1614722" y="2745991"/>
            <a:ext cx="8962556" cy="1366017"/>
            <a:chOff x="1527639" y="1417888"/>
            <a:chExt cx="4046580" cy="2157224"/>
          </a:xfrm>
        </p:grpSpPr>
        <p:sp>
          <p:nvSpPr>
            <p:cNvPr id="53" name="矩形 52"/>
            <p:cNvSpPr/>
            <p:nvPr/>
          </p:nvSpPr>
          <p:spPr>
            <a:xfrm>
              <a:off x="1645922" y="1466243"/>
              <a:ext cx="3908583" cy="1817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我在读</a:t>
              </a:r>
              <a:r>
                <a:rPr lang="en-US" altLang="zh-CN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月是故乡明</a:t>
              </a:r>
              <a:r>
                <a:rPr lang="en-US" altLang="zh-CN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时，把自己想象成文中的主人公， 体会到了作者对故乡的怀乡之情。</a:t>
              </a:r>
              <a:endPara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1527639" y="1417888"/>
              <a:ext cx="4046580" cy="2157224"/>
            </a:xfrm>
            <a:prstGeom prst="roundRect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4354215" y="1683061"/>
            <a:ext cx="3509871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读一读，找规律。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79" y="3736559"/>
            <a:ext cx="2537081" cy="2397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3"/>
          <p:cNvGrpSpPr/>
          <p:nvPr/>
        </p:nvGrpSpPr>
        <p:grpSpPr>
          <a:xfrm>
            <a:off x="918949" y="2682274"/>
            <a:ext cx="10354102" cy="1493453"/>
            <a:chOff x="1695205" y="771549"/>
            <a:chExt cx="4557923" cy="2391485"/>
          </a:xfrm>
        </p:grpSpPr>
        <p:sp>
          <p:nvSpPr>
            <p:cNvPr id="53" name="矩形 52"/>
            <p:cNvSpPr/>
            <p:nvPr/>
          </p:nvSpPr>
          <p:spPr>
            <a:xfrm>
              <a:off x="1819053" y="881583"/>
              <a:ext cx="4434075" cy="1843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我通过有感情地朗读，把自己体会到的感情表达出来，加深了对课文思想感情的体会。</a:t>
              </a:r>
              <a:endPara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1695205" y="771549"/>
              <a:ext cx="4557923" cy="2391485"/>
            </a:xfrm>
            <a:prstGeom prst="roundRect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79" y="3736559"/>
            <a:ext cx="2537081" cy="2397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3"/>
          <p:cNvGrpSpPr/>
          <p:nvPr/>
        </p:nvGrpSpPr>
        <p:grpSpPr>
          <a:xfrm>
            <a:off x="823414" y="2343517"/>
            <a:ext cx="10545172" cy="1820447"/>
            <a:chOff x="1064735" y="803881"/>
            <a:chExt cx="5174816" cy="1756939"/>
          </a:xfrm>
        </p:grpSpPr>
        <p:sp>
          <p:nvSpPr>
            <p:cNvPr id="53" name="矩形 52"/>
            <p:cNvSpPr/>
            <p:nvPr/>
          </p:nvSpPr>
          <p:spPr>
            <a:xfrm>
              <a:off x="1173160" y="821114"/>
              <a:ext cx="4918539" cy="142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读到</a:t>
              </a:r>
              <a:r>
                <a:rPr lang="en-US" altLang="zh-CN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月是故乡明</a:t>
              </a:r>
              <a:r>
                <a:rPr lang="en-US" altLang="zh-CN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中“我的小月亮，我永远忘不掉你” 这句话时，我能直接感受到作者对故乡深深的怀念之情。</a:t>
              </a:r>
              <a:endPara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1064735" y="803881"/>
              <a:ext cx="5174816" cy="1756939"/>
            </a:xfrm>
            <a:prstGeom prst="roundRect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452" y="3429000"/>
            <a:ext cx="2537081" cy="2397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3"/>
          <p:cNvGrpSpPr/>
          <p:nvPr/>
        </p:nvGrpSpPr>
        <p:grpSpPr>
          <a:xfrm>
            <a:off x="1078974" y="2518537"/>
            <a:ext cx="10439926" cy="1565783"/>
            <a:chOff x="1695204" y="771549"/>
            <a:chExt cx="5063030" cy="3320386"/>
          </a:xfrm>
        </p:grpSpPr>
        <p:sp>
          <p:nvSpPr>
            <p:cNvPr id="61" name="矩形 60"/>
            <p:cNvSpPr/>
            <p:nvPr/>
          </p:nvSpPr>
          <p:spPr>
            <a:xfrm>
              <a:off x="1785361" y="1192932"/>
              <a:ext cx="4861205" cy="2477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读</a:t>
              </a:r>
              <a:r>
                <a:rPr lang="en-US" altLang="zh-CN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祖父的园子</a:t>
              </a:r>
              <a:r>
                <a:rPr lang="en-US" altLang="zh-CN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r>
                <a:rPr lang="zh-CN" altLang="en-US" sz="24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时，我从课文对园子里的花朵、鸟儿、虫子等事物的描述中，体会到了字里行间蕴含着的对祖父和园子深沉的爱与怀念。</a:t>
              </a:r>
              <a:endPara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1695204" y="771549"/>
              <a:ext cx="5063030" cy="3320386"/>
            </a:xfrm>
            <a:prstGeom prst="roundRect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692" y="3797519"/>
            <a:ext cx="2537081" cy="2397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493486" y="2228433"/>
            <a:ext cx="11025413" cy="3682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①把自己想象成文中的人物，设身处地地去体会和感悟作者的思想感情。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②我通过有感情地朗读，把自己体会到的感情表达出来，加深了对课文思想感情的体会。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③抓住文章中直接表达感情的句段，感受作者要表达的思想感情。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④从课文对具体事物的描述中，体会到字里行间蕴含着的思想感情。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54881" y="1523582"/>
            <a:ext cx="268224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4341065" y="1364019"/>
            <a:ext cx="3509871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练一练，学运用。</a:t>
            </a:r>
          </a:p>
        </p:txBody>
      </p:sp>
      <p:sp>
        <p:nvSpPr>
          <p:cNvPr id="47" name="矩形 46"/>
          <p:cNvSpPr/>
          <p:nvPr/>
        </p:nvSpPr>
        <p:spPr>
          <a:xfrm>
            <a:off x="1049968" y="2239784"/>
            <a:ext cx="9047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小组交流：怎样体会到下面各段表达的思想感情？ </a:t>
            </a:r>
          </a:p>
        </p:txBody>
      </p:sp>
      <p:sp>
        <p:nvSpPr>
          <p:cNvPr id="48" name="矩形 47"/>
          <p:cNvSpPr/>
          <p:nvPr/>
        </p:nvSpPr>
        <p:spPr>
          <a:xfrm>
            <a:off x="844692" y="3210503"/>
            <a:ext cx="10674208" cy="221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花开了，就像睡醒了似的。鸟飞了，就像在天上逛似的。虫子叫了，就像虫子在说话似的。一切都活了，要做什么， 就做什么。要怎么样，就怎么样，都是自由的。 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——《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祖父的园子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1916</Words>
  <Application>Microsoft Office PowerPoint</Application>
  <PresentationFormat>宽屏</PresentationFormat>
  <Paragraphs>115</Paragraphs>
  <Slides>33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OPPOSans R</vt:lpstr>
      <vt:lpstr>OPPOSans B</vt:lpstr>
      <vt:lpstr>OPPOSans L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2020-08-10T06:32:00Z</dcterms:created>
  <dcterms:modified xsi:type="dcterms:W3CDTF">2021-01-08T23:44:35Z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