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514" r:id="rId3"/>
    <p:sldId id="762" r:id="rId4"/>
    <p:sldId id="593" r:id="rId5"/>
    <p:sldId id="595" r:id="rId6"/>
    <p:sldId id="596" r:id="rId7"/>
    <p:sldId id="597" r:id="rId8"/>
    <p:sldId id="440" r:id="rId9"/>
    <p:sldId id="807" r:id="rId10"/>
    <p:sldId id="600" r:id="rId11"/>
    <p:sldId id="601" r:id="rId12"/>
    <p:sldId id="602" r:id="rId13"/>
    <p:sldId id="604" r:id="rId14"/>
    <p:sldId id="605" r:id="rId15"/>
    <p:sldId id="606" r:id="rId16"/>
    <p:sldId id="608" r:id="rId17"/>
    <p:sldId id="609" r:id="rId18"/>
    <p:sldId id="610" r:id="rId19"/>
    <p:sldId id="611" r:id="rId20"/>
    <p:sldId id="613" r:id="rId21"/>
    <p:sldId id="461" r:id="rId22"/>
    <p:sldId id="618" r:id="rId23"/>
    <p:sldId id="287" r:id="rId24"/>
    <p:sldId id="619" r:id="rId25"/>
    <p:sldId id="808" r:id="rId26"/>
  </p:sldIdLst>
  <p:sldSz cx="12192000" cy="6858000"/>
  <p:notesSz cx="6858000" cy="9144000"/>
  <p:embeddedFontLst>
    <p:embeddedFont>
      <p:font typeface="FandolFang R" panose="02010600030101010101" charset="-122"/>
      <p:regular r:id="rId28"/>
    </p:embeddedFont>
    <p:embeddedFont>
      <p:font typeface="OPPOSans B" panose="02010600030101010101" charset="-122"/>
      <p:regular r:id="rId29"/>
    </p:embeddedFont>
    <p:embeddedFont>
      <p:font typeface="OPPOSans L" panose="02010600030101010101" charset="-122"/>
      <p:regular r:id="rId30"/>
    </p:embeddedFont>
    <p:embeddedFont>
      <p:font typeface="OPPOSans R" panose="02010600030101010101" charset="-122"/>
      <p:regular r:id="rId31"/>
    </p:embeddedFont>
  </p:embeddedFontLst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AE9E"/>
    <a:srgbClr val="02091B"/>
    <a:srgbClr val="DD6AAA"/>
    <a:srgbClr val="B12973"/>
    <a:srgbClr val="862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63" autoAdjust="0"/>
    <p:restoredTop sz="94660"/>
  </p:normalViewPr>
  <p:slideViewPr>
    <p:cSldViewPr snapToGrid="0">
      <p:cViewPr>
        <p:scale>
          <a:sx n="75" d="100"/>
          <a:sy n="75" d="100"/>
        </p:scale>
        <p:origin x="106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259D1CA-E78F-4994-ABFE-01E2B28B230B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BFFFFCB-D24B-4BF6-904B-0F93C65682F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25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课前导读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交际要求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105997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互相交流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课文总结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课后练习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>
            <a:off x="11121389" y="6483526"/>
            <a:ext cx="1070610" cy="168509"/>
            <a:chOff x="10209002" y="6289040"/>
            <a:chExt cx="1982998" cy="168509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10209002" y="6289040"/>
              <a:ext cx="1982998" cy="0"/>
            </a:xfrm>
            <a:prstGeom prst="line">
              <a:avLst/>
            </a:prstGeom>
            <a:ln w="15875">
              <a:solidFill>
                <a:srgbClr val="26AE9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0625363" y="6373294"/>
              <a:ext cx="1566637" cy="0"/>
            </a:xfrm>
            <a:prstGeom prst="line">
              <a:avLst/>
            </a:prstGeom>
            <a:ln w="15875">
              <a:solidFill>
                <a:schemeClr val="accent4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1366339" y="6457549"/>
              <a:ext cx="825661" cy="0"/>
            </a:xfrm>
            <a:prstGeom prst="line">
              <a:avLst/>
            </a:prstGeom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/>
          <p:cNvSpPr/>
          <p:nvPr userDrawn="1"/>
        </p:nvSpPr>
        <p:spPr>
          <a:xfrm>
            <a:off x="251460" y="548639"/>
            <a:ext cx="641898" cy="114301"/>
          </a:xfrm>
          <a:prstGeom prst="rect">
            <a:avLst/>
          </a:prstGeom>
          <a:gradFill>
            <a:gsLst>
              <a:gs pos="0">
                <a:srgbClr val="26AE9E"/>
              </a:gs>
              <a:gs pos="100000">
                <a:srgbClr val="26AE9E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131445" y="689608"/>
            <a:ext cx="641898" cy="114301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266700" y="830577"/>
            <a:ext cx="586740" cy="114301"/>
          </a:xfrm>
          <a:prstGeom prst="rect">
            <a:avLst/>
          </a:prstGeom>
          <a:gradFill>
            <a:gsLst>
              <a:gs pos="0">
                <a:srgbClr val="26AE9E"/>
              </a:gs>
              <a:gs pos="100000">
                <a:srgbClr val="26AE9E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L" panose="00020600040101010101" pitchFamily="18" charset="-122"/>
          <a:ea typeface="OPPOSans L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9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20" b="15625"/>
          <a:stretch>
            <a:fillRect/>
          </a:stretch>
        </p:blipFill>
        <p:spPr>
          <a:xfrm>
            <a:off x="1294832" y="0"/>
            <a:ext cx="10897168" cy="6858000"/>
          </a:xfrm>
          <a:custGeom>
            <a:avLst/>
            <a:gdLst>
              <a:gd name="connsiteX0" fmla="*/ 0 w 10897168"/>
              <a:gd name="connsiteY0" fmla="*/ 0 h 6858000"/>
              <a:gd name="connsiteX1" fmla="*/ 10897168 w 10897168"/>
              <a:gd name="connsiteY1" fmla="*/ 0 h 6858000"/>
              <a:gd name="connsiteX2" fmla="*/ 10897168 w 10897168"/>
              <a:gd name="connsiteY2" fmla="*/ 6858000 h 6858000"/>
              <a:gd name="connsiteX3" fmla="*/ 0 w 108971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7168" h="6858000">
                <a:moveTo>
                  <a:pt x="0" y="0"/>
                </a:moveTo>
                <a:lnTo>
                  <a:pt x="10897168" y="0"/>
                </a:lnTo>
                <a:lnTo>
                  <a:pt x="1089716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矩形: 圆角 4"/>
          <p:cNvSpPr/>
          <p:nvPr/>
        </p:nvSpPr>
        <p:spPr>
          <a:xfrm>
            <a:off x="0" y="2002860"/>
            <a:ext cx="8399014" cy="2535911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320040" y="2554722"/>
            <a:ext cx="8290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第七单元  口语交际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06091" y="1328805"/>
            <a:ext cx="338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30548" y="4292859"/>
            <a:ext cx="4511040" cy="56263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2" name="流程图: 决策 1"/>
          <p:cNvSpPr/>
          <p:nvPr/>
        </p:nvSpPr>
        <p:spPr>
          <a:xfrm>
            <a:off x="3947886" y="1498134"/>
            <a:ext cx="4296228" cy="1011595"/>
          </a:xfrm>
          <a:prstGeom prst="flowChartDecision">
            <a:avLst/>
          </a:prstGeom>
          <a:solidFill>
            <a:srgbClr val="26AE9E"/>
          </a:solidFill>
          <a:ln w="38100">
            <a:noFill/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提纲赏析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7049" y="2742307"/>
            <a:ext cx="10557903" cy="3015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我们的教学楼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a. </a:t>
            </a:r>
            <a:r>
              <a:rPr kumimoji="0" lang="zh-CN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学校大门北面那栋又高又大的五层楼就是我们的教学楼。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b. </a:t>
            </a:r>
            <a:r>
              <a:rPr kumimoji="0" lang="zh-CN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请看教学楼前耸立着的一排又高又粗的白杨树。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c. </a:t>
            </a:r>
            <a:r>
              <a:rPr kumimoji="0" lang="zh-CN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我们的教学楼楼梯与众不同。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zh-C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d. </a:t>
            </a:r>
            <a:r>
              <a:rPr kumimoji="0" lang="zh-CN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一二楼之间的楼梯拐角处是小卖部，那是专门为我们提供学习用品开的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3" name="矩形 2"/>
          <p:cNvSpPr/>
          <p:nvPr/>
        </p:nvSpPr>
        <p:spPr>
          <a:xfrm>
            <a:off x="2166620" y="3672400"/>
            <a:ext cx="7858760" cy="2461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e. </a:t>
            </a:r>
            <a:r>
              <a:rPr kumimoji="0" lang="zh-CN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每楼拐角处张书法作品都是我们学生的杰作。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f. </a:t>
            </a:r>
            <a:r>
              <a:rPr kumimoji="0" lang="zh-CN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教学楼顶那两个小篮球场大小的大阳台，是我们嬉戏的“战场”！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g.</a:t>
            </a:r>
            <a:r>
              <a:rPr kumimoji="0" lang="zh-CN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下课了，教学楼马上要沸腾了！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zh-C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h. </a:t>
            </a:r>
            <a:r>
              <a:rPr kumimoji="0" lang="zh-CN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我爱我们的教学楼。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348" y="1130300"/>
            <a:ext cx="4016297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2" name="矩形 1"/>
          <p:cNvSpPr/>
          <p:nvPr/>
        </p:nvSpPr>
        <p:spPr>
          <a:xfrm>
            <a:off x="4966971" y="2111520"/>
            <a:ext cx="6551930" cy="2243050"/>
          </a:xfrm>
          <a:prstGeom prst="rect">
            <a:avLst/>
          </a:prstGeom>
          <a:ln w="38100">
            <a:solidFill>
              <a:srgbClr val="E6E30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这篇讲解稿选取了校园的教学楼作为讲解的对象。紧紧抓住教学楼的特点来设置内容，把教学楼介绍得很细致。说明小讲解员很善于观察，很善于捕捉校园中美好的事物。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81269"/>
            <a:ext cx="3072543" cy="29035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2" name="矩形 1"/>
          <p:cNvSpPr/>
          <p:nvPr/>
        </p:nvSpPr>
        <p:spPr>
          <a:xfrm>
            <a:off x="136190" y="4055793"/>
            <a:ext cx="11919620" cy="1689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①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确定顺序：观察顺序、方位顺序……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确定内容：交通、环境、周围的公共设施……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③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讲解技巧：从多个角度、采用不同的方法进行介绍。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256" y="1265556"/>
            <a:ext cx="4239488" cy="25260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2" name="矩形 1"/>
          <p:cNvSpPr/>
          <p:nvPr/>
        </p:nvSpPr>
        <p:spPr>
          <a:xfrm>
            <a:off x="5182930" y="1265556"/>
            <a:ext cx="1871025" cy="584775"/>
          </a:xfrm>
          <a:prstGeom prst="rect">
            <a:avLst/>
          </a:prstGeom>
          <a:solidFill>
            <a:srgbClr val="26AE9E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提纲赏析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5147" y="1850331"/>
            <a:ext cx="10517213" cy="334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这就是我家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a.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我家楼对面是一座美丽的花园，花园正中两株高大的梧桐树像哨兵一样站立着。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b.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树影中，五彩鹅卵石铺成的小道穿过公园，围绕着我家居住的四号楼，小路两旁紫荆花一朵朵随意地挂在树上。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4" name="矩形 3"/>
          <p:cNvSpPr/>
          <p:nvPr/>
        </p:nvSpPr>
        <p:spPr>
          <a:xfrm>
            <a:off x="660401" y="3914574"/>
            <a:ext cx="10556240" cy="1846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c. 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楼的东西两侧是碧绿的草坪，浅草丛中透出一簇簇五颜六色的小花。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d. 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我家楼房的背面，一排排健身器材有序地摆放着。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e. 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这就是我家，有它的陪伴，我感觉自己就像一条自由地遨游在海洋的小鱼，欢乐无比！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718" y="1484138"/>
            <a:ext cx="3224784" cy="2148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40" name="矩形 39"/>
          <p:cNvSpPr/>
          <p:nvPr/>
        </p:nvSpPr>
        <p:spPr>
          <a:xfrm>
            <a:off x="937996" y="3038931"/>
            <a:ext cx="10316009" cy="2196883"/>
          </a:xfrm>
          <a:prstGeom prst="rect">
            <a:avLst/>
          </a:prstGeom>
          <a:ln w="28575">
            <a:solidFill>
              <a:srgbClr val="7030A0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仿宋_GB2312" panose="02010609030101010101" charset="-122"/>
                <a:sym typeface="Arial" panose="020B0604020202020204" pitchFamily="34" charset="0"/>
              </a:rPr>
              <a:t>       ①确定顺序：观察顺序、参观的顺序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仿宋_GB2312" panose="02010609030101010101" charset="-122"/>
                <a:sym typeface="Arial" panose="020B0604020202020204" pitchFamily="34" charset="0"/>
              </a:rPr>
              <a:t>……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仿宋_GB2312" panose="02010609030101010101" charset="-122"/>
                <a:sym typeface="Arial" panose="020B0604020202020204" pitchFamily="34" charset="0"/>
              </a:rPr>
              <a:t>       ②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仿宋_GB2312" panose="02010609030101010101" charset="-122"/>
                <a:sym typeface="Arial" panose="020B0604020202020204" pitchFamily="34" charset="0"/>
              </a:rPr>
              <a:t>确定内容：沿途所见的所有展品、沿途所见的重要展品。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仿宋_GB2312" panose="02010609030101010101" charset="-122"/>
                <a:sym typeface="Arial" panose="020B0604020202020204" pitchFamily="34" charset="0"/>
              </a:rPr>
              <a:t>       ③讲解技巧：从多个角度、采用不同的方法进行介绍。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280" y="998220"/>
            <a:ext cx="3072543" cy="29035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40" name="矩形 39"/>
          <p:cNvSpPr/>
          <p:nvPr/>
        </p:nvSpPr>
        <p:spPr>
          <a:xfrm>
            <a:off x="5182930" y="1265556"/>
            <a:ext cx="1871025" cy="584775"/>
          </a:xfrm>
          <a:prstGeom prst="rect">
            <a:avLst/>
          </a:prstGeom>
          <a:solidFill>
            <a:srgbClr val="26AE9E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提纲赏析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4464" y="2299457"/>
            <a:ext cx="12691456" cy="3329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a.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参观中国军事博物馆。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b.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一号展区摆放着各种各样的炮。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c.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二号展区摆放着各种各样的导弹。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d.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三号展厅很大，我们按照顺时针方向参观。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e.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四号展区展出的是越野车。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f.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闭馆的时间马上要到了，请有秩序地离开博物馆。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991" y="2196649"/>
            <a:ext cx="3834412" cy="2624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40" name="矩形 39"/>
          <p:cNvSpPr/>
          <p:nvPr/>
        </p:nvSpPr>
        <p:spPr>
          <a:xfrm>
            <a:off x="951925" y="2247205"/>
            <a:ext cx="6061589" cy="1135054"/>
          </a:xfrm>
          <a:prstGeom prst="rect">
            <a:avLst/>
          </a:prstGeom>
          <a:ln w="12700" cmpd="sng">
            <a:solidFill>
              <a:srgbClr val="3333FF"/>
            </a:solidFill>
            <a:prstDash val="lg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确定好讲解的主题，围绕这个主题查阅、搜集文字和图片资料。</a:t>
            </a:r>
          </a:p>
        </p:txBody>
      </p:sp>
      <p:sp>
        <p:nvSpPr>
          <p:cNvPr id="41" name="矩形 40"/>
          <p:cNvSpPr/>
          <p:nvPr/>
        </p:nvSpPr>
        <p:spPr>
          <a:xfrm>
            <a:off x="987128" y="3747092"/>
            <a:ext cx="5991182" cy="588816"/>
          </a:xfrm>
          <a:prstGeom prst="rect">
            <a:avLst/>
          </a:prstGeom>
          <a:ln w="12700" cmpd="sng">
            <a:solidFill>
              <a:srgbClr val="3333FF"/>
            </a:solidFill>
            <a:prstDash val="lg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如果有条件，可以实地看一看。</a:t>
            </a:r>
          </a:p>
        </p:txBody>
      </p:sp>
      <p:sp>
        <p:nvSpPr>
          <p:cNvPr id="42" name="矩形 41"/>
          <p:cNvSpPr/>
          <p:nvPr/>
        </p:nvSpPr>
        <p:spPr>
          <a:xfrm>
            <a:off x="977296" y="4614496"/>
            <a:ext cx="6010847" cy="1135054"/>
          </a:xfrm>
          <a:prstGeom prst="rect">
            <a:avLst/>
          </a:prstGeom>
          <a:ln w="12700" cmpd="sng">
            <a:solidFill>
              <a:srgbClr val="3333FF"/>
            </a:solidFill>
            <a:prstDash val="lg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根据查到的资料列一个提纲，自已试着讲一讲。</a:t>
            </a:r>
          </a:p>
        </p:txBody>
      </p:sp>
      <p:sp>
        <p:nvSpPr>
          <p:cNvPr id="2" name="矩形 1"/>
          <p:cNvSpPr/>
          <p:nvPr/>
        </p:nvSpPr>
        <p:spPr>
          <a:xfrm>
            <a:off x="3172241" y="1437638"/>
            <a:ext cx="1620957" cy="523220"/>
          </a:xfrm>
          <a:prstGeom prst="rect">
            <a:avLst/>
          </a:prstGeom>
          <a:solidFill>
            <a:srgbClr val="26AE9E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准备工作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415" y="2247205"/>
            <a:ext cx="3378639" cy="2531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2" name="矩形 1"/>
          <p:cNvSpPr/>
          <p:nvPr/>
        </p:nvSpPr>
        <p:spPr>
          <a:xfrm>
            <a:off x="2295525" y="1695233"/>
            <a:ext cx="4358640" cy="523220"/>
          </a:xfrm>
          <a:prstGeom prst="rect">
            <a:avLst/>
          </a:prstGeom>
          <a:solidFill>
            <a:srgbClr val="26AE9E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对讲解员的要求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61172" y="2648131"/>
            <a:ext cx="7027346" cy="2797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）讲解的时候，条理要清楚，讲解的语气、语速要适当，还可以用手势、动作、表情帮助讲解。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）为了使讲解更吸引人，可以把要讲的内容做成小展板，画出参观路线，附上注解；还可以在讲的时候配上图片、影像或者音乐。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518" y="2109012"/>
            <a:ext cx="3336167" cy="3336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8" r="10620" b="15625"/>
          <a:stretch>
            <a:fillRect/>
          </a:stretch>
        </p:blipFill>
        <p:spPr>
          <a:xfrm flipH="1">
            <a:off x="0" y="0"/>
            <a:ext cx="5908431" cy="6858000"/>
          </a:xfrm>
          <a:custGeom>
            <a:avLst/>
            <a:gdLst>
              <a:gd name="connsiteX0" fmla="*/ 0 w 10897168"/>
              <a:gd name="connsiteY0" fmla="*/ 0 h 6858000"/>
              <a:gd name="connsiteX1" fmla="*/ 10897168 w 10897168"/>
              <a:gd name="connsiteY1" fmla="*/ 0 h 6858000"/>
              <a:gd name="connsiteX2" fmla="*/ 10897168 w 10897168"/>
              <a:gd name="connsiteY2" fmla="*/ 6858000 h 6858000"/>
              <a:gd name="connsiteX3" fmla="*/ 0 w 108971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7168" h="6858000">
                <a:moveTo>
                  <a:pt x="0" y="0"/>
                </a:moveTo>
                <a:lnTo>
                  <a:pt x="10897168" y="0"/>
                </a:lnTo>
                <a:lnTo>
                  <a:pt x="1089716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矩形: 圆角 6"/>
          <p:cNvSpPr/>
          <p:nvPr/>
        </p:nvSpPr>
        <p:spPr>
          <a:xfrm>
            <a:off x="0" y="2836985"/>
            <a:ext cx="6611815" cy="1701786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0162" y="3026158"/>
            <a:ext cx="3519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solidFill>
                  <a:srgbClr val="00B050"/>
                </a:solidFill>
                <a:latin typeface="包图小白体" panose="02010601030101010101" pitchFamily="2" charset="-122"/>
                <a:ea typeface="包图小白体" panose="02010601030101010101" pitchFamily="2" charset="-122"/>
              </a:defRPr>
            </a:lvl1pPr>
          </a:lstStyle>
          <a:p>
            <a:r>
              <a:rPr lang="zh-CN" altLang="en-US" sz="80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9" name="文本框 66"/>
          <p:cNvSpPr txBox="1">
            <a:spLocks noChangeArrowheads="1"/>
          </p:cNvSpPr>
          <p:nvPr/>
        </p:nvSpPr>
        <p:spPr bwMode="auto">
          <a:xfrm>
            <a:off x="7404144" y="1149753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chemeClr val="accent4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r>
              <a:rPr lang="en-US" altLang="zh-CN" sz="32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zh-CN" alt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课前导读</a:t>
            </a:r>
          </a:p>
        </p:txBody>
      </p:sp>
      <p:sp>
        <p:nvSpPr>
          <p:cNvPr id="10" name="矩形 9"/>
          <p:cNvSpPr/>
          <p:nvPr/>
        </p:nvSpPr>
        <p:spPr>
          <a:xfrm flipH="1">
            <a:off x="0" y="6192520"/>
            <a:ext cx="12192000" cy="27863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7404144" y="2033333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chemeClr val="accent4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r>
              <a:rPr lang="en-US" altLang="zh-CN" sz="32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zh-CN" altLang="en-US" sz="3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交际要求</a:t>
            </a:r>
          </a:p>
        </p:txBody>
      </p:sp>
      <p:sp>
        <p:nvSpPr>
          <p:cNvPr id="12" name="文本框 66"/>
          <p:cNvSpPr txBox="1">
            <a:spLocks noChangeArrowheads="1"/>
          </p:cNvSpPr>
          <p:nvPr/>
        </p:nvSpPr>
        <p:spPr bwMode="auto">
          <a:xfrm>
            <a:off x="7404144" y="2916913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chemeClr val="accent4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r>
              <a:rPr lang="en-US" altLang="zh-CN" sz="4400" b="1" spc="30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zh-CN" altLang="en-US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互相交流</a:t>
            </a:r>
            <a:endParaRPr lang="zh-CN" altLang="en-US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文本框 66"/>
          <p:cNvSpPr txBox="1">
            <a:spLocks noChangeArrowheads="1"/>
          </p:cNvSpPr>
          <p:nvPr/>
        </p:nvSpPr>
        <p:spPr bwMode="auto">
          <a:xfrm>
            <a:off x="7404144" y="3800493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chemeClr val="accent4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04</a:t>
            </a:r>
            <a:r>
              <a:rPr lang="en-US" altLang="zh-CN" sz="32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zh-CN" alt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14" name="文本框 66"/>
          <p:cNvSpPr txBox="1">
            <a:spLocks noChangeArrowheads="1"/>
          </p:cNvSpPr>
          <p:nvPr/>
        </p:nvSpPr>
        <p:spPr bwMode="auto">
          <a:xfrm>
            <a:off x="7404144" y="4684073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chemeClr val="accent4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05</a:t>
            </a:r>
            <a:r>
              <a:rPr lang="en-US" altLang="zh-CN" sz="32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zh-CN" alt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课后作业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44" name="矩形 43"/>
          <p:cNvSpPr/>
          <p:nvPr/>
        </p:nvSpPr>
        <p:spPr>
          <a:xfrm>
            <a:off x="1202690" y="1625507"/>
            <a:ext cx="6844031" cy="506101"/>
          </a:xfrm>
          <a:prstGeom prst="rect">
            <a:avLst/>
          </a:prstGeom>
          <a:ln w="12700" cmpd="sng">
            <a:solidFill>
              <a:srgbClr val="3333FF"/>
            </a:solidFill>
            <a:prstDash val="lg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(开头语)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各位游客大家好!欢迎来到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潍坊博物馆参观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45" name="矩形 44"/>
          <p:cNvSpPr/>
          <p:nvPr/>
        </p:nvSpPr>
        <p:spPr>
          <a:xfrm>
            <a:off x="1204595" y="2449924"/>
            <a:ext cx="6844031" cy="506101"/>
          </a:xfrm>
          <a:prstGeom prst="rect">
            <a:avLst/>
          </a:prstGeom>
          <a:ln w="12700" cmpd="sng">
            <a:solidFill>
              <a:srgbClr val="3333FF"/>
            </a:solidFill>
            <a:prstDash val="lg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(概括介绍)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介绍潍坊简史厅的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旦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46" name="矩形 45"/>
          <p:cNvSpPr/>
          <p:nvPr/>
        </p:nvSpPr>
        <p:spPr>
          <a:xfrm>
            <a:off x="1204595" y="5025154"/>
            <a:ext cx="6844031" cy="400110"/>
          </a:xfrm>
          <a:prstGeom prst="rect">
            <a:avLst/>
          </a:prstGeom>
          <a:ln w="12700" cmpd="sng">
            <a:solidFill>
              <a:srgbClr val="3333FF"/>
            </a:solidFill>
            <a:prstDash val="lg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(结束语)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今天的旅程就到这里啦,期待你们的再次光临,再见!</a:t>
            </a:r>
          </a:p>
        </p:txBody>
      </p:sp>
      <p:sp>
        <p:nvSpPr>
          <p:cNvPr id="48" name="矩形 47"/>
          <p:cNvSpPr/>
          <p:nvPr/>
        </p:nvSpPr>
        <p:spPr>
          <a:xfrm>
            <a:off x="1202690" y="3293839"/>
            <a:ext cx="6844031" cy="506101"/>
          </a:xfrm>
          <a:prstGeom prst="rect">
            <a:avLst/>
          </a:prstGeom>
          <a:ln w="12700" cmpd="sng">
            <a:solidFill>
              <a:srgbClr val="3333FF"/>
            </a:solidFill>
            <a:prstDash val="lg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(重点讲解)介绍潍坊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“蛋壳陶”。</a:t>
            </a:r>
          </a:p>
        </p:txBody>
      </p:sp>
      <p:sp>
        <p:nvSpPr>
          <p:cNvPr id="50" name="矩形 49"/>
          <p:cNvSpPr/>
          <p:nvPr/>
        </p:nvSpPr>
        <p:spPr>
          <a:xfrm>
            <a:off x="1202689" y="4163949"/>
            <a:ext cx="6844031" cy="506101"/>
          </a:xfrm>
          <a:prstGeom prst="rect">
            <a:avLst/>
          </a:prstGeom>
          <a:ln w="12700" cmpd="sng">
            <a:solidFill>
              <a:srgbClr val="3333FF"/>
            </a:solidFill>
            <a:prstDash val="lg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(概括讲解)介绍潍坊名人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10049394" y="1625507"/>
            <a:ext cx="675375" cy="2554545"/>
          </a:xfrm>
          <a:prstGeom prst="rect">
            <a:avLst/>
          </a:prstGeom>
          <a:solidFill>
            <a:srgbClr val="26AE9E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我要试一试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4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5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4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  <p:bldP spid="45" grpId="0" bldLvl="0" animBg="1"/>
      <p:bldP spid="46" grpId="0" bldLvl="0" animBg="1"/>
      <p:bldP spid="48" grpId="0" bldLvl="0" animBg="1"/>
      <p:bldP spid="50" grpId="0" bldLvl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2" name="文本框 1"/>
          <p:cNvSpPr txBox="1"/>
          <p:nvPr/>
        </p:nvSpPr>
        <p:spPr>
          <a:xfrm rot="10800000" flipV="1">
            <a:off x="5441315" y="19386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7269480" y="146367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81" name="文本框 3"/>
          <p:cNvSpPr txBox="1"/>
          <p:nvPr/>
        </p:nvSpPr>
        <p:spPr>
          <a:xfrm>
            <a:off x="4556760" y="2815307"/>
            <a:ext cx="6630327" cy="1227385"/>
          </a:xfrm>
          <a:prstGeom prst="rect">
            <a:avLst/>
          </a:prstGeom>
          <a:solidFill>
            <a:srgbClr val="26AE9E"/>
          </a:solidFill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课下，请推荐你认为最好的作品，由班长负责配图，形成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我是小小讲解员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图册。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" y="2180424"/>
            <a:ext cx="3072543" cy="29035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0400" y="2281108"/>
            <a:ext cx="595035" cy="2062103"/>
          </a:xfrm>
          <a:prstGeom prst="rect">
            <a:avLst/>
          </a:prstGeom>
          <a:solidFill>
            <a:srgbClr val="26AE9E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板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设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计</a:t>
            </a:r>
          </a:p>
        </p:txBody>
      </p:sp>
      <p:sp>
        <p:nvSpPr>
          <p:cNvPr id="2" name="矩形 1"/>
          <p:cNvSpPr/>
          <p:nvPr/>
        </p:nvSpPr>
        <p:spPr>
          <a:xfrm>
            <a:off x="1931301" y="1711978"/>
            <a:ext cx="5449939" cy="3200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口语交际：我是小小讲解员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准备工作：确定主题  准备资料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整理提纲  自己试讲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展示交流：条理清楚 注意语气 语速适当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做成展板 画出路线 附上讲解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880" y="1760916"/>
            <a:ext cx="3336167" cy="3336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 64"/>
          <p:cNvSpPr/>
          <p:nvPr/>
        </p:nvSpPr>
        <p:spPr>
          <a:xfrm>
            <a:off x="391329" y="3429000"/>
            <a:ext cx="11409342" cy="145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）在平时的学习和生活中做善于观察的孩子，为自己的口语交际积累更多的素材。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）试着把自己的发言整理成解说稿。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483" y="971899"/>
            <a:ext cx="2660301" cy="2660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9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20" b="15625"/>
          <a:stretch>
            <a:fillRect/>
          </a:stretch>
        </p:blipFill>
        <p:spPr>
          <a:xfrm>
            <a:off x="1294832" y="0"/>
            <a:ext cx="10897168" cy="6858000"/>
          </a:xfrm>
          <a:custGeom>
            <a:avLst/>
            <a:gdLst>
              <a:gd name="connsiteX0" fmla="*/ 0 w 10897168"/>
              <a:gd name="connsiteY0" fmla="*/ 0 h 6858000"/>
              <a:gd name="connsiteX1" fmla="*/ 10897168 w 10897168"/>
              <a:gd name="connsiteY1" fmla="*/ 0 h 6858000"/>
              <a:gd name="connsiteX2" fmla="*/ 10897168 w 10897168"/>
              <a:gd name="connsiteY2" fmla="*/ 6858000 h 6858000"/>
              <a:gd name="connsiteX3" fmla="*/ 0 w 108971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7168" h="6858000">
                <a:moveTo>
                  <a:pt x="0" y="0"/>
                </a:moveTo>
                <a:lnTo>
                  <a:pt x="10897168" y="0"/>
                </a:lnTo>
                <a:lnTo>
                  <a:pt x="1089716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矩形: 圆角 4"/>
          <p:cNvSpPr/>
          <p:nvPr/>
        </p:nvSpPr>
        <p:spPr>
          <a:xfrm>
            <a:off x="0" y="2002860"/>
            <a:ext cx="8399014" cy="2535911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57557" y="2554722"/>
            <a:ext cx="4135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谢谢观看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06091" y="1328805"/>
            <a:ext cx="338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30548" y="4292859"/>
            <a:ext cx="4511040" cy="56263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5249" y="3079453"/>
            <a:ext cx="10131871" cy="2259145"/>
          </a:xfrm>
          <a:prstGeom prst="rect">
            <a:avLst/>
          </a:prstGeom>
          <a:solidFill>
            <a:srgbClr val="26A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漫长悠远的岁月，大千世界的风景，性格迥异的人物，都可以浓缩在小小的舞台上。在那里，我们可以尽情地展示自己，重现课文中精彩的情节和难忘的对话。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951" y="1113155"/>
            <a:ext cx="2537081" cy="2397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5385854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8672614" y="146367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267" y="3541509"/>
            <a:ext cx="3708301" cy="23098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432" y="3541509"/>
            <a:ext cx="3708301" cy="23098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49" y="1028700"/>
            <a:ext cx="3708301" cy="23098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5385854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8672614" y="146367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602481" y="1222951"/>
            <a:ext cx="2987040" cy="523220"/>
          </a:xfrm>
          <a:prstGeom prst="rect">
            <a:avLst/>
          </a:prstGeom>
          <a:solidFill>
            <a:srgbClr val="26A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prstClr val="white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走近小小讲解员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81847" y="2098328"/>
            <a:ext cx="7069796" cy="4094615"/>
            <a:chOff x="-985907" y="1313253"/>
            <a:chExt cx="13177907" cy="5279928"/>
          </a:xfrm>
        </p:grpSpPr>
        <p:pic>
          <p:nvPicPr>
            <p:cNvPr id="9" name="矩形 1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85907" y="1313253"/>
              <a:ext cx="13177907" cy="5279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974711" y="2203937"/>
              <a:ext cx="9168699" cy="2430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 </a:t>
              </a:r>
              <a:r>
                <a:rPr kumimoji="0" lang="zh-CN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声音洪亮，表现沉稳，大方得体，勇敢自信。她们是谁？她们就是令人羡慕的讲解员。今天我们也来做一个不一样的小小讲解员。</a:t>
              </a: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341" y="2789059"/>
            <a:ext cx="3551322" cy="243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2" name="文本框 1"/>
          <p:cNvSpPr txBox="1"/>
          <p:nvPr/>
        </p:nvSpPr>
        <p:spPr>
          <a:xfrm rot="10800000" flipV="1">
            <a:off x="5441315" y="19386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7269480" y="146367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6" name="文本框 5"/>
          <p:cNvSpPr txBox="1"/>
          <p:nvPr/>
        </p:nvSpPr>
        <p:spPr>
          <a:xfrm rot="10800000" flipV="1">
            <a:off x="7396480" y="159067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59" name="对角圆角矩形 58"/>
          <p:cNvSpPr/>
          <p:nvPr/>
        </p:nvSpPr>
        <p:spPr>
          <a:xfrm>
            <a:off x="903299" y="2336800"/>
            <a:ext cx="7350431" cy="2930525"/>
          </a:xfrm>
          <a:prstGeom prst="round2DiagRect">
            <a:avLst/>
          </a:prstGeom>
          <a:solidFill>
            <a:srgbClr val="26A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prstClr val="white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学校有客人来，需要你帮忙讲解学校有代表性的地方；亲友到你家做客，需要你介绍一下周边的环境；暑假开始了，博物馆需要</a:t>
            </a:r>
            <a:r>
              <a:rPr lang="zh-CN" altLang="en-US" sz="2800">
                <a:solidFill>
                  <a:prstClr val="white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志愿讲解员</a:t>
            </a:r>
            <a:r>
              <a:rPr lang="en-US" altLang="zh-CN" sz="2800" dirty="0">
                <a:solidFill>
                  <a:prstClr val="white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2800" dirty="0">
                <a:solidFill>
                  <a:prstClr val="white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选择一个情境，做一名小讲解员。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730" y="2336800"/>
            <a:ext cx="3072543" cy="2903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2" name="文本框 1"/>
          <p:cNvSpPr txBox="1"/>
          <p:nvPr/>
        </p:nvSpPr>
        <p:spPr>
          <a:xfrm rot="10800000" flipV="1">
            <a:off x="5441315" y="19386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4" name="矩形 3"/>
          <p:cNvSpPr/>
          <p:nvPr/>
        </p:nvSpPr>
        <p:spPr>
          <a:xfrm>
            <a:off x="3464560" y="2701878"/>
            <a:ext cx="7340600" cy="145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）选择合适的材料并恰当地组织在一起。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）列提纲，按照一定的顺序讲解。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" y="2180424"/>
            <a:ext cx="3072543" cy="2903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49" name="矩形 48"/>
          <p:cNvSpPr/>
          <p:nvPr/>
        </p:nvSpPr>
        <p:spPr>
          <a:xfrm>
            <a:off x="4990312" y="1460665"/>
            <a:ext cx="2211376" cy="500147"/>
          </a:xfrm>
          <a:prstGeom prst="rect">
            <a:avLst/>
          </a:prstGeom>
          <a:solidFill>
            <a:srgbClr val="26A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prstClr val="white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选择位置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056457" y="2444063"/>
            <a:ext cx="2851284" cy="3300782"/>
            <a:chOff x="639855" y="2528675"/>
            <a:chExt cx="2851284" cy="3300782"/>
          </a:xfrm>
        </p:grpSpPr>
        <p:sp>
          <p:nvSpPr>
            <p:cNvPr id="53" name="矩形 52"/>
            <p:cNvSpPr/>
            <p:nvPr/>
          </p:nvSpPr>
          <p:spPr>
            <a:xfrm>
              <a:off x="639855" y="5244682"/>
              <a:ext cx="2748596" cy="584775"/>
            </a:xfrm>
            <a:prstGeom prst="rect">
              <a:avLst/>
            </a:prstGeom>
            <a:ln>
              <a:solidFill>
                <a:srgbClr val="0033CC"/>
              </a:solidFill>
              <a:prstDash val="dashDot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我们的学校</a:t>
              </a:r>
            </a:p>
          </p:txBody>
        </p:sp>
        <p:pic>
          <p:nvPicPr>
            <p:cNvPr id="56" name="Picture 2" descr="http://img.mp.itc.cn/upload/20170106/06244396d03649e09240acc74398fe7b_th.jpe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1265" y="2528675"/>
              <a:ext cx="2789874" cy="227891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4" name="组合 3"/>
          <p:cNvGrpSpPr/>
          <p:nvPr/>
        </p:nvGrpSpPr>
        <p:grpSpPr>
          <a:xfrm>
            <a:off x="4560908" y="2449533"/>
            <a:ext cx="2939712" cy="3289842"/>
            <a:chOff x="3782958" y="2539615"/>
            <a:chExt cx="2939712" cy="3289842"/>
          </a:xfrm>
        </p:grpSpPr>
        <p:sp>
          <p:nvSpPr>
            <p:cNvPr id="54" name="矩形 53"/>
            <p:cNvSpPr/>
            <p:nvPr/>
          </p:nvSpPr>
          <p:spPr>
            <a:xfrm>
              <a:off x="4262821" y="5244682"/>
              <a:ext cx="1979986" cy="584775"/>
            </a:xfrm>
            <a:prstGeom prst="rect">
              <a:avLst/>
            </a:prstGeom>
            <a:ln>
              <a:solidFill>
                <a:srgbClr val="0033CC"/>
              </a:solidFill>
              <a:prstDash val="dashDot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小区周围</a:t>
              </a:r>
            </a:p>
          </p:txBody>
        </p:sp>
        <p:pic>
          <p:nvPicPr>
            <p:cNvPr id="61" name="Picture 4" descr="http://down1.sucaitianxia.net/psd02/psd191/psds4447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82958" y="2539615"/>
              <a:ext cx="2939712" cy="236366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6" name="组合 5"/>
          <p:cNvGrpSpPr/>
          <p:nvPr/>
        </p:nvGrpSpPr>
        <p:grpSpPr>
          <a:xfrm>
            <a:off x="8284260" y="2417881"/>
            <a:ext cx="2595455" cy="3353146"/>
            <a:chOff x="6833029" y="2457936"/>
            <a:chExt cx="2595455" cy="3353146"/>
          </a:xfrm>
        </p:grpSpPr>
        <p:sp>
          <p:nvSpPr>
            <p:cNvPr id="55" name="矩形 54"/>
            <p:cNvSpPr/>
            <p:nvPr/>
          </p:nvSpPr>
          <p:spPr>
            <a:xfrm>
              <a:off x="7297090" y="5226307"/>
              <a:ext cx="1667331" cy="584775"/>
            </a:xfrm>
            <a:prstGeom prst="rect">
              <a:avLst/>
            </a:prstGeom>
            <a:ln>
              <a:solidFill>
                <a:srgbClr val="0033CC"/>
              </a:solidFill>
              <a:prstDash val="dashDot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博物馆</a:t>
              </a:r>
            </a:p>
          </p:txBody>
        </p:sp>
        <p:pic>
          <p:nvPicPr>
            <p:cNvPr id="62" name="Picture 6" descr="http://img5.cache.netease.com/house/2015/4/29/20150429101343deb9e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3029" y="2457936"/>
              <a:ext cx="2595455" cy="2340382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41" name="圆角矩形 40"/>
          <p:cNvSpPr/>
          <p:nvPr/>
        </p:nvSpPr>
        <p:spPr>
          <a:xfrm>
            <a:off x="5073332" y="1247096"/>
            <a:ext cx="2045336" cy="714104"/>
          </a:xfrm>
          <a:prstGeom prst="roundRect">
            <a:avLst/>
          </a:prstGeom>
          <a:solidFill>
            <a:srgbClr val="26A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讲解技巧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21972" y="2789244"/>
            <a:ext cx="5387289" cy="1685911"/>
          </a:xfrm>
          <a:prstGeom prst="rect">
            <a:avLst/>
          </a:prstGeom>
          <a:ln w="38100">
            <a:solidFill>
              <a:srgbClr val="FF0000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抓住特点、多个角度、采用不同的说明方法。</a:t>
            </a:r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79" y="2680473"/>
            <a:ext cx="3639985" cy="2426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1366</Words>
  <Application>Microsoft Office PowerPoint</Application>
  <PresentationFormat>宽屏</PresentationFormat>
  <Paragraphs>136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OPPOSans R</vt:lpstr>
      <vt:lpstr>OPPOSans B</vt:lpstr>
      <vt:lpstr>OPPOSans L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2020-08-10T06:32:00Z</dcterms:created>
  <dcterms:modified xsi:type="dcterms:W3CDTF">2021-01-08T23:45:55Z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