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514" r:id="rId3"/>
    <p:sldId id="637" r:id="rId4"/>
    <p:sldId id="638" r:id="rId5"/>
    <p:sldId id="639" r:id="rId6"/>
    <p:sldId id="640" r:id="rId7"/>
    <p:sldId id="641" r:id="rId8"/>
    <p:sldId id="642" r:id="rId9"/>
    <p:sldId id="643" r:id="rId10"/>
    <p:sldId id="644" r:id="rId11"/>
    <p:sldId id="459" r:id="rId12"/>
    <p:sldId id="645" r:id="rId13"/>
    <p:sldId id="646" r:id="rId14"/>
    <p:sldId id="647" r:id="rId15"/>
    <p:sldId id="648" r:id="rId16"/>
    <p:sldId id="649" r:id="rId17"/>
    <p:sldId id="650" r:id="rId18"/>
    <p:sldId id="486" r:id="rId19"/>
    <p:sldId id="651" r:id="rId20"/>
    <p:sldId id="652" r:id="rId21"/>
    <p:sldId id="287" r:id="rId22"/>
    <p:sldId id="653" r:id="rId23"/>
    <p:sldId id="654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OPPOSans B" panose="02010600030101010101" charset="-122"/>
      <p:regular r:id="rId27"/>
    </p:embeddedFont>
    <p:embeddedFont>
      <p:font typeface="OPPOSans L" panose="02010600030101010101" charset="-122"/>
      <p:regular r:id="rId28"/>
    </p:embeddedFont>
    <p:embeddedFont>
      <p:font typeface="OPPOSans R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E9E"/>
    <a:srgbClr val="02091B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揭示主题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105997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交际要求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互相交流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课文总结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0EC7E3C-B80D-431C-A389-5E64AAFA3F9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11121389" y="6483526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rgbClr val="C0000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rgbClr val="C0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 userDrawn="1"/>
        </p:nvSpPr>
        <p:spPr>
          <a:xfrm>
            <a:off x="251460" y="548639"/>
            <a:ext cx="641898" cy="1143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7155" y="689608"/>
            <a:ext cx="641898" cy="1143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266700" y="830577"/>
            <a:ext cx="586740" cy="11430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62000">
                <a:schemeClr val="bg1"/>
              </a:gs>
              <a:gs pos="92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567397" y="2196564"/>
            <a:ext cx="829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第八单元  口语交际</a:t>
            </a:r>
            <a:endParaRPr lang="zh-CN" altLang="en-US" sz="6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467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2363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2299" y="2982779"/>
            <a:ext cx="613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68781"/>
            <a:ext cx="2966027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班级擂台，放异彩</a:t>
            </a:r>
          </a:p>
        </p:txBody>
      </p:sp>
      <p:sp>
        <p:nvSpPr>
          <p:cNvPr id="3" name="矩形 2"/>
          <p:cNvSpPr/>
          <p:nvPr/>
        </p:nvSpPr>
        <p:spPr>
          <a:xfrm>
            <a:off x="449118" y="2386606"/>
            <a:ext cx="10617200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每组选出的最会讲笑话的选手上台讲笑话。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其他同学都是评委，要认真倾听，并按照同学们笑话的精彩程度，为同学们打分。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最终分数最高的同学获得“班级笑话之星”。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3319649" y="4240676"/>
            <a:ext cx="5552702" cy="189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85274" y="1876768"/>
            <a:ext cx="3021453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开始讲笑话吧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1768714" y="3300600"/>
            <a:ext cx="8309594" cy="28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660400" y="1393419"/>
            <a:ext cx="3054927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一起来看几个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笑话吧</a:t>
            </a:r>
            <a:endParaRPr lang="en-US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6"/>
          <p:cNvSpPr txBox="1"/>
          <p:nvPr/>
        </p:nvSpPr>
        <p:spPr>
          <a:xfrm>
            <a:off x="0" y="22143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30595" y="2394649"/>
            <a:ext cx="6137619" cy="2475101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爸爸：孩子，你知道南非有什么稀有动物吗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?   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儿子：有北极熊。   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爸爸：孩子。在非洲是找不到北极熊的。   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儿子：所以才说它是稀有动物啊！</a:t>
            </a:r>
            <a:endParaRPr lang="en-US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72" y="2057977"/>
            <a:ext cx="3183428" cy="314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660400" y="1923321"/>
            <a:ext cx="6869695" cy="309065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父亲：“你认识多少字了？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　　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儿子：“就认得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阿拉数字</a:t>
            </a:r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   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父亲：“你真蠢，长大该怎么办啊。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　　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儿子：“没关系，长大我可以当作曲家，作曲家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只写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个数字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都用不上。”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9" y="2075403"/>
            <a:ext cx="2590634" cy="27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5783" y="2254877"/>
            <a:ext cx="5510382" cy="308898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我表妹总是从她哥哥的小猪扑满里“借钱”，她哥哥很愤怒。一天，她四处寻找，才在冰箱里发现了扑满。扑满里有张纸条：“亲爱的妹妹，我希望你能够理解，我的资产现在已被冻结。”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13" y="2114187"/>
            <a:ext cx="2368534" cy="24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478" y="2223510"/>
            <a:ext cx="5001514" cy="3090654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甲：什么叫繁体字？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乙：笔画多的字。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甲：笔画多为啥就叫繁体字？</a:t>
            </a: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乙：笔画多了，写起来麻烦，烦死人。所以，就叫繁体字。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1" y="2024561"/>
            <a:ext cx="3033467" cy="31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4208303" y="2318123"/>
            <a:ext cx="3775393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交流后评一评谁的笑话最精彩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1"/>
          <a:stretch>
            <a:fillRect/>
          </a:stretch>
        </p:blipFill>
        <p:spPr>
          <a:xfrm>
            <a:off x="2605785" y="3753832"/>
            <a:ext cx="6980431" cy="2380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2180845" y="2331320"/>
          <a:ext cx="7539365" cy="32334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评星细则</a:t>
                      </a:r>
                    </a:p>
                  </a:txBody>
                  <a:tcPr marL="91431" marR="91431" marT="45736" marB="4573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星级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☆熟记笑话内容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☆有表现力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☆不要笑场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☆无不良口语习惯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OPPOSans R" panose="00020600040101010101" pitchFamily="18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☆突出笑点</a:t>
                      </a:r>
                    </a:p>
                  </a:txBody>
                  <a:tcPr marL="91431" marR="91431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OPPOSans R" panose="00020600040101010101" pitchFamily="18" charset="-122"/>
                          <a:sym typeface="Arial" panose="020B0604020202020204" pitchFamily="34" charset="0"/>
                        </a:rPr>
                        <a:t>最高得五颗星，每个要点一颗星。</a:t>
                      </a:r>
                    </a:p>
                  </a:txBody>
                  <a:tcPr marL="91431" marR="91431" marT="45736" marB="457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660400" y="1464630"/>
            <a:ext cx="4036291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评选班级“笑话之星”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97" y="1600369"/>
            <a:ext cx="3333115" cy="4190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8" y="1600369"/>
            <a:ext cx="3968678" cy="4364182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2258290" y="3187644"/>
            <a:ext cx="2812474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颁发光荣勋章</a:t>
            </a:r>
          </a:p>
        </p:txBody>
      </p:sp>
      <p:sp>
        <p:nvSpPr>
          <p:cNvPr id="45" name="矩形 44"/>
          <p:cNvSpPr/>
          <p:nvPr/>
        </p:nvSpPr>
        <p:spPr>
          <a:xfrm>
            <a:off x="8592113" y="2212129"/>
            <a:ext cx="697627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笑话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69818" y="2386974"/>
            <a:ext cx="6044046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同学们，今天我们上了一节生动、有趣的口语交际课，学会了讲笑话，懂得了笑话不仅内容短小精悍、幽默有趣。更重要的是有些笑话让人笑过之后还能领悟出深刻的哲理。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0" y="1447800"/>
            <a:ext cx="4787900" cy="478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435996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0" name="矩形 9"/>
          <p:cNvSpPr/>
          <p:nvPr/>
        </p:nvSpPr>
        <p:spPr>
          <a:xfrm flipH="1">
            <a:off x="0" y="6002215"/>
            <a:ext cx="12192000" cy="46893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435996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交际要求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1435996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互相交流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435996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1435996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-173533"/>
            <a:ext cx="4572000" cy="68580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 flipH="1">
            <a:off x="6946900" y="4270851"/>
            <a:ext cx="4572000" cy="106421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0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6030" y="3456561"/>
            <a:ext cx="351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48724" y="4780000"/>
            <a:ext cx="300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0574" y="3105680"/>
            <a:ext cx="441146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84" name="文本框 3"/>
          <p:cNvSpPr txBox="1">
            <a:spLocks noChangeArrowheads="1"/>
          </p:cNvSpPr>
          <p:nvPr/>
        </p:nvSpPr>
        <p:spPr bwMode="auto">
          <a:xfrm>
            <a:off x="3296511" y="1528178"/>
            <a:ext cx="559897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口语交际</a:t>
            </a:r>
            <a:r>
              <a:rPr lang="en-US" altLang="zh-CN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  <p:sp>
        <p:nvSpPr>
          <p:cNvPr id="69" name="文本框 3"/>
          <p:cNvSpPr txBox="1">
            <a:spLocks noChangeArrowheads="1"/>
          </p:cNvSpPr>
          <p:nvPr/>
        </p:nvSpPr>
        <p:spPr bwMode="auto">
          <a:xfrm>
            <a:off x="4564466" y="3269620"/>
            <a:ext cx="306306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明确讲笑话要求</a:t>
            </a:r>
          </a:p>
        </p:txBody>
      </p:sp>
      <p:cxnSp>
        <p:nvCxnSpPr>
          <p:cNvPr id="70" name="直接连接符 69"/>
          <p:cNvCxnSpPr>
            <a:stCxn id="69" idx="2"/>
            <a:endCxn id="75" idx="0"/>
          </p:cNvCxnSpPr>
          <p:nvPr/>
        </p:nvCxnSpPr>
        <p:spPr>
          <a:xfrm>
            <a:off x="6096001" y="3669730"/>
            <a:ext cx="1658850" cy="13726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3"/>
          <p:cNvSpPr txBox="1">
            <a:spLocks noChangeArrowheads="1"/>
          </p:cNvSpPr>
          <p:nvPr/>
        </p:nvSpPr>
        <p:spPr bwMode="auto">
          <a:xfrm>
            <a:off x="2571737" y="5042375"/>
            <a:ext cx="322420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小组内评选班级内交流</a:t>
            </a:r>
          </a:p>
        </p:txBody>
      </p:sp>
      <p:sp>
        <p:nvSpPr>
          <p:cNvPr id="12" name="下箭头 11"/>
          <p:cNvSpPr/>
          <p:nvPr/>
        </p:nvSpPr>
        <p:spPr>
          <a:xfrm>
            <a:off x="5853684" y="2192114"/>
            <a:ext cx="484632" cy="78147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4" name="直接连接符 73"/>
          <p:cNvCxnSpPr>
            <a:stCxn id="69" idx="2"/>
            <a:endCxn id="73" idx="0"/>
          </p:cNvCxnSpPr>
          <p:nvPr/>
        </p:nvCxnSpPr>
        <p:spPr>
          <a:xfrm flipH="1">
            <a:off x="4183841" y="3669730"/>
            <a:ext cx="1912160" cy="13726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"/>
          <p:cNvSpPr txBox="1">
            <a:spLocks noChangeArrowheads="1"/>
          </p:cNvSpPr>
          <p:nvPr/>
        </p:nvSpPr>
        <p:spPr bwMode="auto">
          <a:xfrm>
            <a:off x="6303356" y="5042375"/>
            <a:ext cx="290299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评选出班级“笑话之星”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4" grpId="0" animBg="1"/>
      <p:bldP spid="69" grpId="0" animBg="1"/>
      <p:bldP spid="73" grpId="0" animBg="1"/>
      <p:bldP spid="12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1682453" y="3907582"/>
            <a:ext cx="8827093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利用课余时间，和自己周围的人进行交流，搜集更多的有趣笑话。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将搜集的笑话在课余时间讲给同学听，比一比谁的笑话更好笑。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48" y="1322090"/>
            <a:ext cx="2660301" cy="266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9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 flipH="1"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0 w 12192000"/>
              <a:gd name="connsiteY1" fmla="*/ 0 h 6858000"/>
              <a:gd name="connsiteX2" fmla="*/ 0 w 12192000"/>
              <a:gd name="connsiteY2" fmla="*/ 6858000 h 6858000"/>
              <a:gd name="connsiteX3" fmla="*/ 121920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矩形: 圆角 4"/>
          <p:cNvSpPr/>
          <p:nvPr/>
        </p:nvSpPr>
        <p:spPr>
          <a:xfrm>
            <a:off x="0" y="2002860"/>
            <a:ext cx="8399014" cy="2535911"/>
          </a:xfrm>
          <a:prstGeom prst="roundRect">
            <a:avLst>
              <a:gd name="adj" fmla="val 0"/>
            </a:avLst>
          </a:prstGeom>
          <a:gradFill>
            <a:gsLst>
              <a:gs pos="62000">
                <a:schemeClr val="bg1"/>
              </a:gs>
              <a:gs pos="92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467" y="1328805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2363" y="4292859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2299" y="2672998"/>
            <a:ext cx="613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江西拙楷" panose="02010600040101010101" pitchFamily="2" charset="-122"/>
                <a:ea typeface="江西拙楷" panose="02010600040101010101" pitchFamily="2" charset="-122"/>
              </a:defRPr>
            </a:lvl1pPr>
          </a:lstStyle>
          <a:p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23854"/>
            <a:ext cx="4807240" cy="3390106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4" y="1623854"/>
            <a:ext cx="4807240" cy="3390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351688"/>
            <a:ext cx="3337755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我们都来讲笑话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2024561"/>
            <a:ext cx="7693865" cy="4012557"/>
            <a:chOff x="411451" y="1937262"/>
            <a:chExt cx="7693865" cy="4012557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51" y="1937262"/>
              <a:ext cx="7693865" cy="401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680598" y="2774847"/>
              <a:ext cx="5458016" cy="1859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同学们，在平时的生活中，我们经常听到笑话，笑话常常给我们带来快乐，你喜欢听笑话吗？你爱讲笑话吗？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1" y="2024561"/>
            <a:ext cx="3033467" cy="31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2"/>
          <p:cNvSpPr txBox="1">
            <a:spLocks noChangeArrowheads="1"/>
          </p:cNvSpPr>
          <p:nvPr/>
        </p:nvSpPr>
        <p:spPr>
          <a:xfrm>
            <a:off x="749442" y="2093860"/>
            <a:ext cx="5079858" cy="267028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、搜集材料，充分准备。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课前搜集几个笑话，自己先讲一讲，注意语气、表情的变化，可以加上适当的动作把笑话讲好。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3" y="2093860"/>
            <a:ext cx="3269753" cy="30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占位符 2"/>
          <p:cNvSpPr txBox="1">
            <a:spLocks noChangeArrowheads="1"/>
          </p:cNvSpPr>
          <p:nvPr/>
        </p:nvSpPr>
        <p:spPr>
          <a:xfrm>
            <a:off x="987551" y="2523909"/>
            <a:ext cx="5371686" cy="245633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、大胆交流，自我展示。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在小组或班上讲一个笑话，要做到口齿清晰，讲的笑话有可笑的地方。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3" y="2093860"/>
            <a:ext cx="3269753" cy="308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500" fill="hold" tmFilter="0,0; .5, 1; 1, 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0" dur="500" fill="hold" tmFilter="0,0; .5, 1; 1, 1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占位符 2"/>
          <p:cNvSpPr txBox="1">
            <a:spLocks noChangeArrowheads="1"/>
          </p:cNvSpPr>
          <p:nvPr/>
        </p:nvSpPr>
        <p:spPr>
          <a:xfrm>
            <a:off x="1065787" y="2082289"/>
            <a:ext cx="5179149" cy="223918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、学会倾听，精诚合作。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别人在讲笑话的时候，要认真倾听，并给予适当的鼓励和赞美。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17" y="1799844"/>
            <a:ext cx="4902789" cy="325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500" fill="hold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0" dur="500" fill="hold" tmFilter="0,0; .5, 1; 1, 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0399" y="1400586"/>
            <a:ext cx="1453535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选择笑话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15988" y="2241893"/>
            <a:ext cx="7387687" cy="3350216"/>
            <a:chOff x="1487363" y="2803002"/>
            <a:chExt cx="7387687" cy="3350216"/>
          </a:xfrm>
        </p:grpSpPr>
        <p:sp>
          <p:nvSpPr>
            <p:cNvPr id="4" name="矩形 3"/>
            <p:cNvSpPr/>
            <p:nvPr/>
          </p:nvSpPr>
          <p:spPr>
            <a:xfrm>
              <a:off x="1487363" y="3143313"/>
              <a:ext cx="7387687" cy="189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）选择的笑话在内容上一定要幽默有趣。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）选择的笑话情节比较简单，形式要短小精悍。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）所选笑话还要语言浅显易懂。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（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）所选笑话一定要内容健康的，最好能蕴含一定生活道理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846556" y="2803002"/>
              <a:ext cx="7028494" cy="3350216"/>
            </a:xfrm>
            <a:prstGeom prst="round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1" y="1400586"/>
            <a:ext cx="2833947" cy="425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670720"/>
            <a:ext cx="3007591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组内练讲，露锋芒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2683190"/>
            <a:ext cx="5747091" cy="189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根据我们的要求，参加“组内笑话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PK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赛”。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推选出组内最会讲笑话的人。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小组协作，为组内“最会讲笑话的人”出点子，为参加“班级讲笑话比赛”做准备。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54" y="1924653"/>
            <a:ext cx="3269753" cy="3089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宽屏</PresentationFormat>
  <Paragraphs>99</Paragraphs>
  <Slides>23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OPPOSans R</vt:lpstr>
      <vt:lpstr>OPPOSans B</vt:lpstr>
      <vt:lpstr>OPPOSans L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