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64" r:id="rId2"/>
    <p:sldId id="548" r:id="rId3"/>
    <p:sldId id="919" r:id="rId4"/>
    <p:sldId id="658" r:id="rId5"/>
    <p:sldId id="663" r:id="rId6"/>
    <p:sldId id="664" r:id="rId7"/>
    <p:sldId id="666" r:id="rId8"/>
    <p:sldId id="667" r:id="rId9"/>
    <p:sldId id="668" r:id="rId10"/>
    <p:sldId id="669" r:id="rId11"/>
    <p:sldId id="458" r:id="rId12"/>
    <p:sldId id="670" r:id="rId13"/>
    <p:sldId id="674" r:id="rId14"/>
    <p:sldId id="675" r:id="rId15"/>
    <p:sldId id="677" r:id="rId16"/>
    <p:sldId id="678" r:id="rId17"/>
    <p:sldId id="680" r:id="rId18"/>
    <p:sldId id="681" r:id="rId19"/>
    <p:sldId id="682" r:id="rId20"/>
    <p:sldId id="684" r:id="rId21"/>
    <p:sldId id="685" r:id="rId22"/>
    <p:sldId id="474" r:id="rId23"/>
    <p:sldId id="694" r:id="rId24"/>
    <p:sldId id="695" r:id="rId25"/>
    <p:sldId id="287" r:id="rId26"/>
    <p:sldId id="696" r:id="rId27"/>
    <p:sldId id="920" r:id="rId28"/>
  </p:sldIdLst>
  <p:sldSz cx="12192000" cy="6858000"/>
  <p:notesSz cx="6858000" cy="9144000"/>
  <p:embeddedFontLst>
    <p:embeddedFont>
      <p:font typeface="FandolFang R" panose="02010600030101010101" charset="-122"/>
      <p:regular r:id="rId30"/>
    </p:embeddedFont>
    <p:embeddedFont>
      <p:font typeface="OPPOSans R" panose="02010600030101010101"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57">
          <p15:clr>
            <a:srgbClr val="A4A3A4"/>
          </p15:clr>
        </p15:guide>
        <p15:guide id="2" pos="7219">
          <p15:clr>
            <a:srgbClr val="A4A3A4"/>
          </p15:clr>
        </p15:guide>
        <p15:guide id="3" orient="horz" pos="663">
          <p15:clr>
            <a:srgbClr val="A4A3A4"/>
          </p15:clr>
        </p15:guide>
        <p15:guide id="4" orient="horz" pos="3974">
          <p15:clr>
            <a:srgbClr val="A4A3A4"/>
          </p15:clr>
        </p15:guide>
        <p15:guide id="5" orient="horz" pos="32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雪贤 宋" initials="雪贤" lastIdx="3" clrIdx="0"/>
  <p:cmAuthor id="2" name="Administrator" initials="lx"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36B"/>
    <a:srgbClr val="E4B684"/>
    <a:srgbClr val="0079C6"/>
    <a:srgbClr val="FFD146"/>
    <a:srgbClr val="E8681A"/>
    <a:srgbClr val="021819"/>
    <a:srgbClr val="465439"/>
    <a:srgbClr val="FDB00D"/>
    <a:srgbClr val="F5B700"/>
    <a:srgbClr val="FFF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03" autoAdjust="0"/>
    <p:restoredTop sz="95282" autoAdjust="0"/>
  </p:normalViewPr>
  <p:slideViewPr>
    <p:cSldViewPr snapToGrid="0" showGuides="1">
      <p:cViewPr>
        <p:scale>
          <a:sx n="66" d="100"/>
          <a:sy n="66" d="100"/>
        </p:scale>
        <p:origin x="1548" y="882"/>
      </p:cViewPr>
      <p:guideLst>
        <p:guide pos="257"/>
        <p:guide pos="7219"/>
        <p:guide orient="horz" pos="663"/>
        <p:guide orient="horz" pos="3974"/>
        <p:guide orient="horz" pos="32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E3DDB9E7-06CF-4192-A4E4-170458F8BFC9}"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238EA4D6-130F-48F5-97DA-B25FDFF56A9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0E2DAE-4EAA-491B-A3E4-BA198A003E31}" type="slidenum">
              <a:rPr kumimoji="0" lang="zh-CN" altLang="en-US" sz="1200" b="0" i="0" u="none" strike="noStrike" kern="1200" cap="none" spc="0" normalizeH="0" baseline="0" noProof="0" smtClean="0">
                <a:ln>
                  <a:noFill/>
                </a:ln>
                <a:solidFill>
                  <a:prstClr val="black"/>
                </a:solidFill>
                <a:effectLst/>
                <a:uLnTx/>
                <a:uFillTx/>
                <a:cs typeface="+mn-cs"/>
              </a:r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0E2DAE-4EAA-491B-A3E4-BA198A003E31}" type="slidenum">
              <a:rPr kumimoji="0" lang="zh-CN" altLang="en-US" sz="1200" b="0" i="0" u="none" strike="noStrike" kern="1200" cap="none" spc="0" normalizeH="0" baseline="0" noProof="0" smtClean="0">
                <a:ln>
                  <a:noFill/>
                </a:ln>
                <a:solidFill>
                  <a:prstClr val="black"/>
                </a:solidFill>
                <a:effectLst/>
                <a:uLnTx/>
                <a:uFillTx/>
                <a:cs typeface="+mn-cs"/>
              </a:rPr>
              <a:t>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课前导读">
    <p:spTree>
      <p:nvGrpSpPr>
        <p:cNvPr id="1" name=""/>
        <p:cNvGrpSpPr/>
        <p:nvPr/>
      </p:nvGrpSpPr>
      <p:grpSpPr>
        <a:xfrm>
          <a:off x="0" y="0"/>
          <a:ext cx="0" cy="0"/>
          <a:chOff x="0" y="0"/>
          <a:chExt cx="0" cy="0"/>
        </a:xfrm>
      </p:grpSpPr>
      <p:sp>
        <p:nvSpPr>
          <p:cNvPr id="5" name="矩形 4"/>
          <p:cNvSpPr/>
          <p:nvPr userDrawn="1"/>
        </p:nvSpPr>
        <p:spPr>
          <a:xfrm>
            <a:off x="1108396"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课前导读</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字词揭秘">
    <p:spTree>
      <p:nvGrpSpPr>
        <p:cNvPr id="1" name=""/>
        <p:cNvGrpSpPr/>
        <p:nvPr/>
      </p:nvGrpSpPr>
      <p:grpSpPr>
        <a:xfrm>
          <a:off x="0" y="0"/>
          <a:ext cx="0" cy="0"/>
          <a:chOff x="0" y="0"/>
          <a:chExt cx="0" cy="0"/>
        </a:xfrm>
      </p:grpSpPr>
      <p:sp>
        <p:nvSpPr>
          <p:cNvPr id="5" name="矩形 4"/>
          <p:cNvSpPr/>
          <p:nvPr userDrawn="1"/>
        </p:nvSpPr>
        <p:spPr>
          <a:xfrm>
            <a:off x="1108400"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审题指导</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整体感知">
    <p:spTree>
      <p:nvGrpSpPr>
        <p:cNvPr id="1" name=""/>
        <p:cNvGrpSpPr/>
        <p:nvPr/>
      </p:nvGrpSpPr>
      <p:grpSpPr>
        <a:xfrm>
          <a:off x="0" y="0"/>
          <a:ext cx="0" cy="0"/>
          <a:chOff x="0" y="0"/>
          <a:chExt cx="0" cy="0"/>
        </a:xfrm>
      </p:grpSpPr>
      <p:sp>
        <p:nvSpPr>
          <p:cNvPr id="5" name="矩形 4"/>
          <p:cNvSpPr/>
          <p:nvPr userDrawn="1"/>
        </p:nvSpPr>
        <p:spPr>
          <a:xfrm>
            <a:off x="1108400"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习作指导</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知识梳理">
    <p:spTree>
      <p:nvGrpSpPr>
        <p:cNvPr id="1" name=""/>
        <p:cNvGrpSpPr/>
        <p:nvPr/>
      </p:nvGrpSpPr>
      <p:grpSpPr>
        <a:xfrm>
          <a:off x="0" y="0"/>
          <a:ext cx="0" cy="0"/>
          <a:chOff x="0" y="0"/>
          <a:chExt cx="0" cy="0"/>
        </a:xfrm>
      </p:grpSpPr>
      <p:sp>
        <p:nvSpPr>
          <p:cNvPr id="5" name="矩形 4"/>
          <p:cNvSpPr/>
          <p:nvPr userDrawn="1"/>
        </p:nvSpPr>
        <p:spPr>
          <a:xfrm>
            <a:off x="1108403"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习作例文</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课堂小结">
    <p:spTree>
      <p:nvGrpSpPr>
        <p:cNvPr id="1" name=""/>
        <p:cNvGrpSpPr/>
        <p:nvPr/>
      </p:nvGrpSpPr>
      <p:grpSpPr>
        <a:xfrm>
          <a:off x="0" y="0"/>
          <a:ext cx="0" cy="0"/>
          <a:chOff x="0" y="0"/>
          <a:chExt cx="0" cy="0"/>
        </a:xfrm>
      </p:grpSpPr>
      <p:sp>
        <p:nvSpPr>
          <p:cNvPr id="5" name="矩形 4"/>
          <p:cNvSpPr/>
          <p:nvPr userDrawn="1"/>
        </p:nvSpPr>
        <p:spPr>
          <a:xfrm>
            <a:off x="1108407"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课堂小结</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课堂练习">
    <p:spTree>
      <p:nvGrpSpPr>
        <p:cNvPr id="1" name=""/>
        <p:cNvGrpSpPr/>
        <p:nvPr/>
      </p:nvGrpSpPr>
      <p:grpSpPr>
        <a:xfrm>
          <a:off x="0" y="0"/>
          <a:ext cx="0" cy="0"/>
          <a:chOff x="0" y="0"/>
          <a:chExt cx="0" cy="0"/>
        </a:xfrm>
      </p:grpSpPr>
      <p:sp>
        <p:nvSpPr>
          <p:cNvPr id="5" name="矩形 4"/>
          <p:cNvSpPr/>
          <p:nvPr userDrawn="1"/>
        </p:nvSpPr>
        <p:spPr>
          <a:xfrm>
            <a:off x="1108406"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课后作业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andolFang R" panose="00000500000000000000" pitchFamily="50" charset="-122"/>
                <a:ea typeface="FandolFang R" panose="00000500000000000000" pitchFamily="50"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FandolFang R" panose="00000500000000000000" pitchFamily="50" charset="-122"/>
                <a:ea typeface="FandolFang R" panose="00000500000000000000" pitchFamily="50" charset="-122"/>
              </a:defRPr>
            </a:lvl1pPr>
            <a:lvl2pPr>
              <a:defRPr>
                <a:latin typeface="FandolFang R" panose="00000500000000000000" pitchFamily="50" charset="-122"/>
                <a:ea typeface="FandolFang R" panose="00000500000000000000" pitchFamily="50" charset="-122"/>
              </a:defRPr>
            </a:lvl2pPr>
            <a:lvl3pPr>
              <a:defRPr>
                <a:latin typeface="FandolFang R" panose="00000500000000000000" pitchFamily="50" charset="-122"/>
                <a:ea typeface="FandolFang R" panose="00000500000000000000" pitchFamily="50" charset="-122"/>
              </a:defRPr>
            </a:lvl3pPr>
            <a:lvl4pPr>
              <a:defRPr>
                <a:latin typeface="FandolFang R" panose="00000500000000000000" pitchFamily="50" charset="-122"/>
                <a:ea typeface="FandolFang R" panose="00000500000000000000" pitchFamily="50" charset="-122"/>
              </a:defRPr>
            </a:lvl4pPr>
            <a:lvl5pPr>
              <a:defRPr>
                <a:latin typeface="FandolFang R" panose="00000500000000000000" pitchFamily="50" charset="-122"/>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平行四边形 12"/>
          <p:cNvSpPr/>
          <p:nvPr userDrawn="1"/>
        </p:nvSpPr>
        <p:spPr>
          <a:xfrm>
            <a:off x="493526" y="515856"/>
            <a:ext cx="2035817" cy="543087"/>
          </a:xfrm>
          <a:prstGeom prst="parallelogram">
            <a:avLst/>
          </a:prstGeom>
          <a:gradFill>
            <a:gsLst>
              <a:gs pos="0">
                <a:schemeClr val="bg1">
                  <a:lumMod val="85000"/>
                </a:schemeClr>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OPPOSans R" panose="00020600040101010101" pitchFamily="18" charset="-122"/>
              <a:ea typeface="OPPOSans R" panose="00020600040101010101" pitchFamily="18" charset="-122"/>
            </a:endParaRPr>
          </a:p>
        </p:txBody>
      </p:sp>
      <p:sp>
        <p:nvSpPr>
          <p:cNvPr id="8" name="平行四边形 7"/>
          <p:cNvSpPr/>
          <p:nvPr/>
        </p:nvSpPr>
        <p:spPr>
          <a:xfrm>
            <a:off x="660400" y="363693"/>
            <a:ext cx="2646236" cy="543087"/>
          </a:xfrm>
          <a:prstGeom prst="parallelogram">
            <a:avLst/>
          </a:prstGeom>
          <a:gradFill>
            <a:gsLst>
              <a:gs pos="0">
                <a:srgbClr val="C0936B"/>
              </a:gs>
              <a:gs pos="100000">
                <a:srgbClr val="E4B68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OPPOSans R" panose="00020600040101010101" pitchFamily="18" charset="-122"/>
              <a:ea typeface="OPPOSans R" panose="00020600040101010101" pitchFamily="18" charset="-122"/>
            </a:endParaRPr>
          </a:p>
        </p:txBody>
      </p:sp>
      <p:grpSp>
        <p:nvGrpSpPr>
          <p:cNvPr id="10" name="组合 9"/>
          <p:cNvGrpSpPr/>
          <p:nvPr userDrawn="1"/>
        </p:nvGrpSpPr>
        <p:grpSpPr>
          <a:xfrm>
            <a:off x="10652140" y="6227306"/>
            <a:ext cx="1829156" cy="518340"/>
            <a:chOff x="8661244" y="1124618"/>
            <a:chExt cx="3857381" cy="1093092"/>
          </a:xfrm>
        </p:grpSpPr>
        <p:sp>
          <p:nvSpPr>
            <p:cNvPr id="11" name="平行四边形 10"/>
            <p:cNvSpPr/>
            <p:nvPr/>
          </p:nvSpPr>
          <p:spPr>
            <a:xfrm flipH="1" flipV="1">
              <a:off x="9071783" y="1124618"/>
              <a:ext cx="3446842" cy="451096"/>
            </a:xfrm>
            <a:prstGeom prst="parallelogram">
              <a:avLst>
                <a:gd name="adj" fmla="val 87696"/>
              </a:avLst>
            </a:prstGeom>
            <a:gradFill>
              <a:gsLst>
                <a:gs pos="0">
                  <a:srgbClr val="E4B684">
                    <a:alpha val="16000"/>
                  </a:srgbClr>
                </a:gs>
                <a:gs pos="100000">
                  <a:srgbClr val="C093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2" name="平行四边形 11"/>
            <p:cNvSpPr/>
            <p:nvPr/>
          </p:nvSpPr>
          <p:spPr>
            <a:xfrm flipH="1" flipV="1">
              <a:off x="8661244" y="1712885"/>
              <a:ext cx="3857381" cy="504825"/>
            </a:xfrm>
            <a:prstGeom prst="parallelogram">
              <a:avLst>
                <a:gd name="adj" fmla="val 73384"/>
              </a:avLst>
            </a:prstGeom>
            <a:gradFill>
              <a:gsLst>
                <a:gs pos="0">
                  <a:schemeClr val="bg1">
                    <a:lumMod val="95000"/>
                    <a:alpha val="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OPPOSans R" panose="00020600040101010101" pitchFamily="18" charset="-122"/>
                <a:ea typeface="OPPOSans R" panose="00020600040101010101" pitchFamily="18"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0" y="1559855"/>
            <a:ext cx="12192000" cy="1563470"/>
          </a:xfrm>
          <a:prstGeom prst="rect">
            <a:avLst/>
          </a:prstGeom>
          <a:solidFill>
            <a:srgbClr val="C09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 y="1797239"/>
            <a:ext cx="3534755" cy="183962"/>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3620349" y="1842276"/>
            <a:ext cx="4482410" cy="1015663"/>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kumimoji="1" lang="zh-CN" altLang="en-US" sz="6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漫画的启示</a:t>
            </a:r>
          </a:p>
        </p:txBody>
      </p:sp>
      <p:sp>
        <p:nvSpPr>
          <p:cNvPr id="15" name="矩形: 圆角 14"/>
          <p:cNvSpPr/>
          <p:nvPr/>
        </p:nvSpPr>
        <p:spPr>
          <a:xfrm>
            <a:off x="3602450" y="3345847"/>
            <a:ext cx="4518208" cy="496973"/>
          </a:xfrm>
          <a:prstGeom prst="roundRect">
            <a:avLst>
              <a:gd name="adj" fmla="val 50000"/>
            </a:avLst>
          </a:prstGeom>
          <a:noFill/>
          <a:ln>
            <a:solidFill>
              <a:srgbClr val="C09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no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66"/>
          <p:cNvSpPr txBox="1">
            <a:spLocks noChangeArrowheads="1"/>
          </p:cNvSpPr>
          <p:nvPr/>
        </p:nvSpPr>
        <p:spPr bwMode="auto">
          <a:xfrm>
            <a:off x="3773638" y="3173791"/>
            <a:ext cx="4175832" cy="62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r>
              <a:rPr lang="zh-CN" altLang="en-US"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五</a:t>
            </a:r>
            <a:r>
              <a:rPr lang="zh-CN"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年级</a:t>
            </a:r>
            <a:r>
              <a:rPr lang="zh-CN" altLang="en-US"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下</a:t>
            </a:r>
            <a:r>
              <a:rPr lang="zh-CN"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册</a:t>
            </a:r>
            <a:r>
              <a:rPr lang="zh-CN" sz="2000" b="1"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a:t>
            </a:r>
            <a:r>
              <a:rPr lang="zh-CN" altLang="en-US"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人教版</a:t>
            </a:r>
          </a:p>
        </p:txBody>
      </p:sp>
      <p:sp>
        <p:nvSpPr>
          <p:cNvPr id="18" name="文本框 17"/>
          <p:cNvSpPr txBox="1"/>
          <p:nvPr/>
        </p:nvSpPr>
        <p:spPr>
          <a:xfrm>
            <a:off x="3773640" y="752636"/>
            <a:ext cx="4175829" cy="504112"/>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语文精品课件</a:t>
            </a:r>
          </a:p>
        </p:txBody>
      </p:sp>
      <p:cxnSp>
        <p:nvCxnSpPr>
          <p:cNvPr id="19" name="直接连接符 18"/>
          <p:cNvCxnSpPr/>
          <p:nvPr/>
        </p:nvCxnSpPr>
        <p:spPr>
          <a:xfrm>
            <a:off x="4134001" y="1343446"/>
            <a:ext cx="3455107" cy="0"/>
          </a:xfrm>
          <a:prstGeom prst="line">
            <a:avLst/>
          </a:prstGeom>
          <a:ln w="3175">
            <a:gradFill>
              <a:gsLst>
                <a:gs pos="100000">
                  <a:srgbClr val="C0936B">
                    <a:alpha val="0"/>
                  </a:srgbClr>
                </a:gs>
                <a:gs pos="0">
                  <a:srgbClr val="C0936B">
                    <a:alpha val="0"/>
                  </a:srgbClr>
                </a:gs>
                <a:gs pos="50000">
                  <a:srgbClr val="C0936B"/>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flipH="1">
            <a:off x="8016167" y="2601642"/>
            <a:ext cx="4175831" cy="293756"/>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000" y="3967890"/>
            <a:ext cx="5014001" cy="25226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5" grpId="0" animBg="1"/>
      <p:bldP spid="17" grpId="0"/>
      <p:bldP spid="18"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占位符 2"/>
          <p:cNvSpPr txBox="1">
            <a:spLocks noChangeArrowheads="1"/>
          </p:cNvSpPr>
          <p:nvPr/>
        </p:nvSpPr>
        <p:spPr>
          <a:xfrm>
            <a:off x="844311" y="2263973"/>
            <a:ext cx="6257019" cy="180600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altLang="zh-CN" sz="24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rPr>
              <a:t>、观察</a:t>
            </a:r>
          </a:p>
          <a:p>
            <a:pPr marL="0" indent="0">
              <a:lnSpc>
                <a:spcPct val="150000"/>
              </a:lnSpc>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看看漫画画了哪些有趣的内容，可笑之处在哪里。</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243" y="1463040"/>
            <a:ext cx="3931920"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childTnLst>
                                    <p:set>
                                      <p:cBhvr additive="base">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500" fill="hold"/>
                                        <p:tgtEl>
                                          <p:spTgt spid="7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additive="base">
                                        <p:cTn id="8" dur="500" fill="hold"/>
                                        <p:tgtEl>
                                          <p:spTgt spid="74">
                                            <p:txEl>
                                              <p:pRg st="0" end="0"/>
                                            </p:txEl>
                                          </p:spTgt>
                                        </p:tgtEl>
                                        <p:attrNameLst>
                                          <p:attrName>ppt_y</p:attrName>
                                        </p:attrNameLst>
                                      </p:cBhvr>
                                      <p:tavLst>
                                        <p:tav tm="0">
                                          <p:val>
                                            <p:strVal val="#ppt_y"/>
                                          </p:val>
                                        </p:tav>
                                        <p:tav tm="100000">
                                          <p:val>
                                            <p:strVal val="#ppt_y"/>
                                          </p:val>
                                        </p:tav>
                                      </p:tavLst>
                                    </p:anim>
                                    <p:anim calcmode="lin" valueType="num">
                                      <p:cBhvr additive="base">
                                        <p:cTn id="9" dur="500" fill="hold"/>
                                        <p:tgtEl>
                                          <p:spTgt spid="7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additive="base">
                                        <p:cTn id="10" dur="500" fill="hold"/>
                                        <p:tgtEl>
                                          <p:spTgt spid="7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additive="base">
                                        <p:cTn id="11" dur="500" fill="hold" tmFilter="0,0; .5, 1; 1, 1"/>
                                        <p:tgtEl>
                                          <p:spTgt spid="7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4">
                                            <p:txEl>
                                              <p:pRg st="1" end="1"/>
                                            </p:txEl>
                                          </p:spTgt>
                                        </p:tgtEl>
                                        <p:attrNameLst>
                                          <p:attrName>style.visibility</p:attrName>
                                        </p:attrNameLst>
                                      </p:cBhvr>
                                      <p:to>
                                        <p:strVal val="visible"/>
                                      </p:to>
                                    </p:set>
                                    <p:animEffect transition="in" filter="fade">
                                      <p:cBhvr>
                                        <p:cTn id="16" dur="1000"/>
                                        <p:tgtEl>
                                          <p:spTgt spid="74">
                                            <p:txEl>
                                              <p:pRg st="1" end="1"/>
                                            </p:txEl>
                                          </p:spTgt>
                                        </p:tgtEl>
                                      </p:cBhvr>
                                    </p:animEffect>
                                    <p:anim calcmode="lin" valueType="num">
                                      <p:cBhvr>
                                        <p:cTn id="17"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800" y="2127324"/>
            <a:ext cx="3513614" cy="2603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 name="文本框 44"/>
          <p:cNvSpPr txBox="1"/>
          <p:nvPr/>
        </p:nvSpPr>
        <p:spPr>
          <a:xfrm flipH="1">
            <a:off x="945292" y="2461437"/>
            <a:ext cx="6049493" cy="2228880"/>
          </a:xfrm>
          <a:prstGeom prst="rect">
            <a:avLst/>
          </a:prstGeom>
          <a:noFill/>
          <a:ln w="9525">
            <a:noFill/>
          </a:ln>
        </p:spPr>
        <p:txBody>
          <a:bodyPr wrap="square">
            <a:spAutoFit/>
          </a:bodyPr>
          <a:lstStyle/>
          <a:p>
            <a:r>
              <a:rPr lang="zh-CN" altLang="en-US" sz="24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rPr>
              <a:t>漫画内容：</a:t>
            </a:r>
            <a:endParaRPr lang="en-US" altLang="zh-CN" sz="24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画面中，一个人拿着水壶来为小树浇水，另一个人坐在小树下面，铁锹放在一边。拿水壶的人问“你干什么？”，坐着的人回答“等着乘凉”。</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565" y="2127324"/>
            <a:ext cx="3513614" cy="2603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 name="文本框 44"/>
          <p:cNvSpPr txBox="1"/>
          <p:nvPr/>
        </p:nvSpPr>
        <p:spPr>
          <a:xfrm flipH="1">
            <a:off x="1258181" y="2763914"/>
            <a:ext cx="4696042" cy="1621021"/>
          </a:xfrm>
          <a:prstGeom prst="rect">
            <a:avLst/>
          </a:prstGeom>
          <a:noFill/>
          <a:ln w="9525">
            <a:noFill/>
          </a:ln>
        </p:spPr>
        <p:txBody>
          <a:bodyPr wrap="square">
            <a:spAutoFit/>
          </a:bodyPr>
          <a:lstStyle/>
          <a:p>
            <a:pPr>
              <a:lnSpc>
                <a:spcPct val="150000"/>
              </a:lnSpc>
            </a:pPr>
            <a:r>
              <a:rPr lang="zh-CN" altLang="en-US" sz="28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rPr>
              <a:t>可笑之处：</a:t>
            </a:r>
            <a:endParaRPr lang="en-US" altLang="zh-CN" sz="28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树下那个人不想给小树浇水，却坐在树下等着乘凉！</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2241" y="2185996"/>
            <a:ext cx="5540278" cy="1890326"/>
          </a:xfrm>
          <a:prstGeom prst="rect">
            <a:avLst/>
          </a:prstGeom>
        </p:spPr>
        <p:txBody>
          <a:bodyPr wrap="square">
            <a:spAutoFit/>
          </a:bodyPr>
          <a:lstStyle/>
          <a:p>
            <a:pPr>
              <a:lnSpc>
                <a:spcPct val="150000"/>
              </a:lnSpc>
            </a:pPr>
            <a:r>
              <a:rPr lang="en-US" altLang="zh-CN" sz="28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rPr>
              <a:t>、思考</a:t>
            </a:r>
            <a:endParaRPr lang="en-US" altLang="zh-CN" sz="28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借助漫画的标题或简单的提示语，联系生活中的人或事，思考漫画的含义，获得启示。</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978" y="1755690"/>
            <a:ext cx="3931920"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837207" y="3561305"/>
            <a:ext cx="2145220" cy="1569660"/>
          </a:xfrm>
          <a:prstGeom prst="rect">
            <a:avLst/>
          </a:prstGeom>
          <a:solidFill>
            <a:srgbClr val="C0936B"/>
          </a:solidFill>
        </p:spPr>
        <p:txBody>
          <a:bodyPr wrap="square">
            <a:spAutoFit/>
          </a:bodyPr>
          <a:lstStyle/>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漫画讽刺了那些不求上进，只想着坐享其成的人。</a:t>
            </a:r>
          </a:p>
        </p:txBody>
      </p:sp>
      <p:sp>
        <p:nvSpPr>
          <p:cNvPr id="54" name="矩形 53"/>
          <p:cNvSpPr/>
          <p:nvPr/>
        </p:nvSpPr>
        <p:spPr>
          <a:xfrm>
            <a:off x="3732810" y="3561305"/>
            <a:ext cx="1783321" cy="1569660"/>
          </a:xfrm>
          <a:prstGeom prst="rect">
            <a:avLst/>
          </a:prstGeom>
          <a:solidFill>
            <a:srgbClr val="C0936B"/>
          </a:solidFill>
        </p:spPr>
        <p:txBody>
          <a:bodyPr wrap="square">
            <a:spAutoFit/>
          </a:bodyPr>
          <a:lstStyle/>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联想：</a:t>
            </a:r>
          </a:p>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生活中一些不劳而获的人！</a:t>
            </a:r>
          </a:p>
        </p:txBody>
      </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917" y="1215272"/>
            <a:ext cx="2809194" cy="20814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4" name="矩形 63"/>
          <p:cNvSpPr/>
          <p:nvPr/>
        </p:nvSpPr>
        <p:spPr>
          <a:xfrm>
            <a:off x="6266514" y="3561305"/>
            <a:ext cx="2669989" cy="2308324"/>
          </a:xfrm>
          <a:prstGeom prst="rect">
            <a:avLst/>
          </a:prstGeom>
          <a:solidFill>
            <a:srgbClr val="C0936B"/>
          </a:solidFill>
        </p:spPr>
        <p:txBody>
          <a:bodyPr wrap="square">
            <a:spAutoFit/>
          </a:bodyPr>
          <a:lstStyle/>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联想：</a:t>
            </a:r>
          </a:p>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学习中有些同学懒惰，不看书、不写作业，考试时就想靠抄袭别人的来获取高分。</a:t>
            </a:r>
          </a:p>
        </p:txBody>
      </p:sp>
      <p:sp>
        <p:nvSpPr>
          <p:cNvPr id="67" name="矩形 66"/>
          <p:cNvSpPr/>
          <p:nvPr/>
        </p:nvSpPr>
        <p:spPr>
          <a:xfrm>
            <a:off x="9686885" y="3561305"/>
            <a:ext cx="1547208" cy="830997"/>
          </a:xfrm>
          <a:prstGeom prst="rect">
            <a:avLst/>
          </a:prstGeom>
          <a:solidFill>
            <a:srgbClr val="C0936B"/>
          </a:solidFill>
        </p:spPr>
        <p:txBody>
          <a:bodyPr wrap="square">
            <a:spAutoFit/>
          </a:bodyPr>
          <a:lstStyle/>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联想：</a:t>
            </a:r>
          </a:p>
          <a:p>
            <a:pPr algn="ct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6790" y="2191867"/>
            <a:ext cx="5650880" cy="1367106"/>
          </a:xfrm>
          <a:prstGeom prst="rect">
            <a:avLst/>
          </a:prstGeom>
        </p:spPr>
        <p:txBody>
          <a:bodyPr wrap="square">
            <a:spAutoFit/>
          </a:bodyPr>
          <a:lstStyle/>
          <a:p>
            <a:pPr>
              <a:lnSpc>
                <a:spcPct val="200000"/>
              </a:lnSpc>
            </a:pPr>
            <a:r>
              <a:rPr lang="en-US" altLang="zh-CN" sz="24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rPr>
              <a:t>、撰写</a:t>
            </a:r>
            <a:endParaRPr lang="en-US" altLang="zh-CN" sz="24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先把漫画的内容写清楚，再写得到的启示。</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290" y="1463040"/>
            <a:ext cx="3931920"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7712">
            <a:off x="7059331" y="1930282"/>
            <a:ext cx="3510684" cy="2601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 name="矩形 45"/>
          <p:cNvSpPr/>
          <p:nvPr/>
        </p:nvSpPr>
        <p:spPr>
          <a:xfrm>
            <a:off x="1521060" y="2576426"/>
            <a:ext cx="4574940" cy="1705147"/>
          </a:xfrm>
          <a:prstGeom prst="rect">
            <a:avLst/>
          </a:prstGeom>
          <a:solidFill>
            <a:srgbClr val="C0936B"/>
          </a:solidFill>
        </p:spPr>
        <p:txBody>
          <a:bodyPr wrap="square">
            <a:spAutoFit/>
          </a:bodyPr>
          <a:lstStyle/>
          <a:p>
            <a:pPr algn="ctr">
              <a:lnSpc>
                <a:spcPct val="150000"/>
              </a:lnSpc>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启示：</a:t>
            </a:r>
            <a:endPar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a:p>
            <a:pPr algn="ctr">
              <a:lnSpc>
                <a:spcPct val="150000"/>
              </a:lnSpc>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人生没有捷径，只有通过努力奋斗才能走向成功。</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013333" y="2915974"/>
            <a:ext cx="7050907" cy="461665"/>
          </a:xfrm>
          <a:prstGeom prst="rect">
            <a:avLst/>
          </a:prstGeom>
          <a:solidFill>
            <a:srgbClr val="C0936B"/>
          </a:solidFill>
        </p:spPr>
        <p:txBody>
          <a:bodyPr wrap="square">
            <a:spAutoFit/>
          </a:bodyPr>
          <a:lstStyle/>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根据前面讲述的内容，挑一张漫画写一篇文章。</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387" y="1847488"/>
            <a:ext cx="3686537" cy="3686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3974388" y="1270668"/>
            <a:ext cx="2372623" cy="461665"/>
          </a:xfrm>
          <a:prstGeom prst="rect">
            <a:avLst/>
          </a:prstGeom>
          <a:solidFill>
            <a:srgbClr val="C0936B"/>
          </a:solidFill>
        </p:spPr>
        <p:txBody>
          <a:bodyPr wrap="square">
            <a:spAutoFit/>
          </a:bodyPr>
          <a:lstStyle/>
          <a:p>
            <a:pPr algn="ct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不劳而获</a:t>
            </a:r>
            <a:r>
              <a:rPr lang="zh-CN" altLang="en-US" sz="2400">
                <a:solidFill>
                  <a:schemeClr val="bg1"/>
                </a:solidFill>
                <a:latin typeface="Arial" panose="020B0604020202020204" pitchFamily="34" charset="0"/>
                <a:ea typeface="思源黑体 CN Regular" panose="020B0500000000000000" pitchFamily="34" charset="-122"/>
                <a:sym typeface="Arial" panose="020B0604020202020204" pitchFamily="34" charset="0"/>
              </a:rPr>
              <a:t>的人</a:t>
            </a:r>
            <a:endPar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2" name="矩形 51"/>
          <p:cNvSpPr/>
          <p:nvPr/>
        </p:nvSpPr>
        <p:spPr>
          <a:xfrm>
            <a:off x="996121" y="2091475"/>
            <a:ext cx="7307304" cy="3090654"/>
          </a:xfrm>
          <a:prstGeom prst="rect">
            <a:avLst/>
          </a:prstGeom>
        </p:spPr>
        <p:txBody>
          <a:bodyPr wrap="square">
            <a:spAutoFit/>
          </a:bodyPr>
          <a:lstStyle/>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今天，我看了一幅漫画，看完之后让我想到了故事</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守株待兔</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。他们的行为是如出一辙，让我有所感触！</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漫画描绘了一个人坐在一棵瘦小的小树旁，另外一个人拎着水壶来给小树浇水，拎着水壶的人问坐在树下的那个人：“你干什么？”</a:t>
            </a:r>
          </a:p>
        </p:txBody>
      </p:sp>
      <p:cxnSp>
        <p:nvCxnSpPr>
          <p:cNvPr id="53" name="直接连接符 52"/>
          <p:cNvCxnSpPr/>
          <p:nvPr/>
        </p:nvCxnSpPr>
        <p:spPr>
          <a:xfrm>
            <a:off x="8303425" y="1574274"/>
            <a:ext cx="28220" cy="4275663"/>
          </a:xfrm>
          <a:prstGeom prst="line">
            <a:avLst/>
          </a:prstGeom>
          <a:ln w="38100">
            <a:solidFill>
              <a:srgbClr val="C0936B"/>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8797208" y="2091475"/>
            <a:ext cx="2828690" cy="1705147"/>
          </a:xfrm>
          <a:prstGeom prst="rect">
            <a:avLst/>
          </a:prstGeom>
        </p:spPr>
        <p:txBody>
          <a:bodyPr wrap="square">
            <a:spAutoFit/>
          </a:bodyPr>
          <a:lstStyle/>
          <a:p>
            <a:pPr>
              <a:lnSpc>
                <a:spcPct val="150000"/>
              </a:lnSpc>
            </a:pPr>
            <a:r>
              <a:rPr lang="zh-CN" altLang="zh-CN" sz="2400" b="1" dirty="0">
                <a:solidFill>
                  <a:srgbClr val="C0936B"/>
                </a:solidFill>
                <a:latin typeface="Arial" panose="020B0604020202020204" pitchFamily="34" charset="0"/>
                <a:ea typeface="思源黑体 CN Regular" panose="020B0500000000000000" pitchFamily="34" charset="-122"/>
                <a:cs typeface="仿宋" panose="02010609060101010101" charset="-122"/>
                <a:sym typeface="Arial" panose="020B0604020202020204" pitchFamily="34" charset="0"/>
              </a:rPr>
              <a:t>开门见山</a:t>
            </a:r>
            <a:r>
              <a:rPr lang="zh-CN" altLang="en-US" sz="2400" b="1" dirty="0">
                <a:solidFill>
                  <a:srgbClr val="C0936B"/>
                </a:solidFill>
                <a:latin typeface="Arial" panose="020B0604020202020204" pitchFamily="34" charset="0"/>
                <a:ea typeface="思源黑体 CN Regular" panose="020B0500000000000000" pitchFamily="34" charset="-122"/>
                <a:cs typeface="仿宋" panose="02010609060101010101" charset="-122"/>
                <a:sym typeface="Arial" panose="020B0604020202020204" pitchFamily="34" charset="0"/>
              </a:rPr>
              <a:t>，文章开头写出自己是写漫画所得的启示。</a:t>
            </a:r>
            <a:endParaRPr lang="zh-CN" altLang="zh-CN" sz="2400" b="1" dirty="0">
              <a:solidFill>
                <a:srgbClr val="C0936B"/>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057746" y="2004184"/>
            <a:ext cx="7160391" cy="2359685"/>
          </a:xfrm>
          <a:prstGeom prst="rect">
            <a:avLst/>
          </a:prstGeom>
        </p:spPr>
        <p:txBody>
          <a:bodyPr wrap="square">
            <a:spAutoFit/>
          </a:bodyPr>
          <a:lstStyle/>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坐着的那个人回答：“我等着乘凉！”看完让我觉得很可笑，坐着的那个人不是和</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守株待兔</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里面的那个人一样吗？都是不想努力就想不劳而获！</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这让我不禁联想起了我们的生活实践</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在我们班里</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也有像漫画中的那个人一样，整天游手好闲，什么也不做，整</a:t>
            </a:r>
          </a:p>
        </p:txBody>
      </p:sp>
      <p:cxnSp>
        <p:nvCxnSpPr>
          <p:cNvPr id="54" name="直接连接符 53"/>
          <p:cNvCxnSpPr/>
          <p:nvPr/>
        </p:nvCxnSpPr>
        <p:spPr>
          <a:xfrm flipH="1">
            <a:off x="8293007" y="1556029"/>
            <a:ext cx="10418" cy="4293910"/>
          </a:xfrm>
          <a:prstGeom prst="line">
            <a:avLst/>
          </a:prstGeom>
          <a:ln w="38100">
            <a:solidFill>
              <a:srgbClr val="C0936B"/>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8792377" y="2480815"/>
            <a:ext cx="2341877" cy="1200329"/>
          </a:xfrm>
          <a:prstGeom prst="rect">
            <a:avLst/>
          </a:prstGeom>
        </p:spPr>
        <p:txBody>
          <a:bodyPr wrap="square">
            <a:spAutoFit/>
          </a:bodyPr>
          <a:lstStyle/>
          <a:p>
            <a:pPr lvl="0"/>
            <a:r>
              <a:rPr lang="zh-CN" altLang="en-US" sz="2400" dirty="0">
                <a:solidFill>
                  <a:srgbClr val="C0936B"/>
                </a:solidFill>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运用联想，联想到自己以前读过的守株待兔</a:t>
            </a:r>
            <a:endParaRPr lang="en-US" altLang="zh-CN" sz="2400" b="1" dirty="0">
              <a:solidFill>
                <a:srgbClr val="C0936B"/>
              </a:solidFill>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up)">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127053"/>
            <a:ext cx="12573000" cy="4603894"/>
          </a:xfrm>
          <a:prstGeom prst="rect">
            <a:avLst/>
          </a:prstGeom>
          <a:solidFill>
            <a:srgbClr val="C09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8094051" y="2694533"/>
            <a:ext cx="1710754" cy="830997"/>
          </a:xfrm>
          <a:prstGeom prst="rect">
            <a:avLst/>
          </a:prstGeom>
        </p:spPr>
        <p:txBody>
          <a:bodyPr wrap="square" lIns="0" tIns="0" rIns="0" bIns="0">
            <a:spAutoFit/>
          </a:bodyPr>
          <a:lstStyle/>
          <a:p>
            <a:pPr algn="dist"/>
            <a:r>
              <a:rPr lang="zh-CN" altLang="en-US" sz="54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目录</a:t>
            </a:r>
          </a:p>
        </p:txBody>
      </p:sp>
      <p:sp>
        <p:nvSpPr>
          <p:cNvPr id="7" name="矩形 6"/>
          <p:cNvSpPr/>
          <p:nvPr/>
        </p:nvSpPr>
        <p:spPr>
          <a:xfrm>
            <a:off x="7801431" y="3594532"/>
            <a:ext cx="2295994" cy="246221"/>
          </a:xfrm>
          <a:prstGeom prst="rect">
            <a:avLst/>
          </a:prstGeom>
        </p:spPr>
        <p:txBody>
          <a:bodyPr wrap="square" lIns="0" tIns="0" rIns="0" bIns="0">
            <a:spAutoFit/>
          </a:bodyPr>
          <a:lstStyle/>
          <a:p>
            <a:pPr algn="dist"/>
            <a:r>
              <a:rPr lang="en-US" altLang="zh-CN" sz="16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CONTENT</a:t>
            </a:r>
            <a:endParaRPr lang="zh-CN" altLang="en-US" sz="16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7" name="组合 16"/>
          <p:cNvGrpSpPr/>
          <p:nvPr/>
        </p:nvGrpSpPr>
        <p:grpSpPr>
          <a:xfrm>
            <a:off x="903296" y="1474560"/>
            <a:ext cx="3455107" cy="631458"/>
            <a:chOff x="1213401" y="1098550"/>
            <a:chExt cx="3455107" cy="631458"/>
          </a:xfrm>
        </p:grpSpPr>
        <p:grpSp>
          <p:nvGrpSpPr>
            <p:cNvPr id="16" name="组合 15"/>
            <p:cNvGrpSpPr/>
            <p:nvPr/>
          </p:nvGrpSpPr>
          <p:grpSpPr>
            <a:xfrm>
              <a:off x="1575137" y="1098550"/>
              <a:ext cx="2754077" cy="492443"/>
              <a:chOff x="1655019" y="1098550"/>
              <a:chExt cx="2754077" cy="492443"/>
            </a:xfrm>
          </p:grpSpPr>
          <p:sp>
            <p:nvSpPr>
              <p:cNvPr id="13" name="矩形 12"/>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课前导读</a:t>
                </a:r>
              </a:p>
            </p:txBody>
          </p:sp>
          <p:sp>
            <p:nvSpPr>
              <p:cNvPr id="14" name="矩形 13"/>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01</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15" name="直接连接符 14"/>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903296" y="2380792"/>
            <a:ext cx="3455107" cy="631458"/>
            <a:chOff x="1213401" y="1098550"/>
            <a:chExt cx="3455107" cy="631458"/>
          </a:xfrm>
        </p:grpSpPr>
        <p:grpSp>
          <p:nvGrpSpPr>
            <p:cNvPr id="19" name="组合 18"/>
            <p:cNvGrpSpPr/>
            <p:nvPr/>
          </p:nvGrpSpPr>
          <p:grpSpPr>
            <a:xfrm>
              <a:off x="1575137" y="1098550"/>
              <a:ext cx="2754077" cy="492443"/>
              <a:chOff x="1655019" y="1098550"/>
              <a:chExt cx="2754077" cy="492443"/>
            </a:xfrm>
          </p:grpSpPr>
          <p:sp>
            <p:nvSpPr>
              <p:cNvPr id="21" name="矩形 20"/>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审题指导</a:t>
                </a:r>
              </a:p>
            </p:txBody>
          </p:sp>
          <p:sp>
            <p:nvSpPr>
              <p:cNvPr id="22" name="矩形 21"/>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02</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20" name="直接连接符 19"/>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03296" y="3287024"/>
            <a:ext cx="3455107" cy="631458"/>
            <a:chOff x="1213401" y="1098550"/>
            <a:chExt cx="3455107" cy="631458"/>
          </a:xfrm>
        </p:grpSpPr>
        <p:grpSp>
          <p:nvGrpSpPr>
            <p:cNvPr id="30" name="组合 29"/>
            <p:cNvGrpSpPr/>
            <p:nvPr/>
          </p:nvGrpSpPr>
          <p:grpSpPr>
            <a:xfrm>
              <a:off x="1575137" y="1098550"/>
              <a:ext cx="2754077" cy="492443"/>
              <a:chOff x="1655019" y="1098550"/>
              <a:chExt cx="2754077" cy="492443"/>
            </a:xfrm>
          </p:grpSpPr>
          <p:sp>
            <p:nvSpPr>
              <p:cNvPr id="32" name="矩形 31"/>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习作指导</a:t>
                </a:r>
              </a:p>
            </p:txBody>
          </p:sp>
          <p:sp>
            <p:nvSpPr>
              <p:cNvPr id="33" name="矩形 32"/>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03</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31" name="直接连接符 30"/>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903296" y="4193256"/>
            <a:ext cx="3455107" cy="631458"/>
            <a:chOff x="1213401" y="1098550"/>
            <a:chExt cx="3455107" cy="631458"/>
          </a:xfrm>
        </p:grpSpPr>
        <p:grpSp>
          <p:nvGrpSpPr>
            <p:cNvPr id="35" name="组合 34"/>
            <p:cNvGrpSpPr/>
            <p:nvPr/>
          </p:nvGrpSpPr>
          <p:grpSpPr>
            <a:xfrm>
              <a:off x="1575137" y="1098550"/>
              <a:ext cx="2754077" cy="492443"/>
              <a:chOff x="1655019" y="1098550"/>
              <a:chExt cx="2754077" cy="492443"/>
            </a:xfrm>
          </p:grpSpPr>
          <p:sp>
            <p:nvSpPr>
              <p:cNvPr id="37" name="矩形 36"/>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课堂小结</a:t>
                </a:r>
              </a:p>
            </p:txBody>
          </p:sp>
          <p:sp>
            <p:nvSpPr>
              <p:cNvPr id="38" name="矩形 37"/>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04</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36" name="直接连接符 35"/>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903296" y="5099488"/>
            <a:ext cx="3455107" cy="631458"/>
            <a:chOff x="1213401" y="1098550"/>
            <a:chExt cx="3455107" cy="631458"/>
          </a:xfrm>
        </p:grpSpPr>
        <p:grpSp>
          <p:nvGrpSpPr>
            <p:cNvPr id="40" name="组合 39"/>
            <p:cNvGrpSpPr/>
            <p:nvPr/>
          </p:nvGrpSpPr>
          <p:grpSpPr>
            <a:xfrm>
              <a:off x="1575137" y="1098550"/>
              <a:ext cx="2754077" cy="492443"/>
              <a:chOff x="1655019" y="1098550"/>
              <a:chExt cx="2754077" cy="492443"/>
            </a:xfrm>
          </p:grpSpPr>
          <p:sp>
            <p:nvSpPr>
              <p:cNvPr id="42" name="矩形 41"/>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课后作业</a:t>
                </a:r>
              </a:p>
            </p:txBody>
          </p:sp>
          <p:sp>
            <p:nvSpPr>
              <p:cNvPr id="43" name="矩形 42"/>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05</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41" name="直接连接符 40"/>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6562670" y="1704338"/>
            <a:ext cx="3534755" cy="183962"/>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6" name="矩形 45"/>
          <p:cNvSpPr/>
          <p:nvPr/>
        </p:nvSpPr>
        <p:spPr>
          <a:xfrm flipH="1">
            <a:off x="7182050" y="4762278"/>
            <a:ext cx="3534755" cy="183962"/>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222" y="5179974"/>
            <a:ext cx="3455108" cy="20874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057746" y="2179701"/>
            <a:ext cx="6430868" cy="1859548"/>
          </a:xfrm>
          <a:prstGeom prst="rect">
            <a:avLst/>
          </a:prstGeom>
          <a:ln w="12700">
            <a:noFill/>
          </a:ln>
        </p:spPr>
        <p:txBody>
          <a:bodyPr wrap="square">
            <a:spAutoFit/>
          </a:bodyPr>
          <a:lstStyle/>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朋友，大家请记住，</a:t>
            </a: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天底下没有不劳而获的事，只有付出了，才会有收获、才会有成功，所以我们要趁现在，努力学习</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。只有这样，最后才能成功、才能获得成就。</a:t>
            </a:r>
            <a:endParaRPr lang="zh-CN" altLang="zh-CN" sz="20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54" name="TextBox 53"/>
          <p:cNvSpPr txBox="1"/>
          <p:nvPr/>
        </p:nvSpPr>
        <p:spPr>
          <a:xfrm>
            <a:off x="8303425" y="2684696"/>
            <a:ext cx="3333117" cy="597151"/>
          </a:xfrm>
          <a:prstGeom prst="rect">
            <a:avLst/>
          </a:prstGeom>
          <a:noFill/>
        </p:spPr>
        <p:txBody>
          <a:bodyPr wrap="square" rtlCol="0">
            <a:spAutoFit/>
          </a:bodyPr>
          <a:lstStyle/>
          <a:p>
            <a:pPr lvl="0">
              <a:lnSpc>
                <a:spcPct val="150000"/>
              </a:lnSpc>
            </a:pPr>
            <a:r>
              <a:rPr lang="zh-CN" altLang="en-US" sz="2400" b="1" dirty="0">
                <a:solidFill>
                  <a:srgbClr val="C0936B"/>
                </a:solidFill>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点明主旨，画龙点睛。</a:t>
            </a:r>
            <a:endParaRPr lang="en-US" altLang="zh-CN" sz="2400" b="1" dirty="0">
              <a:solidFill>
                <a:srgbClr val="C0936B"/>
              </a:solidFill>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p:txBody>
      </p:sp>
      <p:cxnSp>
        <p:nvCxnSpPr>
          <p:cNvPr id="79" name="直接连接符 78"/>
          <p:cNvCxnSpPr/>
          <p:nvPr/>
        </p:nvCxnSpPr>
        <p:spPr>
          <a:xfrm flipH="1">
            <a:off x="8005111" y="1708838"/>
            <a:ext cx="10418" cy="4255129"/>
          </a:xfrm>
          <a:prstGeom prst="line">
            <a:avLst/>
          </a:prstGeom>
          <a:ln w="38100">
            <a:solidFill>
              <a:srgbClr val="C0936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up)">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22001" y="2040621"/>
            <a:ext cx="5980823" cy="2913683"/>
          </a:xfrm>
          <a:prstGeom prst="rect">
            <a:avLst/>
          </a:prstGeom>
          <a:ln w="12700">
            <a:solidFill>
              <a:srgbClr val="C0936B"/>
            </a:solidFill>
          </a:ln>
        </p:spPr>
        <p:txBody>
          <a:bodyPr wrap="square">
            <a:spAutoFit/>
          </a:bodyPr>
          <a:lstStyle/>
          <a:p>
            <a:pPr>
              <a:lnSpc>
                <a:spcPct val="150000"/>
              </a:lnSpc>
            </a:pPr>
            <a:r>
              <a:rPr lang="zh-CN" altLang="en-US" sz="2400" b="1" dirty="0">
                <a:solidFill>
                  <a:srgbClr val="C0936B"/>
                </a:solidFill>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点评：</a:t>
            </a:r>
            <a:endParaRPr lang="en-US" altLang="zh-CN" sz="2400" b="1" dirty="0">
              <a:solidFill>
                <a:srgbClr val="C0936B"/>
              </a:solidFill>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a:lnSpc>
                <a:spcPct val="150000"/>
              </a:lnSpc>
            </a:pPr>
            <a:r>
              <a:rPr lang="en-US" altLang="zh-CN" sz="2000" dirty="0">
                <a:solidFill>
                  <a:srgbClr val="00B050"/>
                </a:solidFill>
                <a:effectLst>
                  <a:outerShdw blurRad="38100" dist="19050" dir="2700000" algn="tl" rotWithShape="0">
                    <a:schemeClr val="dk1">
                      <a:alpha val="40000"/>
                    </a:schemeClr>
                  </a:outerShdw>
                </a:effectLst>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lang="zh-CN" altLang="en-US" sz="2000" dirty="0">
                <a:effectLst>
                  <a:outerShdw blurRad="38100" dist="19050" dir="2700000" algn="tl" rotWithShape="0">
                    <a:schemeClr val="dk1">
                      <a:alpha val="40000"/>
                    </a:schemeClr>
                  </a:outerShdw>
                </a:effectLst>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这篇习作由漫画联想到了成语故事</a:t>
            </a:r>
            <a:r>
              <a:rPr lang="en-US" altLang="zh-CN" sz="2000" dirty="0">
                <a:effectLst>
                  <a:outerShdw blurRad="38100" dist="19050" dir="2700000" algn="tl" rotWithShape="0">
                    <a:schemeClr val="dk1">
                      <a:alpha val="40000"/>
                    </a:schemeClr>
                  </a:outerShdw>
                </a:effectLst>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lang="zh-CN" altLang="en-US" sz="2000" dirty="0">
                <a:effectLst>
                  <a:outerShdw blurRad="38100" dist="19050" dir="2700000" algn="tl" rotWithShape="0">
                    <a:schemeClr val="dk1">
                      <a:alpha val="40000"/>
                    </a:schemeClr>
                  </a:outerShdw>
                </a:effectLst>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守株待兔</a:t>
            </a:r>
            <a:r>
              <a:rPr lang="en-US" altLang="zh-CN" sz="2000" dirty="0">
                <a:effectLst>
                  <a:outerShdw blurRad="38100" dist="19050" dir="2700000" algn="tl" rotWithShape="0">
                    <a:schemeClr val="dk1">
                      <a:alpha val="40000"/>
                    </a:schemeClr>
                  </a:outerShdw>
                </a:effectLst>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lang="zh-CN" altLang="en-US" sz="2000" dirty="0">
                <a:effectLst>
                  <a:outerShdw blurRad="38100" dist="19050" dir="2700000" algn="tl" rotWithShape="0">
                    <a:schemeClr val="dk1">
                      <a:alpha val="40000"/>
                    </a:schemeClr>
                  </a:outerShdw>
                </a:effectLst>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，并由此感受到生活中也有这样一些同学，不愿努力学习总想不劳而获！语言朴实精炼，再加上细腻的描写和丰富的联想，深刻的生活体验，不愧是一篇佳作！</a:t>
            </a:r>
            <a:endParaRPr lang="zh-CN" altLang="en-US" sz="20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175" y="2040621"/>
            <a:ext cx="3843700" cy="284792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040" y="1203299"/>
            <a:ext cx="3931920" cy="3931920"/>
          </a:xfrm>
          <a:prstGeom prst="rect">
            <a:avLst/>
          </a:prstGeom>
        </p:spPr>
      </p:pic>
      <p:sp>
        <p:nvSpPr>
          <p:cNvPr id="51" name="矩形 50"/>
          <p:cNvSpPr/>
          <p:nvPr/>
        </p:nvSpPr>
        <p:spPr>
          <a:xfrm>
            <a:off x="738170" y="4853038"/>
            <a:ext cx="10715661" cy="489942"/>
          </a:xfrm>
          <a:prstGeom prst="rect">
            <a:avLst/>
          </a:prstGeom>
          <a:solidFill>
            <a:schemeClr val="bg1"/>
          </a:solidFill>
        </p:spPr>
        <p:txBody>
          <a:bodyPr wrap="square" lIns="68580" tIns="34290" rIns="68580" bIns="34290">
            <a:spAutoFit/>
          </a:bodyPr>
          <a:lstStyle/>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写好后，和同学交流，看看有没有把漫画得到的启示</a:t>
            </a:r>
            <a:r>
              <a:rPr lang="zh-CN" altLang="en-US" sz="2000" dirty="0">
                <a:solidFill>
                  <a:schemeClr val="dk1"/>
                </a:solidFill>
                <a:latin typeface="Arial" panose="020B0604020202020204" pitchFamily="34" charset="0"/>
                <a:ea typeface="思源黑体 CN Regular" panose="020B0500000000000000" pitchFamily="34" charset="-122"/>
                <a:sym typeface="Arial" panose="020B0604020202020204" pitchFamily="34" charset="0"/>
              </a:rPr>
              <a:t>写具体</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，对不满意的地方进行修改。</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22956" y="2243656"/>
            <a:ext cx="5654169" cy="1898020"/>
          </a:xfrm>
          <a:prstGeom prst="rect">
            <a:avLst/>
          </a:prstGeom>
          <a:ln w="15875">
            <a:solidFill>
              <a:srgbClr val="C0936B"/>
            </a:solidFill>
          </a:ln>
        </p:spPr>
        <p:txBody>
          <a:bodyPr wrap="square">
            <a:spAutoFit/>
          </a:bodyPr>
          <a:lstStyle/>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今天大家学会了看漫画作文的方法。但是文无定法，你还可以去尝试不同的写作方法，只要你的作文符合了写作要求，只要你写出了真情实感，就是一篇好文章。</a:t>
            </a:r>
            <a:endParaRPr lang="zh-CN" altLang="zh-CN" sz="2000" dirty="0">
              <a:effectLst/>
              <a:latin typeface="Arial" panose="020B0604020202020204" pitchFamily="34" charset="0"/>
              <a:ea typeface="思源黑体 CN Regular" panose="020B0500000000000000" pitchFamily="34" charset="-122"/>
              <a:sym typeface="Arial" panose="020B0604020202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2507" y="1542688"/>
            <a:ext cx="3686537" cy="3686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9702" y="2409058"/>
            <a:ext cx="492443" cy="1569660"/>
          </a:xfrm>
          <a:prstGeom prst="rect">
            <a:avLst/>
          </a:prstGeom>
          <a:solidFill>
            <a:srgbClr val="C0936B"/>
          </a:solidFill>
        </p:spPr>
        <p:txBody>
          <a:bodyPr wrap="square">
            <a:spAutoFit/>
          </a:bodyPr>
          <a:lstStyle>
            <a:defPPr>
              <a:defRPr lang="zh-CN"/>
            </a:defPPr>
            <a:lvl1pPr algn="ctr">
              <a:defRPr sz="2400">
                <a:solidFill>
                  <a:schemeClr val="bg1"/>
                </a:solidFill>
                <a:latin typeface="OPPOSans R" panose="00020600040101010101" pitchFamily="18" charset="-122"/>
                <a:ea typeface="OPPOSans R" panose="00020600040101010101" pitchFamily="18" charset="-122"/>
                <a:cs typeface="楷体" panose="02010609060101010101" pitchFamily="49" charset="-122"/>
              </a:defRPr>
            </a:lvl1p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板</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r>
              <a:rPr lang="zh-CN" altLang="en-US">
                <a:latin typeface="Arial" panose="020B0604020202020204" pitchFamily="34" charset="0"/>
                <a:ea typeface="思源黑体 CN Regular" panose="020B0500000000000000" pitchFamily="34" charset="-122"/>
                <a:sym typeface="Arial" panose="020B0604020202020204" pitchFamily="34" charset="0"/>
              </a:rPr>
              <a:t>书</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r>
              <a:rPr lang="zh-CN" altLang="en-US">
                <a:latin typeface="Arial" panose="020B0604020202020204" pitchFamily="34" charset="0"/>
                <a:ea typeface="思源黑体 CN Regular" panose="020B0500000000000000" pitchFamily="34" charset="-122"/>
                <a:sym typeface="Arial" panose="020B0604020202020204" pitchFamily="34" charset="0"/>
              </a:rPr>
              <a:t>设</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r>
              <a:rPr lang="zh-CN" altLang="en-US" dirty="0">
                <a:latin typeface="Arial" panose="020B0604020202020204" pitchFamily="34" charset="0"/>
                <a:ea typeface="思源黑体 CN Regular" panose="020B0500000000000000" pitchFamily="34" charset="-122"/>
                <a:sym typeface="Arial" panose="020B0604020202020204" pitchFamily="34" charset="0"/>
              </a:rPr>
              <a:t>计</a:t>
            </a:r>
          </a:p>
        </p:txBody>
      </p:sp>
      <p:sp>
        <p:nvSpPr>
          <p:cNvPr id="3" name="矩形 2"/>
          <p:cNvSpPr/>
          <p:nvPr/>
        </p:nvSpPr>
        <p:spPr>
          <a:xfrm>
            <a:off x="3323836" y="1697558"/>
            <a:ext cx="5544328" cy="2598212"/>
          </a:xfrm>
          <a:prstGeom prst="rect">
            <a:avLst/>
          </a:prstGeom>
        </p:spPr>
        <p:txBody>
          <a:bodyPr wrap="square">
            <a:spAutoFit/>
          </a:bodyPr>
          <a:lstStyle/>
          <a:p>
            <a:pPr lvl="0">
              <a:lnSpc>
                <a:spcPct val="200000"/>
              </a:lnSpc>
            </a:pPr>
            <a:r>
              <a:rPr lang="zh-CN" altLang="en-US" sz="2400" b="1"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漫画的启示</a:t>
            </a:r>
          </a:p>
          <a:p>
            <a:pPr lvl="0">
              <a:lnSpc>
                <a:spcPct val="200000"/>
              </a:lnSpc>
            </a:pPr>
            <a:r>
              <a:rPr lang="zh-CN" altLang="en-US"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）引入漫画知识        </a:t>
            </a:r>
            <a:endParaRPr lang="en-US" altLang="zh-CN"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endParaRPr>
          </a:p>
          <a:p>
            <a:pPr lvl="0">
              <a:lnSpc>
                <a:spcPct val="200000"/>
              </a:lnSpc>
            </a:pPr>
            <a:r>
              <a:rPr lang="zh-CN" altLang="en-US"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）讲解漫画的启示    </a:t>
            </a:r>
            <a:endParaRPr lang="en-US" altLang="zh-CN"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endParaRPr>
          </a:p>
          <a:p>
            <a:pPr lvl="0">
              <a:lnSpc>
                <a:spcPct val="200000"/>
              </a:lnSpc>
            </a:pPr>
            <a:r>
              <a:rPr lang="zh-CN" altLang="en-US"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）撰写文章</a:t>
            </a:r>
            <a:endParaRPr lang="en-US" altLang="zh-CN" sz="2000" dirty="0">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761" y="1542688"/>
            <a:ext cx="3686537" cy="3686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感谢您下载</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平台上提供的</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作品，为了您和</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  </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1. </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在</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出售的</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模板是免版税类</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Royalty-Free)</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正版受</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中国人民共和国著作法</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和</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世界版权公约</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所有</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您下载的是</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  </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 </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不得将</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的</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模板、</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素材，本身用于再出售</a:t>
            </a: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版权声明</a:t>
            </a:r>
            <a:endPar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532554" y="1368442"/>
            <a:ext cx="9126892" cy="830997"/>
          </a:xfrm>
          <a:prstGeom prst="rect">
            <a:avLst/>
          </a:prstGeom>
          <a:solidFill>
            <a:srgbClr val="C0936B"/>
          </a:solidFill>
        </p:spPr>
        <p:txBody>
          <a:bodyPr wrap="square">
            <a:spAutoFit/>
          </a:bodyPr>
          <a:lstStyle/>
          <a:p>
            <a:pPr algn="ctr"/>
            <a:r>
              <a:rPr lang="zh-CN" altLang="en-US" sz="2400" dirty="0">
                <a:solidFill>
                  <a:schemeClr val="bg1"/>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课下，我们搜集一些有趣的，发人深省的漫画，将这些漫画编成一本漫画集吧！</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040" y="2692602"/>
            <a:ext cx="3931920"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0" y="1559855"/>
            <a:ext cx="12192000" cy="1563470"/>
          </a:xfrm>
          <a:prstGeom prst="rect">
            <a:avLst/>
          </a:prstGeom>
          <a:solidFill>
            <a:srgbClr val="C09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 y="1797239"/>
            <a:ext cx="3534755" cy="183962"/>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3620349" y="1842276"/>
            <a:ext cx="4482410" cy="1015663"/>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kumimoji="1" lang="zh-CN" altLang="en-US" sz="6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漫画的启示</a:t>
            </a:r>
          </a:p>
        </p:txBody>
      </p:sp>
      <p:sp>
        <p:nvSpPr>
          <p:cNvPr id="15" name="矩形: 圆角 14"/>
          <p:cNvSpPr/>
          <p:nvPr/>
        </p:nvSpPr>
        <p:spPr>
          <a:xfrm>
            <a:off x="3602450" y="3345847"/>
            <a:ext cx="4518208" cy="496973"/>
          </a:xfrm>
          <a:prstGeom prst="roundRect">
            <a:avLst>
              <a:gd name="adj" fmla="val 50000"/>
            </a:avLst>
          </a:prstGeom>
          <a:noFill/>
          <a:ln>
            <a:solidFill>
              <a:srgbClr val="C09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no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66"/>
          <p:cNvSpPr txBox="1">
            <a:spLocks noChangeArrowheads="1"/>
          </p:cNvSpPr>
          <p:nvPr/>
        </p:nvSpPr>
        <p:spPr bwMode="auto">
          <a:xfrm>
            <a:off x="3773638" y="3173791"/>
            <a:ext cx="4175832" cy="62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r>
              <a:rPr lang="zh-CN" altLang="en-US"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五</a:t>
            </a:r>
            <a:r>
              <a:rPr lang="zh-CN"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年级</a:t>
            </a:r>
            <a:r>
              <a:rPr lang="zh-CN" altLang="en-US"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下</a:t>
            </a:r>
            <a:r>
              <a:rPr lang="zh-CN"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册</a:t>
            </a:r>
            <a:r>
              <a:rPr lang="zh-CN" sz="2000" b="1"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a:t>
            </a:r>
            <a:r>
              <a:rPr lang="zh-CN" altLang="en-US" sz="2000" spc="300" dirty="0">
                <a:solidFill>
                  <a:srgbClr val="C0936B"/>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人教版</a:t>
            </a:r>
          </a:p>
        </p:txBody>
      </p:sp>
      <p:sp>
        <p:nvSpPr>
          <p:cNvPr id="18" name="文本框 17"/>
          <p:cNvSpPr txBox="1"/>
          <p:nvPr/>
        </p:nvSpPr>
        <p:spPr>
          <a:xfrm>
            <a:off x="3773640" y="752636"/>
            <a:ext cx="4175829" cy="504112"/>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语文精品课件</a:t>
            </a:r>
          </a:p>
        </p:txBody>
      </p:sp>
      <p:cxnSp>
        <p:nvCxnSpPr>
          <p:cNvPr id="19" name="直接连接符 18"/>
          <p:cNvCxnSpPr/>
          <p:nvPr/>
        </p:nvCxnSpPr>
        <p:spPr>
          <a:xfrm>
            <a:off x="4134001" y="1343446"/>
            <a:ext cx="3455107" cy="0"/>
          </a:xfrm>
          <a:prstGeom prst="line">
            <a:avLst/>
          </a:prstGeom>
          <a:ln w="3175">
            <a:gradFill>
              <a:gsLst>
                <a:gs pos="100000">
                  <a:srgbClr val="C0936B">
                    <a:alpha val="0"/>
                  </a:srgbClr>
                </a:gs>
                <a:gs pos="0">
                  <a:srgbClr val="C0936B">
                    <a:alpha val="0"/>
                  </a:srgbClr>
                </a:gs>
                <a:gs pos="50000">
                  <a:srgbClr val="C0936B"/>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flipH="1">
            <a:off x="8016167" y="2601642"/>
            <a:ext cx="4175831" cy="293756"/>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000" y="3967890"/>
            <a:ext cx="5014001" cy="25226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271" y="2511440"/>
            <a:ext cx="2589835" cy="3656238"/>
          </a:xfrm>
          <a:prstGeom prst="rect">
            <a:avLst/>
          </a:prstGeom>
        </p:spPr>
      </p:pic>
      <p:sp>
        <p:nvSpPr>
          <p:cNvPr id="6" name="矩形 5"/>
          <p:cNvSpPr/>
          <p:nvPr/>
        </p:nvSpPr>
        <p:spPr>
          <a:xfrm>
            <a:off x="3354878" y="1212663"/>
            <a:ext cx="5482244" cy="513026"/>
          </a:xfrm>
          <a:prstGeom prst="rect">
            <a:avLst/>
          </a:prstGeom>
          <a:ln w="38100">
            <a:solidFill>
              <a:srgbClr val="C0936B"/>
            </a:solidFill>
            <a:prstDash val="sysDot"/>
          </a:ln>
        </p:spPr>
        <p:txBody>
          <a:bodyPr wrap="square">
            <a:spAutoFit/>
          </a:bodyPr>
          <a:lstStyle/>
          <a:p>
            <a:pPr algn="ctr" fontAlgn="auto">
              <a:lnSpc>
                <a:spcPct val="150000"/>
              </a:lnSpc>
            </a:pPr>
            <a:r>
              <a:rPr lang="zh-CN" altLang="en-US" sz="2000" b="1" dirty="0">
                <a:solidFill>
                  <a:srgbClr val="C0936B"/>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你一定看过很多种类的画吧！</a:t>
            </a:r>
            <a:endParaRPr lang="en-US" altLang="zh-CN" sz="2000" b="1" dirty="0">
              <a:solidFill>
                <a:srgbClr val="C0936B"/>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endParaRPr>
          </a:p>
        </p:txBody>
      </p:sp>
      <p:sp>
        <p:nvSpPr>
          <p:cNvPr id="52" name="文本框 2"/>
          <p:cNvSpPr txBox="1"/>
          <p:nvPr/>
        </p:nvSpPr>
        <p:spPr>
          <a:xfrm>
            <a:off x="4718682" y="2049775"/>
            <a:ext cx="2754636" cy="461665"/>
          </a:xfrm>
          <a:prstGeom prst="rect">
            <a:avLst/>
          </a:prstGeom>
          <a:solidFill>
            <a:srgbClr val="C0936B"/>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zh-CN" altLang="en-US" dirty="0">
                <a:latin typeface="Arial" panose="020B0604020202020204" pitchFamily="34" charset="0"/>
                <a:ea typeface="思源黑体 CN Regular" panose="020B0500000000000000" pitchFamily="34" charset="-122"/>
                <a:sym typeface="Arial" panose="020B0604020202020204" pitchFamily="34" charset="0"/>
              </a:rPr>
              <a:t>水彩画</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983" y="2863762"/>
            <a:ext cx="4691013" cy="3444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
          <p:cNvSpPr txBox="1"/>
          <p:nvPr/>
        </p:nvSpPr>
        <p:spPr>
          <a:xfrm>
            <a:off x="4718682" y="1213046"/>
            <a:ext cx="2754636" cy="461665"/>
          </a:xfrm>
          <a:prstGeom prst="rect">
            <a:avLst/>
          </a:prstGeom>
          <a:solidFill>
            <a:srgbClr val="C0936B"/>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zh-CN" altLang="en-US" dirty="0">
                <a:latin typeface="Arial" panose="020B0604020202020204" pitchFamily="34" charset="0"/>
                <a:ea typeface="思源黑体 CN Regular" panose="020B0500000000000000" pitchFamily="34" charset="-122"/>
                <a:sym typeface="Arial" panose="020B0604020202020204" pitchFamily="34" charset="0"/>
              </a:rPr>
              <a:t>素描画</a:t>
            </a:r>
          </a:p>
        </p:txBody>
      </p:sp>
      <p:sp>
        <p:nvSpPr>
          <p:cNvPr id="8" name="矩形 7"/>
          <p:cNvSpPr/>
          <p:nvPr/>
        </p:nvSpPr>
        <p:spPr>
          <a:xfrm>
            <a:off x="1926702" y="4826520"/>
            <a:ext cx="8068781" cy="1243995"/>
          </a:xfrm>
          <a:prstGeom prst="rect">
            <a:avLst/>
          </a:prstGeom>
          <a:ln w="19050">
            <a:solidFill>
              <a:srgbClr val="C0936B"/>
            </a:solidFill>
          </a:ln>
        </p:spPr>
        <p:txBody>
          <a:bodyPr wrap="square">
            <a:spAutoFit/>
          </a:bodyPr>
          <a:lstStyle/>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素描是指运用铅笔或者炭笔之类的单色调黑色美术用笔对物体进行刻画，运用线条将块面铺出，再进行黑白灰的刻画。</a:t>
            </a:r>
          </a:p>
        </p:txBody>
      </p:sp>
      <p:pic>
        <p:nvPicPr>
          <p:cNvPr id="12" name="图片 11"/>
          <p:cNvPicPr/>
          <p:nvPr/>
        </p:nvPicPr>
        <p:blipFill>
          <a:blip r:embed="rId3" cstate="print">
            <a:extLst>
              <a:ext uri="{28A0092B-C50C-407E-A947-70E740481C1C}">
                <a14:useLocalDpi xmlns:a14="http://schemas.microsoft.com/office/drawing/2010/main" val="0"/>
              </a:ext>
            </a:extLst>
          </a:blip>
          <a:stretch>
            <a:fillRect/>
          </a:stretch>
        </p:blipFill>
        <p:spPr>
          <a:xfrm>
            <a:off x="1494670" y="1765345"/>
            <a:ext cx="3202836" cy="3080228"/>
          </a:xfrm>
          <a:prstGeom prst="rect">
            <a:avLst/>
          </a:prstGeom>
        </p:spPr>
      </p:pic>
      <p:pic>
        <p:nvPicPr>
          <p:cNvPr id="14" name="图片 13"/>
          <p:cNvPicPr/>
          <p:nvPr/>
        </p:nvPicPr>
        <p:blipFill>
          <a:blip r:embed="rId4" cstate="print">
            <a:extLst>
              <a:ext uri="{28A0092B-C50C-407E-A947-70E740481C1C}">
                <a14:useLocalDpi xmlns:a14="http://schemas.microsoft.com/office/drawing/2010/main" val="0"/>
              </a:ext>
            </a:extLst>
          </a:blip>
          <a:stretch>
            <a:fillRect/>
          </a:stretch>
        </p:blipFill>
        <p:spPr>
          <a:xfrm>
            <a:off x="6820167" y="2099261"/>
            <a:ext cx="3775226" cy="2412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1" b="14831"/>
          <a:stretch>
            <a:fillRect/>
          </a:stretch>
        </p:blipFill>
        <p:spPr>
          <a:xfrm>
            <a:off x="3538904" y="1277094"/>
            <a:ext cx="5552702" cy="4729259"/>
          </a:xfrm>
          <a:prstGeom prst="rect">
            <a:avLst/>
          </a:prstGeom>
        </p:spPr>
      </p:pic>
      <p:sp>
        <p:nvSpPr>
          <p:cNvPr id="8" name="文本框 7"/>
          <p:cNvSpPr txBox="1"/>
          <p:nvPr/>
        </p:nvSpPr>
        <p:spPr>
          <a:xfrm>
            <a:off x="4114040" y="4767560"/>
            <a:ext cx="4402431" cy="461665"/>
          </a:xfrm>
          <a:prstGeom prst="rect">
            <a:avLst/>
          </a:prstGeom>
          <a:noFill/>
        </p:spPr>
        <p:txBody>
          <a:bodyPr wrap="square" rtlCol="0">
            <a:spAutoFit/>
          </a:bodyPr>
          <a:lstStyle/>
          <a:p>
            <a:pPr algn="dist"/>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怎样写对漫画的启示呢？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611" y="3032192"/>
            <a:ext cx="3832779" cy="2839831"/>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文本框 12"/>
          <p:cNvSpPr txBox="1"/>
          <p:nvPr/>
        </p:nvSpPr>
        <p:spPr>
          <a:xfrm>
            <a:off x="3695354" y="1432989"/>
            <a:ext cx="4801292" cy="1151149"/>
          </a:xfrm>
          <a:prstGeom prst="rect">
            <a:avLst/>
          </a:prstGeom>
          <a:solidFill>
            <a:srgbClr val="C0936B"/>
          </a:solidFill>
        </p:spPr>
        <p:txBody>
          <a:bodyPr wrap="square">
            <a:spAutoFit/>
          </a:bodyPr>
          <a:lstStyle>
            <a:defPPr>
              <a:defRPr lang="zh-CN"/>
            </a:defPPr>
            <a:lvl1pPr>
              <a:defRPr sz="2400">
                <a:solidFill>
                  <a:schemeClr val="bg1"/>
                </a:solidFill>
                <a:latin typeface="OPPOSans R" panose="00020600040101010101" pitchFamily="18" charset="-122"/>
                <a:ea typeface="OPPOSans R" panose="00020600040101010101" pitchFamily="18" charset="-122"/>
              </a:defRPr>
            </a:lvl1pPr>
          </a:lstStyle>
          <a:p>
            <a:pPr algn="ctr">
              <a:lnSpc>
                <a:spcPct val="15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从中能得到什么启示呢？</a:t>
            </a:r>
          </a:p>
          <a:p>
            <a:pPr algn="ctr">
              <a:lnSpc>
                <a:spcPct val="15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你能读懂这幅漫画吗？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66"/>
          <p:cNvSpPr txBox="1">
            <a:spLocks noChangeArrowheads="1"/>
          </p:cNvSpPr>
          <p:nvPr/>
        </p:nvSpPr>
        <p:spPr bwMode="auto">
          <a:xfrm>
            <a:off x="792308" y="1009400"/>
            <a:ext cx="7203699" cy="51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b="1" spc="300" dirty="0">
                <a:solidFill>
                  <a:schemeClr val="accent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审题指导</a:t>
            </a:r>
          </a:p>
        </p:txBody>
      </p:sp>
      <p:sp>
        <p:nvSpPr>
          <p:cNvPr id="2" name="矩形 1"/>
          <p:cNvSpPr/>
          <p:nvPr/>
        </p:nvSpPr>
        <p:spPr>
          <a:xfrm>
            <a:off x="745147" y="2857916"/>
            <a:ext cx="6103888" cy="2359685"/>
          </a:xfrm>
          <a:prstGeom prst="rect">
            <a:avLst/>
          </a:prstGeom>
        </p:spPr>
        <p:txBody>
          <a:bodyPr wrap="square">
            <a:spAutoFit/>
          </a:bodyPr>
          <a:lstStyle/>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看图作文，图画就是作文的依据，所以，首先要把图画的内容看清楚。看清图里的内容，是我们作文的第一步。由习作图中我们可以看到第一幅图中两个人一个勤劳，一个懒惰；第二幅图是那几个人站到了不该站的位置。</a:t>
            </a:r>
          </a:p>
        </p:txBody>
      </p:sp>
      <p:sp>
        <p:nvSpPr>
          <p:cNvPr id="3" name="矩形 2"/>
          <p:cNvSpPr/>
          <p:nvPr/>
        </p:nvSpPr>
        <p:spPr>
          <a:xfrm>
            <a:off x="782010" y="1998202"/>
            <a:ext cx="2857661" cy="461665"/>
          </a:xfrm>
          <a:prstGeom prst="rect">
            <a:avLst/>
          </a:prstGeom>
          <a:solidFill>
            <a:srgbClr val="C0936B"/>
          </a:solidFill>
        </p:spPr>
        <p:txBody>
          <a:bodyPr wrap="square">
            <a:spAutoFit/>
          </a:bodyPr>
          <a:lstStyle/>
          <a:p>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仔细观察</a:t>
            </a:r>
            <a:r>
              <a:rPr lang="zh-CN" altLang="en-US" sz="2400">
                <a:solidFill>
                  <a:schemeClr val="bg1"/>
                </a:solidFill>
                <a:latin typeface="Arial" panose="020B0604020202020204" pitchFamily="34" charset="0"/>
                <a:ea typeface="思源黑体 CN Regular" panose="020B0500000000000000" pitchFamily="34" charset="-122"/>
                <a:sym typeface="Arial" panose="020B0604020202020204" pitchFamily="34" charset="0"/>
              </a:rPr>
              <a:t>漫画。</a:t>
            </a:r>
            <a:endPar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69" y="1847488"/>
            <a:ext cx="3686537" cy="3686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7746" y="3231994"/>
            <a:ext cx="6462867" cy="1436355"/>
          </a:xfrm>
          <a:prstGeom prst="rect">
            <a:avLst/>
          </a:prstGeom>
        </p:spPr>
        <p:txBody>
          <a:bodyPr wrap="square">
            <a:spAutoFit/>
          </a:bodyPr>
          <a:lstStyle/>
          <a:p>
            <a:pPr>
              <a:lnSpc>
                <a:spcPct val="150000"/>
              </a:lnSpc>
            </a:pPr>
            <a:r>
              <a:rPr lang="en-US" altLang="zh-CN"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画意把握准了，思路才不会偏离。每一幅画的设计和布局都有一定的目的，我们观察画面后，还要认真思考画面所反映的中心思想。</a:t>
            </a:r>
          </a:p>
        </p:txBody>
      </p:sp>
      <p:sp>
        <p:nvSpPr>
          <p:cNvPr id="3" name="矩形 2"/>
          <p:cNvSpPr/>
          <p:nvPr/>
        </p:nvSpPr>
        <p:spPr>
          <a:xfrm>
            <a:off x="745147" y="2061438"/>
            <a:ext cx="2279791" cy="830997"/>
          </a:xfrm>
          <a:prstGeom prst="rect">
            <a:avLst/>
          </a:prstGeom>
          <a:solidFill>
            <a:srgbClr val="C0936B"/>
          </a:solidFill>
        </p:spPr>
        <p:txBody>
          <a:bodyPr wrap="square">
            <a:spAutoFit/>
          </a:bodyPr>
          <a:lstStyle/>
          <a:p>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 </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认真分析</a:t>
            </a:r>
            <a:r>
              <a:rPr lang="zh-CN" altLang="en-US" sz="2400">
                <a:solidFill>
                  <a:schemeClr val="bg1"/>
                </a:solidFill>
                <a:latin typeface="Arial" panose="020B0604020202020204" pitchFamily="34" charset="0"/>
                <a:ea typeface="思源黑体 CN Regular" panose="020B0500000000000000" pitchFamily="34" charset="-122"/>
                <a:sym typeface="Arial" panose="020B0604020202020204" pitchFamily="34" charset="0"/>
              </a:rPr>
              <a:t>画面。</a:t>
            </a:r>
            <a:endPar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316" y="1847488"/>
            <a:ext cx="3686537" cy="3686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2169" y="3181082"/>
            <a:ext cx="6717031" cy="1436355"/>
          </a:xfrm>
          <a:prstGeom prst="rect">
            <a:avLst/>
          </a:prstGeom>
        </p:spPr>
        <p:txBody>
          <a:bodyPr wrap="square">
            <a:spAutoFit/>
          </a:bodyPr>
          <a:lstStyle/>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想象是看图作文的核心，而且这种想象应该是紧紧围绕画意的。我们要动脑筋，展开合理的想象，使图上那些静止的人物、景象“活”起来。</a:t>
            </a:r>
          </a:p>
        </p:txBody>
      </p:sp>
      <p:sp>
        <p:nvSpPr>
          <p:cNvPr id="3" name="矩形 2"/>
          <p:cNvSpPr/>
          <p:nvPr/>
        </p:nvSpPr>
        <p:spPr>
          <a:xfrm>
            <a:off x="839470" y="2023338"/>
            <a:ext cx="2484301" cy="461665"/>
          </a:xfrm>
          <a:prstGeom prst="rect">
            <a:avLst/>
          </a:prstGeom>
          <a:solidFill>
            <a:srgbClr val="C0936B"/>
          </a:solidFill>
        </p:spPr>
        <p:txBody>
          <a:bodyPr wrap="square">
            <a:spAutoFit/>
          </a:bodyPr>
          <a:lstStyle/>
          <a:p>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 </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展开合理想象。</a:t>
            </a:r>
            <a:endPar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200" y="1847488"/>
            <a:ext cx="3686537" cy="3686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宽屏</PresentationFormat>
  <Paragraphs>106</Paragraphs>
  <Slides>27</Slides>
  <Notes>27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OPPOSans R</vt:lpstr>
      <vt:lpstr>思源宋体 CN Heavy</vt:lpstr>
      <vt:lpstr>Wingdings</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2020-02-18T05:10:00Z</dcterms:created>
  <dcterms:modified xsi:type="dcterms:W3CDTF">2021-01-08T23:46:15Z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