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5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7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78"/>
      </p:cViewPr>
      <p:guideLst>
        <p:guide pos="416"/>
        <p:guide pos="7256"/>
        <p:guide orient="horz" pos="640"/>
        <p:guide orient="horz" pos="712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00B9E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30164" b="52608"/>
          <a:stretch>
            <a:fillRect/>
          </a:stretch>
        </p:blipFill>
        <p:spPr>
          <a:xfrm>
            <a:off x="8785585" y="395926"/>
            <a:ext cx="2313451" cy="2573492"/>
          </a:xfrm>
          <a:custGeom>
            <a:avLst/>
            <a:gdLst>
              <a:gd name="connsiteX0" fmla="*/ 936500 w 2313451"/>
              <a:gd name="connsiteY0" fmla="*/ 0 h 2573492"/>
              <a:gd name="connsiteX1" fmla="*/ 1376952 w 2313451"/>
              <a:gd name="connsiteY1" fmla="*/ 0 h 2573492"/>
              <a:gd name="connsiteX2" fmla="*/ 2313451 w 2313451"/>
              <a:gd name="connsiteY2" fmla="*/ 468250 h 2573492"/>
              <a:gd name="connsiteX3" fmla="*/ 2313451 w 2313451"/>
              <a:gd name="connsiteY3" fmla="*/ 1995129 h 2573492"/>
              <a:gd name="connsiteX4" fmla="*/ 1156726 w 2313451"/>
              <a:gd name="connsiteY4" fmla="*/ 2573492 h 2573492"/>
              <a:gd name="connsiteX5" fmla="*/ 0 w 2313451"/>
              <a:gd name="connsiteY5" fmla="*/ 1995129 h 2573492"/>
              <a:gd name="connsiteX6" fmla="*/ 0 w 2313451"/>
              <a:gd name="connsiteY6" fmla="*/ 468250 h 2573492"/>
              <a:gd name="connsiteX7" fmla="*/ 936500 w 2313451"/>
              <a:gd name="connsiteY7" fmla="*/ 0 h 2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451" h="2573492">
                <a:moveTo>
                  <a:pt x="936500" y="0"/>
                </a:moveTo>
                <a:lnTo>
                  <a:pt x="1376952" y="0"/>
                </a:lnTo>
                <a:lnTo>
                  <a:pt x="2313451" y="468250"/>
                </a:lnTo>
                <a:lnTo>
                  <a:pt x="2313451" y="1995129"/>
                </a:lnTo>
                <a:lnTo>
                  <a:pt x="1156726" y="2573492"/>
                </a:lnTo>
                <a:lnTo>
                  <a:pt x="0" y="1995129"/>
                </a:lnTo>
                <a:lnTo>
                  <a:pt x="0" y="468250"/>
                </a:lnTo>
                <a:lnTo>
                  <a:pt x="93650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37192" r="44711"/>
          <a:stretch>
            <a:fillRect/>
          </a:stretch>
        </p:blipFill>
        <p:spPr>
          <a:xfrm>
            <a:off x="6964613" y="2415506"/>
            <a:ext cx="2940183" cy="3410614"/>
          </a:xfrm>
          <a:custGeom>
            <a:avLst/>
            <a:gdLst>
              <a:gd name="connsiteX0" fmla="*/ 1470091 w 2940183"/>
              <a:gd name="connsiteY0" fmla="*/ 0 h 3410614"/>
              <a:gd name="connsiteX1" fmla="*/ 2940183 w 2940183"/>
              <a:gd name="connsiteY1" fmla="*/ 735046 h 3410614"/>
              <a:gd name="connsiteX2" fmla="*/ 2940183 w 2940183"/>
              <a:gd name="connsiteY2" fmla="*/ 2675568 h 3410614"/>
              <a:gd name="connsiteX3" fmla="*/ 1470091 w 2940183"/>
              <a:gd name="connsiteY3" fmla="*/ 3410614 h 3410614"/>
              <a:gd name="connsiteX4" fmla="*/ 0 w 2940183"/>
              <a:gd name="connsiteY4" fmla="*/ 2675568 h 3410614"/>
              <a:gd name="connsiteX5" fmla="*/ 0 w 2940183"/>
              <a:gd name="connsiteY5" fmla="*/ 735046 h 3410614"/>
              <a:gd name="connsiteX6" fmla="*/ 1470091 w 2940183"/>
              <a:gd name="connsiteY6" fmla="*/ 0 h 3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83" h="3410614">
                <a:moveTo>
                  <a:pt x="1470091" y="0"/>
                </a:moveTo>
                <a:lnTo>
                  <a:pt x="2940183" y="735046"/>
                </a:lnTo>
                <a:lnTo>
                  <a:pt x="2940183" y="2675568"/>
                </a:lnTo>
                <a:lnTo>
                  <a:pt x="1470091" y="3410614"/>
                </a:lnTo>
                <a:lnTo>
                  <a:pt x="0" y="2675568"/>
                </a:lnTo>
                <a:lnTo>
                  <a:pt x="0" y="735046"/>
                </a:lnTo>
                <a:lnTo>
                  <a:pt x="1470091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6" t="42060" r="22901" b="23106"/>
          <a:stretch>
            <a:fillRect/>
          </a:stretch>
        </p:blipFill>
        <p:spPr>
          <a:xfrm>
            <a:off x="10064612" y="2679858"/>
            <a:ext cx="1630678" cy="1891586"/>
          </a:xfrm>
          <a:custGeom>
            <a:avLst/>
            <a:gdLst>
              <a:gd name="connsiteX0" fmla="*/ 815339 w 1630678"/>
              <a:gd name="connsiteY0" fmla="*/ 0 h 1891586"/>
              <a:gd name="connsiteX1" fmla="*/ 1630678 w 1630678"/>
              <a:gd name="connsiteY1" fmla="*/ 407669 h 1891586"/>
              <a:gd name="connsiteX2" fmla="*/ 1630678 w 1630678"/>
              <a:gd name="connsiteY2" fmla="*/ 1483916 h 1891586"/>
              <a:gd name="connsiteX3" fmla="*/ 815339 w 1630678"/>
              <a:gd name="connsiteY3" fmla="*/ 1891586 h 1891586"/>
              <a:gd name="connsiteX4" fmla="*/ 0 w 1630678"/>
              <a:gd name="connsiteY4" fmla="*/ 1483916 h 1891586"/>
              <a:gd name="connsiteX5" fmla="*/ 0 w 1630678"/>
              <a:gd name="connsiteY5" fmla="*/ 407669 h 1891586"/>
              <a:gd name="connsiteX6" fmla="*/ 815339 w 1630678"/>
              <a:gd name="connsiteY6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678" h="1891586">
                <a:moveTo>
                  <a:pt x="815339" y="0"/>
                </a:moveTo>
                <a:lnTo>
                  <a:pt x="1630678" y="407669"/>
                </a:lnTo>
                <a:lnTo>
                  <a:pt x="1630678" y="1483916"/>
                </a:lnTo>
                <a:lnTo>
                  <a:pt x="815339" y="1891586"/>
                </a:lnTo>
                <a:lnTo>
                  <a:pt x="0" y="1483916"/>
                </a:lnTo>
                <a:lnTo>
                  <a:pt x="0" y="407669"/>
                </a:lnTo>
                <a:lnTo>
                  <a:pt x="815339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-2028" r="41572" b="100000"/>
          <a:stretch>
            <a:fillRect/>
          </a:stretch>
        </p:blipFill>
        <p:spPr>
          <a:xfrm>
            <a:off x="9722085" y="285814"/>
            <a:ext cx="440452" cy="110113"/>
          </a:xfrm>
          <a:custGeom>
            <a:avLst/>
            <a:gdLst>
              <a:gd name="connsiteX0" fmla="*/ 220226 w 440452"/>
              <a:gd name="connsiteY0" fmla="*/ 0 h 110113"/>
              <a:gd name="connsiteX1" fmla="*/ 440452 w 440452"/>
              <a:gd name="connsiteY1" fmla="*/ 110113 h 110113"/>
              <a:gd name="connsiteX2" fmla="*/ 0 w 440452"/>
              <a:gd name="connsiteY2" fmla="*/ 110113 h 110113"/>
              <a:gd name="connsiteX3" fmla="*/ 220226 w 440452"/>
              <a:gd name="connsiteY3" fmla="*/ 0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452" h="110113">
                <a:moveTo>
                  <a:pt x="220226" y="0"/>
                </a:moveTo>
                <a:lnTo>
                  <a:pt x="440452" y="110113"/>
                </a:lnTo>
                <a:lnTo>
                  <a:pt x="0" y="110113"/>
                </a:lnTo>
                <a:lnTo>
                  <a:pt x="220226" y="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16200000">
            <a:off x="6959174" y="1533252"/>
            <a:ext cx="1264341" cy="1028870"/>
          </a:xfrm>
          <a:prstGeom prst="hexagon">
            <a:avLst/>
          </a:prstGeom>
          <a:solidFill>
            <a:srgbClr val="00B9E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00B9E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3.2  0</a:t>
                  </a:r>
                  <a:r>
                    <a:rPr lang="zh-CN" altLang="en-US" sz="4400" b="1" dirty="0">
                      <a:solidFill>
                        <a:srgbClr val="00B9E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的认识和加减法</a:t>
                  </a: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1~5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的认识和加减法</a:t>
              </a: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B9E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7" name="六边形 16"/>
          <p:cNvSpPr/>
          <p:nvPr/>
        </p:nvSpPr>
        <p:spPr>
          <a:xfrm rot="16200000">
            <a:off x="10710060" y="6193113"/>
            <a:ext cx="1634109" cy="1329772"/>
          </a:xfrm>
          <a:prstGeom prst="hexagon">
            <a:avLst/>
          </a:prstGeom>
          <a:solidFill>
            <a:srgbClr val="00B9E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84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59" y="2517153"/>
            <a:ext cx="268446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36" name="椭圆形标注 684035"/>
          <p:cNvSpPr>
            <a:spLocks noChangeArrowheads="1"/>
          </p:cNvSpPr>
          <p:nvPr/>
        </p:nvSpPr>
        <p:spPr bwMode="auto">
          <a:xfrm>
            <a:off x="8321509" y="1753706"/>
            <a:ext cx="3019425" cy="1295400"/>
          </a:xfrm>
          <a:prstGeom prst="wedgeEllipseCallout">
            <a:avLst>
              <a:gd name="adj1" fmla="val -47333"/>
              <a:gd name="adj2" fmla="val 52060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我家住</a:t>
            </a:r>
            <a:r>
              <a:rPr lang="en-US" altLang="zh-CN" sz="2400" kern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105</a:t>
            </a:r>
            <a:r>
              <a:rPr lang="zh-CN" altLang="en-US" sz="2400" kern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室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门牌号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65" y="2767925"/>
            <a:ext cx="2052944" cy="32063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660400" y="1165224"/>
            <a:ext cx="53022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教学“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的写法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971954"/>
            <a:ext cx="870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椭圆形标注 4104"/>
          <p:cNvSpPr>
            <a:spLocks noChangeArrowheads="1"/>
          </p:cNvSpPr>
          <p:nvPr/>
        </p:nvSpPr>
        <p:spPr bwMode="auto">
          <a:xfrm>
            <a:off x="4437592" y="3202025"/>
            <a:ext cx="4811329" cy="1820159"/>
          </a:xfrm>
          <a:prstGeom prst="wedgeEllipseCallout">
            <a:avLst>
              <a:gd name="adj1" fmla="val -56912"/>
              <a:gd name="adj2" fmla="val 16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kern="0">
                <a:ea typeface="思源黑体 CN Medium" panose="020B0600000000000000" pitchFamily="34" charset="-122"/>
                <a:sym typeface="Arial" panose="020B0604020202020204" pitchFamily="34" charset="0"/>
              </a:rPr>
              <a:t> 1. </a:t>
            </a:r>
            <a:r>
              <a: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rPr>
              <a:t>看一看，“</a:t>
            </a:r>
            <a:r>
              <a:rPr lang="en-US" altLang="zh-CN" kern="0"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  <a:r>
              <a: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rPr>
              <a:t>的形状像什么？</a:t>
            </a:r>
          </a:p>
          <a:p>
            <a:pPr algn="ctr">
              <a:lnSpc>
                <a:spcPct val="120000"/>
              </a:lnSpc>
            </a:pPr>
            <a:r>
              <a:rPr lang="en-US" altLang="zh-CN" kern="0"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rPr>
              <a:t>想一想，写好“</a:t>
            </a:r>
            <a:r>
              <a:rPr lang="en-US" altLang="zh-CN" kern="0"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  <a:r>
              <a: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rPr>
              <a:t>要注意什么？</a:t>
            </a:r>
          </a:p>
          <a:p>
            <a:pPr algn="ctr">
              <a:lnSpc>
                <a:spcPct val="120000"/>
              </a:lnSpc>
            </a:pPr>
            <a:r>
              <a:rPr lang="en-US" altLang="zh-CN" kern="0"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rPr>
              <a:t>试一试，在田字格中写出“</a:t>
            </a:r>
            <a:r>
              <a:rPr lang="en-US" altLang="zh-CN" kern="0"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  <a:r>
              <a: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8"/>
          <a:stretch>
            <a:fillRect/>
          </a:stretch>
        </p:blipFill>
        <p:spPr>
          <a:xfrm>
            <a:off x="2557454" y="3947264"/>
            <a:ext cx="1508142" cy="22884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145" descr="P-29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12" y="3708911"/>
            <a:ext cx="5368908" cy="17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6146" descr="2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90" y="2143047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6147"/>
          <p:cNvSpPr>
            <a:spLocks noChangeArrowheads="1"/>
          </p:cNvSpPr>
          <p:nvPr/>
        </p:nvSpPr>
        <p:spPr bwMode="auto">
          <a:xfrm>
            <a:off x="4504166" y="3117158"/>
            <a:ext cx="1728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3 - 3 = </a:t>
            </a:r>
          </a:p>
        </p:txBody>
      </p:sp>
      <p:sp>
        <p:nvSpPr>
          <p:cNvPr id="6149" name="矩形 6148"/>
          <p:cNvSpPr>
            <a:spLocks noChangeArrowheads="1"/>
          </p:cNvSpPr>
          <p:nvPr/>
        </p:nvSpPr>
        <p:spPr bwMode="auto">
          <a:xfrm>
            <a:off x="4331129" y="5535770"/>
            <a:ext cx="18036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kern="0" dirty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 + 0 = 4</a:t>
            </a:r>
          </a:p>
        </p:txBody>
      </p:sp>
      <p:pic>
        <p:nvPicPr>
          <p:cNvPr id="13317" name="图片 6149" descr="P-29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>
            <a:fillRect/>
          </a:stretch>
        </p:blipFill>
        <p:spPr bwMode="auto">
          <a:xfrm>
            <a:off x="2676954" y="1177848"/>
            <a:ext cx="16541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云形标注 6150"/>
          <p:cNvSpPr>
            <a:spLocks noChangeArrowheads="1"/>
          </p:cNvSpPr>
          <p:nvPr/>
        </p:nvSpPr>
        <p:spPr bwMode="auto">
          <a:xfrm>
            <a:off x="9126345" y="2925099"/>
            <a:ext cx="2376488" cy="936625"/>
          </a:xfrm>
          <a:prstGeom prst="cloudCallout">
            <a:avLst>
              <a:gd name="adj1" fmla="val -20080"/>
              <a:gd name="adj2" fmla="val 105983"/>
            </a:avLst>
          </a:prstGeom>
          <a:noFill/>
          <a:ln w="19050">
            <a:solidFill>
              <a:srgbClr val="3333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2800" kern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矩形 6151"/>
          <p:cNvSpPr>
            <a:spLocks noChangeArrowheads="1"/>
          </p:cNvSpPr>
          <p:nvPr/>
        </p:nvSpPr>
        <p:spPr bwMode="auto">
          <a:xfrm>
            <a:off x="10593814" y="2996535"/>
            <a:ext cx="385042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6393" name="矩形 6152"/>
          <p:cNvSpPr>
            <a:spLocks noChangeArrowheads="1"/>
          </p:cNvSpPr>
          <p:nvPr/>
        </p:nvSpPr>
        <p:spPr bwMode="auto">
          <a:xfrm>
            <a:off x="10566209" y="3140998"/>
            <a:ext cx="422275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矩形 6153"/>
          <p:cNvSpPr>
            <a:spLocks noChangeArrowheads="1"/>
          </p:cNvSpPr>
          <p:nvPr/>
        </p:nvSpPr>
        <p:spPr bwMode="auto">
          <a:xfrm>
            <a:off x="9413683" y="2996535"/>
            <a:ext cx="1180131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5 - 0</a:t>
            </a:r>
            <a:r>
              <a:rPr lang="en-US" altLang="zh-CN" sz="2800" b="1" kern="0" baseline="-2500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pic>
        <p:nvPicPr>
          <p:cNvPr id="6156" name="图片 6155" descr="P-29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6"/>
          <a:stretch>
            <a:fillRect/>
          </a:stretch>
        </p:blipFill>
        <p:spPr bwMode="auto">
          <a:xfrm>
            <a:off x="5177266" y="1177848"/>
            <a:ext cx="29003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矩形 6156"/>
          <p:cNvSpPr>
            <a:spLocks noChangeArrowheads="1"/>
          </p:cNvSpPr>
          <p:nvPr/>
        </p:nvSpPr>
        <p:spPr bwMode="auto">
          <a:xfrm>
            <a:off x="5656690" y="3117158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8"/>
          <a:stretch>
            <a:fillRect/>
          </a:stretch>
        </p:blipFill>
        <p:spPr>
          <a:xfrm>
            <a:off x="8132135" y="3948852"/>
            <a:ext cx="1508142" cy="228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16391" grpId="0" animBg="1"/>
      <p:bldP spid="16392" grpId="0"/>
      <p:bldP spid="16393" grpId="0" animBg="1"/>
      <p:bldP spid="16394" grpId="0"/>
      <p:bldP spid="61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7169"/>
          <p:cNvGrpSpPr/>
          <p:nvPr/>
        </p:nvGrpSpPr>
        <p:grpSpPr bwMode="auto">
          <a:xfrm>
            <a:off x="2458838" y="2068613"/>
            <a:ext cx="1698625" cy="652463"/>
            <a:chOff x="0" y="0"/>
            <a:chExt cx="1070" cy="411"/>
          </a:xfrm>
        </p:grpSpPr>
        <p:sp>
          <p:nvSpPr>
            <p:cNvPr id="14338" name="矩形 7170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39" name="文本框 7171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3 - 0 =</a:t>
              </a:r>
            </a:p>
          </p:txBody>
        </p:sp>
      </p:grpSp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3611362" y="2068613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14341" name="组合 7173"/>
          <p:cNvGrpSpPr/>
          <p:nvPr/>
        </p:nvGrpSpPr>
        <p:grpSpPr bwMode="auto">
          <a:xfrm>
            <a:off x="5338563" y="2068613"/>
            <a:ext cx="1698625" cy="652463"/>
            <a:chOff x="0" y="0"/>
            <a:chExt cx="1070" cy="411"/>
          </a:xfrm>
        </p:grpSpPr>
        <p:sp>
          <p:nvSpPr>
            <p:cNvPr id="14342" name="矩形 7174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3" name="文本框 7175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4 - 0 =</a:t>
              </a:r>
            </a:p>
          </p:txBody>
        </p:sp>
      </p:grpSp>
      <p:sp>
        <p:nvSpPr>
          <p:cNvPr id="7177" name="文本框 7176"/>
          <p:cNvSpPr txBox="1">
            <a:spLocks noChangeArrowheads="1"/>
          </p:cNvSpPr>
          <p:nvPr/>
        </p:nvSpPr>
        <p:spPr bwMode="auto">
          <a:xfrm>
            <a:off x="6491087" y="2068613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14345" name="组合 7177"/>
          <p:cNvGrpSpPr/>
          <p:nvPr/>
        </p:nvGrpSpPr>
        <p:grpSpPr bwMode="auto">
          <a:xfrm>
            <a:off x="8218288" y="2068613"/>
            <a:ext cx="1698625" cy="652463"/>
            <a:chOff x="0" y="0"/>
            <a:chExt cx="1070" cy="411"/>
          </a:xfrm>
        </p:grpSpPr>
        <p:sp>
          <p:nvSpPr>
            <p:cNvPr id="14346" name="矩形 7178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文本框 7179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0 + 2 =</a:t>
              </a:r>
            </a:p>
          </p:txBody>
        </p:sp>
      </p:grpSp>
      <p:sp>
        <p:nvSpPr>
          <p:cNvPr id="7181" name="文本框 7180"/>
          <p:cNvSpPr txBox="1">
            <a:spLocks noChangeArrowheads="1"/>
          </p:cNvSpPr>
          <p:nvPr/>
        </p:nvSpPr>
        <p:spPr bwMode="auto">
          <a:xfrm>
            <a:off x="9370812" y="2068613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14349" name="组合 7181"/>
          <p:cNvGrpSpPr/>
          <p:nvPr/>
        </p:nvGrpSpPr>
        <p:grpSpPr bwMode="auto">
          <a:xfrm>
            <a:off x="2458838" y="3076676"/>
            <a:ext cx="1698625" cy="652463"/>
            <a:chOff x="0" y="0"/>
            <a:chExt cx="1070" cy="411"/>
          </a:xfrm>
        </p:grpSpPr>
        <p:sp>
          <p:nvSpPr>
            <p:cNvPr id="14350" name="矩形 7182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1" name="文本框 7183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0 + 0 =</a:t>
              </a:r>
            </a:p>
          </p:txBody>
        </p:sp>
      </p:grpSp>
      <p:sp>
        <p:nvSpPr>
          <p:cNvPr id="7185" name="文本框 7184"/>
          <p:cNvSpPr txBox="1">
            <a:spLocks noChangeArrowheads="1"/>
          </p:cNvSpPr>
          <p:nvPr/>
        </p:nvSpPr>
        <p:spPr bwMode="auto">
          <a:xfrm>
            <a:off x="3611362" y="3076676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14353" name="组合 7185"/>
          <p:cNvGrpSpPr/>
          <p:nvPr/>
        </p:nvGrpSpPr>
        <p:grpSpPr bwMode="auto">
          <a:xfrm>
            <a:off x="5338563" y="3076676"/>
            <a:ext cx="1698625" cy="652463"/>
            <a:chOff x="0" y="0"/>
            <a:chExt cx="1070" cy="411"/>
          </a:xfrm>
        </p:grpSpPr>
        <p:sp>
          <p:nvSpPr>
            <p:cNvPr id="14354" name="矩形 7186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文本框 7187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5 - 4 =</a:t>
              </a:r>
            </a:p>
          </p:txBody>
        </p:sp>
      </p:grpSp>
      <p:sp>
        <p:nvSpPr>
          <p:cNvPr id="7189" name="文本框 7188"/>
          <p:cNvSpPr txBox="1">
            <a:spLocks noChangeArrowheads="1"/>
          </p:cNvSpPr>
          <p:nvPr/>
        </p:nvSpPr>
        <p:spPr bwMode="auto">
          <a:xfrm>
            <a:off x="6491087" y="3076676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grpSp>
        <p:nvGrpSpPr>
          <p:cNvPr id="14357" name="组合 7189"/>
          <p:cNvGrpSpPr/>
          <p:nvPr/>
        </p:nvGrpSpPr>
        <p:grpSpPr bwMode="auto">
          <a:xfrm>
            <a:off x="8218288" y="3076676"/>
            <a:ext cx="1698625" cy="652463"/>
            <a:chOff x="0" y="0"/>
            <a:chExt cx="1070" cy="411"/>
          </a:xfrm>
        </p:grpSpPr>
        <p:sp>
          <p:nvSpPr>
            <p:cNvPr id="14358" name="矩形 7190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9" name="文本框 7191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1 - 1 =</a:t>
              </a:r>
            </a:p>
          </p:txBody>
        </p:sp>
      </p:grpSp>
      <p:sp>
        <p:nvSpPr>
          <p:cNvPr id="7193" name="文本框 7192"/>
          <p:cNvSpPr txBox="1">
            <a:spLocks noChangeArrowheads="1"/>
          </p:cNvSpPr>
          <p:nvPr/>
        </p:nvSpPr>
        <p:spPr bwMode="auto">
          <a:xfrm>
            <a:off x="9370812" y="3076676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14361" name="组合 7193"/>
          <p:cNvGrpSpPr/>
          <p:nvPr/>
        </p:nvGrpSpPr>
        <p:grpSpPr bwMode="auto">
          <a:xfrm>
            <a:off x="2458838" y="4157763"/>
            <a:ext cx="1698625" cy="652463"/>
            <a:chOff x="0" y="0"/>
            <a:chExt cx="1070" cy="411"/>
          </a:xfrm>
        </p:grpSpPr>
        <p:sp>
          <p:nvSpPr>
            <p:cNvPr id="14362" name="矩形 7194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3" name="文本框 7195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5- 0 =</a:t>
              </a:r>
            </a:p>
          </p:txBody>
        </p:sp>
      </p:grpSp>
      <p:sp>
        <p:nvSpPr>
          <p:cNvPr id="7197" name="文本框 7196"/>
          <p:cNvSpPr txBox="1">
            <a:spLocks noChangeArrowheads="1"/>
          </p:cNvSpPr>
          <p:nvPr/>
        </p:nvSpPr>
        <p:spPr bwMode="auto">
          <a:xfrm>
            <a:off x="3611362" y="4157763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14365" name="组合 7197"/>
          <p:cNvGrpSpPr/>
          <p:nvPr/>
        </p:nvGrpSpPr>
        <p:grpSpPr bwMode="auto">
          <a:xfrm>
            <a:off x="5338563" y="4157763"/>
            <a:ext cx="1698625" cy="652463"/>
            <a:chOff x="0" y="0"/>
            <a:chExt cx="1070" cy="411"/>
          </a:xfrm>
        </p:grpSpPr>
        <p:sp>
          <p:nvSpPr>
            <p:cNvPr id="14366" name="矩形 7198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7" name="文本框 7199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4 + 0 =</a:t>
              </a:r>
            </a:p>
          </p:txBody>
        </p:sp>
      </p:grpSp>
      <p:sp>
        <p:nvSpPr>
          <p:cNvPr id="7201" name="文本框 7200"/>
          <p:cNvSpPr txBox="1">
            <a:spLocks noChangeArrowheads="1"/>
          </p:cNvSpPr>
          <p:nvPr/>
        </p:nvSpPr>
        <p:spPr bwMode="auto">
          <a:xfrm>
            <a:off x="6491087" y="4157763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14369" name="组合 7201"/>
          <p:cNvGrpSpPr/>
          <p:nvPr/>
        </p:nvGrpSpPr>
        <p:grpSpPr bwMode="auto">
          <a:xfrm>
            <a:off x="8219875" y="4157763"/>
            <a:ext cx="1698625" cy="652463"/>
            <a:chOff x="0" y="0"/>
            <a:chExt cx="1070" cy="411"/>
          </a:xfrm>
        </p:grpSpPr>
        <p:sp>
          <p:nvSpPr>
            <p:cNvPr id="14370" name="矩形 7202"/>
            <p:cNvSpPr>
              <a:spLocks noChangeArrowheads="1"/>
            </p:cNvSpPr>
            <p:nvPr/>
          </p:nvSpPr>
          <p:spPr bwMode="auto">
            <a:xfrm>
              <a:off x="798" y="99"/>
              <a:ext cx="272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1" name="文本框 7203"/>
            <p:cNvSpPr txBox="1">
              <a:spLocks noChangeArrowheads="1"/>
            </p:cNvSpPr>
            <p:nvPr/>
          </p:nvSpPr>
          <p:spPr bwMode="auto">
            <a:xfrm>
              <a:off x="0" y="0"/>
              <a:ext cx="8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0 + 3 =</a:t>
              </a:r>
            </a:p>
          </p:txBody>
        </p:sp>
      </p:grpSp>
      <p:sp>
        <p:nvSpPr>
          <p:cNvPr id="7205" name="文本框 7204"/>
          <p:cNvSpPr txBox="1">
            <a:spLocks noChangeArrowheads="1"/>
          </p:cNvSpPr>
          <p:nvPr/>
        </p:nvSpPr>
        <p:spPr bwMode="auto">
          <a:xfrm>
            <a:off x="9372399" y="4157763"/>
            <a:ext cx="6477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en-US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73" name="文本框 17459"/>
          <p:cNvSpPr txBox="1">
            <a:spLocks noChangeArrowheads="1"/>
          </p:cNvSpPr>
          <p:nvPr/>
        </p:nvSpPr>
        <p:spPr bwMode="auto">
          <a:xfrm>
            <a:off x="660400" y="1407949"/>
            <a:ext cx="481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7" grpId="0"/>
      <p:bldP spid="7181" grpId="0"/>
      <p:bldP spid="7185" grpId="0"/>
      <p:bldP spid="7189" grpId="0"/>
      <p:bldP spid="7193" grpId="0"/>
      <p:bldP spid="7197" grpId="0"/>
      <p:bldP spid="7201" grpId="0"/>
      <p:bldP spid="72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3740"/>
            <a:ext cx="91440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5"/>
          <p:cNvSpPr txBox="1">
            <a:spLocks noChangeArrowheads="1"/>
          </p:cNvSpPr>
          <p:nvPr/>
        </p:nvSpPr>
        <p:spPr bwMode="auto">
          <a:xfrm>
            <a:off x="3575050" y="4005300"/>
            <a:ext cx="41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5835651" y="4003712"/>
            <a:ext cx="404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5606" name="Text Box 22"/>
          <p:cNvSpPr txBox="1">
            <a:spLocks noChangeArrowheads="1"/>
          </p:cNvSpPr>
          <p:nvPr/>
        </p:nvSpPr>
        <p:spPr bwMode="auto">
          <a:xfrm>
            <a:off x="6527801" y="4003712"/>
            <a:ext cx="404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607" name="Text Box 23"/>
          <p:cNvSpPr txBox="1">
            <a:spLocks noChangeArrowheads="1"/>
          </p:cNvSpPr>
          <p:nvPr/>
        </p:nvSpPr>
        <p:spPr bwMode="auto">
          <a:xfrm>
            <a:off x="8543925" y="4038437"/>
            <a:ext cx="450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5608" name="Text Box 24"/>
          <p:cNvSpPr txBox="1">
            <a:spLocks noChangeArrowheads="1"/>
          </p:cNvSpPr>
          <p:nvPr/>
        </p:nvSpPr>
        <p:spPr bwMode="auto">
          <a:xfrm>
            <a:off x="9264651" y="4050012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  <p:bldP spid="256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8193"/>
          <p:cNvGrpSpPr>
            <a:grpSpLocks noChangeAspect="1"/>
          </p:cNvGrpSpPr>
          <p:nvPr/>
        </p:nvGrpSpPr>
        <p:grpSpPr bwMode="auto">
          <a:xfrm>
            <a:off x="2566988" y="1989138"/>
            <a:ext cx="3257550" cy="577850"/>
            <a:chOff x="0" y="0"/>
            <a:chExt cx="5131" cy="909"/>
          </a:xfrm>
        </p:grpSpPr>
        <p:pic>
          <p:nvPicPr>
            <p:cNvPr id="16386" name="内容占位符 8194" descr="P-019-2"/>
            <p:cNvPicPr>
              <a:picLocks noGrp="1"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内容占位符 8195" descr="P-019-2"/>
            <p:cNvPicPr>
              <a:picLocks noGrp="1"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图片 8196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图片 8197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组合 8198"/>
          <p:cNvGrpSpPr>
            <a:grpSpLocks noChangeAspect="1"/>
          </p:cNvGrpSpPr>
          <p:nvPr/>
        </p:nvGrpSpPr>
        <p:grpSpPr bwMode="auto">
          <a:xfrm>
            <a:off x="2568575" y="2781300"/>
            <a:ext cx="3257550" cy="577850"/>
            <a:chOff x="0" y="0"/>
            <a:chExt cx="5131" cy="909"/>
          </a:xfrm>
        </p:grpSpPr>
        <p:pic>
          <p:nvPicPr>
            <p:cNvPr id="16391" name="图片 8199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图片 8200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图片 8201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图片 8202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5" name="组合 8203"/>
          <p:cNvGrpSpPr>
            <a:grpSpLocks noChangeAspect="1"/>
          </p:cNvGrpSpPr>
          <p:nvPr/>
        </p:nvGrpSpPr>
        <p:grpSpPr bwMode="auto">
          <a:xfrm>
            <a:off x="2568575" y="3502026"/>
            <a:ext cx="3257550" cy="576263"/>
            <a:chOff x="0" y="0"/>
            <a:chExt cx="5131" cy="909"/>
          </a:xfrm>
        </p:grpSpPr>
        <p:pic>
          <p:nvPicPr>
            <p:cNvPr id="16396" name="图片 8204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图片 8205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图片 8206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图片 8207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组合 8208"/>
          <p:cNvGrpSpPr>
            <a:grpSpLocks noChangeAspect="1"/>
          </p:cNvGrpSpPr>
          <p:nvPr/>
        </p:nvGrpSpPr>
        <p:grpSpPr bwMode="auto">
          <a:xfrm>
            <a:off x="2584450" y="4292600"/>
            <a:ext cx="3257550" cy="577850"/>
            <a:chOff x="0" y="0"/>
            <a:chExt cx="5131" cy="909"/>
          </a:xfrm>
        </p:grpSpPr>
        <p:pic>
          <p:nvPicPr>
            <p:cNvPr id="16401" name="图片 8209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图片 8210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图片 8211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图片 8212" descr="P-019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0"/>
              <a:ext cx="102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矩形 8213"/>
          <p:cNvSpPr>
            <a:spLocks noChangeArrowheads="1"/>
          </p:cNvSpPr>
          <p:nvPr/>
        </p:nvSpPr>
        <p:spPr bwMode="auto">
          <a:xfrm>
            <a:off x="7967663" y="2781300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文本框 8214"/>
          <p:cNvSpPr txBox="1">
            <a:spLocks noChangeArrowheads="1"/>
          </p:cNvSpPr>
          <p:nvPr/>
        </p:nvSpPr>
        <p:spPr bwMode="auto">
          <a:xfrm>
            <a:off x="6527800" y="2638425"/>
            <a:ext cx="1943100" cy="6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4 -       =</a:t>
            </a:r>
          </a:p>
        </p:txBody>
      </p:sp>
      <p:sp>
        <p:nvSpPr>
          <p:cNvPr id="16407" name="矩形 8215"/>
          <p:cNvSpPr>
            <a:spLocks noChangeArrowheads="1"/>
          </p:cNvSpPr>
          <p:nvPr/>
        </p:nvSpPr>
        <p:spPr bwMode="auto">
          <a:xfrm>
            <a:off x="7175500" y="2781300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8" name="矩形 8216"/>
          <p:cNvSpPr>
            <a:spLocks noChangeArrowheads="1"/>
          </p:cNvSpPr>
          <p:nvPr/>
        </p:nvSpPr>
        <p:spPr bwMode="auto">
          <a:xfrm>
            <a:off x="7951788" y="2044700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9" name="文本框 8217"/>
          <p:cNvSpPr txBox="1">
            <a:spLocks noChangeArrowheads="1"/>
          </p:cNvSpPr>
          <p:nvPr/>
        </p:nvSpPr>
        <p:spPr bwMode="auto">
          <a:xfrm>
            <a:off x="6527800" y="1917700"/>
            <a:ext cx="1944688" cy="6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4 -       =</a:t>
            </a:r>
          </a:p>
        </p:txBody>
      </p:sp>
      <p:sp>
        <p:nvSpPr>
          <p:cNvPr id="16410" name="矩形 8218"/>
          <p:cNvSpPr>
            <a:spLocks noChangeArrowheads="1"/>
          </p:cNvSpPr>
          <p:nvPr/>
        </p:nvSpPr>
        <p:spPr bwMode="auto">
          <a:xfrm>
            <a:off x="7159625" y="2044700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1" name="矩形 8219"/>
          <p:cNvSpPr>
            <a:spLocks noChangeArrowheads="1"/>
          </p:cNvSpPr>
          <p:nvPr/>
        </p:nvSpPr>
        <p:spPr bwMode="auto">
          <a:xfrm>
            <a:off x="7969250" y="3573463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2" name="文本框 8220"/>
          <p:cNvSpPr txBox="1">
            <a:spLocks noChangeArrowheads="1"/>
          </p:cNvSpPr>
          <p:nvPr/>
        </p:nvSpPr>
        <p:spPr bwMode="auto">
          <a:xfrm>
            <a:off x="6527800" y="3429000"/>
            <a:ext cx="1944688" cy="6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4 -       =</a:t>
            </a:r>
          </a:p>
        </p:txBody>
      </p:sp>
      <p:sp>
        <p:nvSpPr>
          <p:cNvPr id="16413" name="矩形 8221"/>
          <p:cNvSpPr>
            <a:spLocks noChangeArrowheads="1"/>
          </p:cNvSpPr>
          <p:nvPr/>
        </p:nvSpPr>
        <p:spPr bwMode="auto">
          <a:xfrm>
            <a:off x="7175500" y="3573463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4" name="矩形 8222"/>
          <p:cNvSpPr>
            <a:spLocks noChangeArrowheads="1"/>
          </p:cNvSpPr>
          <p:nvPr/>
        </p:nvSpPr>
        <p:spPr bwMode="auto">
          <a:xfrm>
            <a:off x="7969250" y="4365625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5" name="文本框 8223"/>
          <p:cNvSpPr txBox="1">
            <a:spLocks noChangeArrowheads="1"/>
          </p:cNvSpPr>
          <p:nvPr/>
        </p:nvSpPr>
        <p:spPr bwMode="auto">
          <a:xfrm>
            <a:off x="6527800" y="4221163"/>
            <a:ext cx="1944688" cy="6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4 -       =</a:t>
            </a:r>
          </a:p>
        </p:txBody>
      </p:sp>
      <p:sp>
        <p:nvSpPr>
          <p:cNvPr id="16416" name="矩形 8224"/>
          <p:cNvSpPr>
            <a:spLocks noChangeArrowheads="1"/>
          </p:cNvSpPr>
          <p:nvPr/>
        </p:nvSpPr>
        <p:spPr bwMode="auto">
          <a:xfrm>
            <a:off x="7175500" y="4365625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6" name="矩形 8225"/>
          <p:cNvSpPr>
            <a:spLocks noGrp="1" noChangeArrowheads="1"/>
          </p:cNvSpPr>
          <p:nvPr/>
        </p:nvSpPr>
        <p:spPr bwMode="auto">
          <a:xfrm>
            <a:off x="7248525" y="2709864"/>
            <a:ext cx="719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4400" kern="0" dirty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7" name="矩形 8226"/>
          <p:cNvSpPr>
            <a:spLocks noGrp="1" noChangeArrowheads="1"/>
          </p:cNvSpPr>
          <p:nvPr/>
        </p:nvSpPr>
        <p:spPr bwMode="auto">
          <a:xfrm>
            <a:off x="7175500" y="3502025"/>
            <a:ext cx="719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en-US" altLang="zh-CN" sz="4400" kern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8" name="矩形 8227"/>
          <p:cNvSpPr>
            <a:spLocks noGrp="1" noChangeArrowheads="1"/>
          </p:cNvSpPr>
          <p:nvPr/>
        </p:nvSpPr>
        <p:spPr bwMode="auto">
          <a:xfrm>
            <a:off x="7175500" y="4294188"/>
            <a:ext cx="719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en-US" altLang="zh-CN" sz="4400" kern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9" name="矩形 8228"/>
          <p:cNvSpPr>
            <a:spLocks noGrp="1" noChangeArrowheads="1"/>
          </p:cNvSpPr>
          <p:nvPr/>
        </p:nvSpPr>
        <p:spPr bwMode="auto">
          <a:xfrm>
            <a:off x="7967664" y="1989139"/>
            <a:ext cx="7191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en-US" altLang="zh-CN" sz="4400" kern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0" name="矩形 8229"/>
          <p:cNvSpPr>
            <a:spLocks noGrp="1" noChangeArrowheads="1"/>
          </p:cNvSpPr>
          <p:nvPr/>
        </p:nvSpPr>
        <p:spPr bwMode="auto">
          <a:xfrm>
            <a:off x="7969250" y="2709863"/>
            <a:ext cx="717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4400" kern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1" name="矩形 8230"/>
          <p:cNvSpPr>
            <a:spLocks noGrp="1" noChangeArrowheads="1"/>
          </p:cNvSpPr>
          <p:nvPr/>
        </p:nvSpPr>
        <p:spPr bwMode="auto">
          <a:xfrm>
            <a:off x="7969250" y="3502025"/>
            <a:ext cx="717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4400" kern="0" dirty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2" name="矩形 8231"/>
          <p:cNvSpPr>
            <a:spLocks noGrp="1" noChangeArrowheads="1"/>
          </p:cNvSpPr>
          <p:nvPr/>
        </p:nvSpPr>
        <p:spPr bwMode="auto">
          <a:xfrm>
            <a:off x="7969250" y="4294188"/>
            <a:ext cx="717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en-US" altLang="zh-CN" sz="4400" kern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4" name="直接连接符 8232"/>
          <p:cNvSpPr>
            <a:spLocks noChangeShapeType="1"/>
          </p:cNvSpPr>
          <p:nvPr/>
        </p:nvSpPr>
        <p:spPr bwMode="auto">
          <a:xfrm>
            <a:off x="5303838" y="1917700"/>
            <a:ext cx="360362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5" name="直接连接符 8233"/>
          <p:cNvSpPr>
            <a:spLocks noChangeShapeType="1"/>
          </p:cNvSpPr>
          <p:nvPr/>
        </p:nvSpPr>
        <p:spPr bwMode="auto">
          <a:xfrm>
            <a:off x="5303838" y="2708276"/>
            <a:ext cx="360362" cy="7207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6" name="直接连接符 8234"/>
          <p:cNvSpPr>
            <a:spLocks noChangeShapeType="1"/>
          </p:cNvSpPr>
          <p:nvPr/>
        </p:nvSpPr>
        <p:spPr bwMode="auto">
          <a:xfrm>
            <a:off x="5303838" y="3429001"/>
            <a:ext cx="360362" cy="7207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7" name="直接连接符 8235"/>
          <p:cNvSpPr>
            <a:spLocks noChangeShapeType="1"/>
          </p:cNvSpPr>
          <p:nvPr/>
        </p:nvSpPr>
        <p:spPr bwMode="auto">
          <a:xfrm>
            <a:off x="5303838" y="4221164"/>
            <a:ext cx="360362" cy="7191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8" name="直接连接符 8236"/>
          <p:cNvSpPr>
            <a:spLocks noChangeShapeType="1"/>
          </p:cNvSpPr>
          <p:nvPr/>
        </p:nvSpPr>
        <p:spPr bwMode="auto">
          <a:xfrm>
            <a:off x="4440238" y="2709864"/>
            <a:ext cx="360362" cy="7191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9" name="直接连接符 8237"/>
          <p:cNvSpPr>
            <a:spLocks noChangeShapeType="1"/>
          </p:cNvSpPr>
          <p:nvPr/>
        </p:nvSpPr>
        <p:spPr bwMode="auto">
          <a:xfrm>
            <a:off x="4440238" y="3429001"/>
            <a:ext cx="360362" cy="7207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30" name="直接连接符 8238"/>
          <p:cNvSpPr>
            <a:spLocks noChangeShapeType="1"/>
          </p:cNvSpPr>
          <p:nvPr/>
        </p:nvSpPr>
        <p:spPr bwMode="auto">
          <a:xfrm>
            <a:off x="4440238" y="4221164"/>
            <a:ext cx="360362" cy="7191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31" name="直接连接符 8239"/>
          <p:cNvSpPr>
            <a:spLocks noChangeShapeType="1"/>
          </p:cNvSpPr>
          <p:nvPr/>
        </p:nvSpPr>
        <p:spPr bwMode="auto">
          <a:xfrm>
            <a:off x="3575051" y="3429001"/>
            <a:ext cx="360363" cy="7207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32" name="直接连接符 8240"/>
          <p:cNvSpPr>
            <a:spLocks noChangeShapeType="1"/>
          </p:cNvSpPr>
          <p:nvPr/>
        </p:nvSpPr>
        <p:spPr bwMode="auto">
          <a:xfrm>
            <a:off x="3575051" y="4221164"/>
            <a:ext cx="360363" cy="7191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33" name="直接连接符 8241"/>
          <p:cNvSpPr>
            <a:spLocks noChangeShapeType="1"/>
          </p:cNvSpPr>
          <p:nvPr/>
        </p:nvSpPr>
        <p:spPr bwMode="auto">
          <a:xfrm>
            <a:off x="2711451" y="4221164"/>
            <a:ext cx="360363" cy="7191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35" name="文本框 18494"/>
          <p:cNvSpPr txBox="1">
            <a:spLocks noChangeArrowheads="1"/>
          </p:cNvSpPr>
          <p:nvPr/>
        </p:nvSpPr>
        <p:spPr bwMode="auto">
          <a:xfrm>
            <a:off x="617076" y="1247797"/>
            <a:ext cx="522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</a:p>
        </p:txBody>
      </p:sp>
      <p:sp>
        <p:nvSpPr>
          <p:cNvPr id="5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54" name="矩形 53"/>
          <p:cNvSpPr>
            <a:spLocks noGrp="1" noChangeArrowheads="1"/>
          </p:cNvSpPr>
          <p:nvPr/>
        </p:nvSpPr>
        <p:spPr bwMode="auto">
          <a:xfrm>
            <a:off x="7177088" y="1989932"/>
            <a:ext cx="717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4400" kern="0" dirty="0">
              <a:solidFill>
                <a:schemeClr val="tx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 bldLvl="0"/>
      <p:bldP spid="8227" grpId="0" bldLvl="0"/>
      <p:bldP spid="8228" grpId="0" bldLvl="0"/>
      <p:bldP spid="8229" grpId="0" bldLvl="0"/>
      <p:bldP spid="8230" grpId="0" bldLvl="0"/>
      <p:bldP spid="8231" grpId="0" bldLvl="0"/>
      <p:bldP spid="8232" grpId="0" bldLvl="0"/>
      <p:bldP spid="5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02" y="2664289"/>
            <a:ext cx="38877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0" descr="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91" y="2719851"/>
            <a:ext cx="38195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3217802" y="4266076"/>
            <a:ext cx="615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4087752" y="4278776"/>
            <a:ext cx="55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7892991" y="4221626"/>
            <a:ext cx="471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8740716" y="4215276"/>
            <a:ext cx="471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349" name="Rectangle 2"/>
          <p:cNvSpPr>
            <a:spLocks noChangeArrowheads="1"/>
          </p:cNvSpPr>
          <p:nvPr/>
        </p:nvSpPr>
        <p:spPr bwMode="auto">
          <a:xfrm>
            <a:off x="660400" y="1227741"/>
            <a:ext cx="61309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4.</a:t>
            </a:r>
            <a:endParaRPr lang="en-US" altLang="zh-CN" sz="28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8" grpId="0"/>
      <p:bldP spid="10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00B9E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30164" b="52608"/>
          <a:stretch>
            <a:fillRect/>
          </a:stretch>
        </p:blipFill>
        <p:spPr>
          <a:xfrm>
            <a:off x="8785585" y="395926"/>
            <a:ext cx="2313451" cy="2573492"/>
          </a:xfrm>
          <a:custGeom>
            <a:avLst/>
            <a:gdLst>
              <a:gd name="connsiteX0" fmla="*/ 936500 w 2313451"/>
              <a:gd name="connsiteY0" fmla="*/ 0 h 2573492"/>
              <a:gd name="connsiteX1" fmla="*/ 1376952 w 2313451"/>
              <a:gd name="connsiteY1" fmla="*/ 0 h 2573492"/>
              <a:gd name="connsiteX2" fmla="*/ 2313451 w 2313451"/>
              <a:gd name="connsiteY2" fmla="*/ 468250 h 2573492"/>
              <a:gd name="connsiteX3" fmla="*/ 2313451 w 2313451"/>
              <a:gd name="connsiteY3" fmla="*/ 1995129 h 2573492"/>
              <a:gd name="connsiteX4" fmla="*/ 1156726 w 2313451"/>
              <a:gd name="connsiteY4" fmla="*/ 2573492 h 2573492"/>
              <a:gd name="connsiteX5" fmla="*/ 0 w 2313451"/>
              <a:gd name="connsiteY5" fmla="*/ 1995129 h 2573492"/>
              <a:gd name="connsiteX6" fmla="*/ 0 w 2313451"/>
              <a:gd name="connsiteY6" fmla="*/ 468250 h 2573492"/>
              <a:gd name="connsiteX7" fmla="*/ 936500 w 2313451"/>
              <a:gd name="connsiteY7" fmla="*/ 0 h 2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451" h="2573492">
                <a:moveTo>
                  <a:pt x="936500" y="0"/>
                </a:moveTo>
                <a:lnTo>
                  <a:pt x="1376952" y="0"/>
                </a:lnTo>
                <a:lnTo>
                  <a:pt x="2313451" y="468250"/>
                </a:lnTo>
                <a:lnTo>
                  <a:pt x="2313451" y="1995129"/>
                </a:lnTo>
                <a:lnTo>
                  <a:pt x="1156726" y="2573492"/>
                </a:lnTo>
                <a:lnTo>
                  <a:pt x="0" y="1995129"/>
                </a:lnTo>
                <a:lnTo>
                  <a:pt x="0" y="468250"/>
                </a:lnTo>
                <a:lnTo>
                  <a:pt x="93650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37192" r="44711"/>
          <a:stretch>
            <a:fillRect/>
          </a:stretch>
        </p:blipFill>
        <p:spPr>
          <a:xfrm>
            <a:off x="6964613" y="2415506"/>
            <a:ext cx="2940183" cy="3410614"/>
          </a:xfrm>
          <a:custGeom>
            <a:avLst/>
            <a:gdLst>
              <a:gd name="connsiteX0" fmla="*/ 1470091 w 2940183"/>
              <a:gd name="connsiteY0" fmla="*/ 0 h 3410614"/>
              <a:gd name="connsiteX1" fmla="*/ 2940183 w 2940183"/>
              <a:gd name="connsiteY1" fmla="*/ 735046 h 3410614"/>
              <a:gd name="connsiteX2" fmla="*/ 2940183 w 2940183"/>
              <a:gd name="connsiteY2" fmla="*/ 2675568 h 3410614"/>
              <a:gd name="connsiteX3" fmla="*/ 1470091 w 2940183"/>
              <a:gd name="connsiteY3" fmla="*/ 3410614 h 3410614"/>
              <a:gd name="connsiteX4" fmla="*/ 0 w 2940183"/>
              <a:gd name="connsiteY4" fmla="*/ 2675568 h 3410614"/>
              <a:gd name="connsiteX5" fmla="*/ 0 w 2940183"/>
              <a:gd name="connsiteY5" fmla="*/ 735046 h 3410614"/>
              <a:gd name="connsiteX6" fmla="*/ 1470091 w 2940183"/>
              <a:gd name="connsiteY6" fmla="*/ 0 h 3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83" h="3410614">
                <a:moveTo>
                  <a:pt x="1470091" y="0"/>
                </a:moveTo>
                <a:lnTo>
                  <a:pt x="2940183" y="735046"/>
                </a:lnTo>
                <a:lnTo>
                  <a:pt x="2940183" y="2675568"/>
                </a:lnTo>
                <a:lnTo>
                  <a:pt x="1470091" y="3410614"/>
                </a:lnTo>
                <a:lnTo>
                  <a:pt x="0" y="2675568"/>
                </a:lnTo>
                <a:lnTo>
                  <a:pt x="0" y="735046"/>
                </a:lnTo>
                <a:lnTo>
                  <a:pt x="1470091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6" t="42060" r="22901" b="23106"/>
          <a:stretch>
            <a:fillRect/>
          </a:stretch>
        </p:blipFill>
        <p:spPr>
          <a:xfrm>
            <a:off x="10064612" y="2679858"/>
            <a:ext cx="1630678" cy="1891586"/>
          </a:xfrm>
          <a:custGeom>
            <a:avLst/>
            <a:gdLst>
              <a:gd name="connsiteX0" fmla="*/ 815339 w 1630678"/>
              <a:gd name="connsiteY0" fmla="*/ 0 h 1891586"/>
              <a:gd name="connsiteX1" fmla="*/ 1630678 w 1630678"/>
              <a:gd name="connsiteY1" fmla="*/ 407669 h 1891586"/>
              <a:gd name="connsiteX2" fmla="*/ 1630678 w 1630678"/>
              <a:gd name="connsiteY2" fmla="*/ 1483916 h 1891586"/>
              <a:gd name="connsiteX3" fmla="*/ 815339 w 1630678"/>
              <a:gd name="connsiteY3" fmla="*/ 1891586 h 1891586"/>
              <a:gd name="connsiteX4" fmla="*/ 0 w 1630678"/>
              <a:gd name="connsiteY4" fmla="*/ 1483916 h 1891586"/>
              <a:gd name="connsiteX5" fmla="*/ 0 w 1630678"/>
              <a:gd name="connsiteY5" fmla="*/ 407669 h 1891586"/>
              <a:gd name="connsiteX6" fmla="*/ 815339 w 1630678"/>
              <a:gd name="connsiteY6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678" h="1891586">
                <a:moveTo>
                  <a:pt x="815339" y="0"/>
                </a:moveTo>
                <a:lnTo>
                  <a:pt x="1630678" y="407669"/>
                </a:lnTo>
                <a:lnTo>
                  <a:pt x="1630678" y="1483916"/>
                </a:lnTo>
                <a:lnTo>
                  <a:pt x="815339" y="1891586"/>
                </a:lnTo>
                <a:lnTo>
                  <a:pt x="0" y="1483916"/>
                </a:lnTo>
                <a:lnTo>
                  <a:pt x="0" y="407669"/>
                </a:lnTo>
                <a:lnTo>
                  <a:pt x="815339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-2028" r="41572" b="100000"/>
          <a:stretch>
            <a:fillRect/>
          </a:stretch>
        </p:blipFill>
        <p:spPr>
          <a:xfrm>
            <a:off x="9722085" y="285814"/>
            <a:ext cx="440452" cy="110113"/>
          </a:xfrm>
          <a:custGeom>
            <a:avLst/>
            <a:gdLst>
              <a:gd name="connsiteX0" fmla="*/ 220226 w 440452"/>
              <a:gd name="connsiteY0" fmla="*/ 0 h 110113"/>
              <a:gd name="connsiteX1" fmla="*/ 440452 w 440452"/>
              <a:gd name="connsiteY1" fmla="*/ 110113 h 110113"/>
              <a:gd name="connsiteX2" fmla="*/ 0 w 440452"/>
              <a:gd name="connsiteY2" fmla="*/ 110113 h 110113"/>
              <a:gd name="connsiteX3" fmla="*/ 220226 w 440452"/>
              <a:gd name="connsiteY3" fmla="*/ 0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452" h="110113">
                <a:moveTo>
                  <a:pt x="220226" y="0"/>
                </a:moveTo>
                <a:lnTo>
                  <a:pt x="440452" y="110113"/>
                </a:lnTo>
                <a:lnTo>
                  <a:pt x="0" y="110113"/>
                </a:lnTo>
                <a:lnTo>
                  <a:pt x="220226" y="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16200000">
            <a:off x="6959174" y="1533252"/>
            <a:ext cx="1264341" cy="1028870"/>
          </a:xfrm>
          <a:prstGeom prst="hexagon">
            <a:avLst/>
          </a:prstGeom>
          <a:solidFill>
            <a:srgbClr val="00B9E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00B9E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1~5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的认识和加减法</a:t>
              </a: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B9E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7" name="六边形 16"/>
          <p:cNvSpPr/>
          <p:nvPr/>
        </p:nvSpPr>
        <p:spPr>
          <a:xfrm rot="16200000">
            <a:off x="10710060" y="6193113"/>
            <a:ext cx="1634109" cy="1329772"/>
          </a:xfrm>
          <a:prstGeom prst="hexagon">
            <a:avLst/>
          </a:prstGeom>
          <a:solidFill>
            <a:srgbClr val="00B9E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8"/>
          <p:cNvSpPr>
            <a:spLocks noChangeArrowheads="1"/>
          </p:cNvSpPr>
          <p:nvPr/>
        </p:nvSpPr>
        <p:spPr bwMode="auto">
          <a:xfrm>
            <a:off x="4440238" y="4868863"/>
            <a:ext cx="2449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 kern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75" name="Picture 7" descr="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1" y="1274854"/>
            <a:ext cx="39592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小猴吃桃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098"/>
          <p:cNvSpPr>
            <a:spLocks noChangeArrowheads="1"/>
          </p:cNvSpPr>
          <p:nvPr/>
        </p:nvSpPr>
        <p:spPr bwMode="auto">
          <a:xfrm>
            <a:off x="1627187" y="3656806"/>
            <a:ext cx="503238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2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100" name="矩形 4099"/>
          <p:cNvSpPr>
            <a:spLocks noChangeArrowheads="1"/>
          </p:cNvSpPr>
          <p:nvPr/>
        </p:nvSpPr>
        <p:spPr bwMode="auto">
          <a:xfrm>
            <a:off x="4503737" y="3647281"/>
            <a:ext cx="503238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2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101" name="矩形 4100"/>
          <p:cNvSpPr>
            <a:spLocks noChangeArrowheads="1"/>
          </p:cNvSpPr>
          <p:nvPr/>
        </p:nvSpPr>
        <p:spPr bwMode="auto">
          <a:xfrm>
            <a:off x="7240587" y="3691730"/>
            <a:ext cx="503238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200" b="1" kern="0">
                <a:solidFill>
                  <a:srgbClr val="0066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2" name="图片 4101" descr="P-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5"/>
          <a:stretch>
            <a:fillRect/>
          </a:stretch>
        </p:blipFill>
        <p:spPr bwMode="auto">
          <a:xfrm>
            <a:off x="906462" y="1604168"/>
            <a:ext cx="22161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组合 4102"/>
          <p:cNvGrpSpPr>
            <a:grpSpLocks noChangeAspect="1"/>
          </p:cNvGrpSpPr>
          <p:nvPr/>
        </p:nvGrpSpPr>
        <p:grpSpPr bwMode="auto">
          <a:xfrm>
            <a:off x="2922587" y="1604168"/>
            <a:ext cx="2952750" cy="2119313"/>
            <a:chOff x="0" y="0"/>
            <a:chExt cx="1430" cy="1027"/>
          </a:xfrm>
        </p:grpSpPr>
        <p:pic>
          <p:nvPicPr>
            <p:cNvPr id="4102" name="图片 4103" descr="2_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"/>
              <a:ext cx="5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4104" descr="P-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1" r="32353"/>
            <a:stretch>
              <a:fillRect/>
            </a:stretch>
          </p:blipFill>
          <p:spPr bwMode="auto">
            <a:xfrm>
              <a:off x="317" y="0"/>
              <a:ext cx="1113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组合 4105"/>
          <p:cNvGrpSpPr>
            <a:grpSpLocks noChangeAspect="1"/>
          </p:cNvGrpSpPr>
          <p:nvPr/>
        </p:nvGrpSpPr>
        <p:grpSpPr bwMode="auto">
          <a:xfrm>
            <a:off x="5803900" y="1675605"/>
            <a:ext cx="2495550" cy="2119312"/>
            <a:chOff x="0" y="0"/>
            <a:chExt cx="1209" cy="1027"/>
          </a:xfrm>
        </p:grpSpPr>
        <p:pic>
          <p:nvPicPr>
            <p:cNvPr id="4105" name="图片 4106" descr="2_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"/>
              <a:ext cx="5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107" descr="P-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79"/>
            <a:stretch>
              <a:fillRect/>
            </a:stretch>
          </p:blipFill>
          <p:spPr bwMode="auto">
            <a:xfrm>
              <a:off x="227" y="0"/>
              <a:ext cx="982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椭圆形标注 11"/>
          <p:cNvSpPr>
            <a:spLocks noChangeArrowheads="1"/>
          </p:cNvSpPr>
          <p:nvPr/>
        </p:nvSpPr>
        <p:spPr bwMode="auto">
          <a:xfrm>
            <a:off x="8569603" y="2689104"/>
            <a:ext cx="3214127" cy="1452998"/>
          </a:xfrm>
          <a:prstGeom prst="wedgeEllipseCallout">
            <a:avLst>
              <a:gd name="adj1" fmla="val -42080"/>
              <a:gd name="adj2" fmla="val 473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盘子里一个桃子也没有了，用什么数字表示呢？</a:t>
            </a:r>
          </a:p>
        </p:txBody>
      </p:sp>
      <p:sp>
        <p:nvSpPr>
          <p:cNvPr id="6153" name="椭圆形标注 6152"/>
          <p:cNvSpPr>
            <a:spLocks noChangeArrowheads="1"/>
          </p:cNvSpPr>
          <p:nvPr/>
        </p:nvSpPr>
        <p:spPr bwMode="auto">
          <a:xfrm>
            <a:off x="8964611" y="2768036"/>
            <a:ext cx="2424113" cy="1075301"/>
          </a:xfrm>
          <a:prstGeom prst="wedgeEllipseCallout">
            <a:avLst>
              <a:gd name="adj1" fmla="val -47245"/>
              <a:gd name="adj2" fmla="val 66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盘子里有</a:t>
            </a:r>
            <a:r>
              <a:rPr lang="en-US" altLang="zh-CN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个桃子，用数字几表示？</a:t>
            </a:r>
          </a:p>
          <a:p>
            <a:pPr algn="ctr"/>
            <a:endParaRPr lang="zh-CN" altLang="en-US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形标注 10"/>
          <p:cNvSpPr>
            <a:spLocks noChangeArrowheads="1"/>
          </p:cNvSpPr>
          <p:nvPr/>
        </p:nvSpPr>
        <p:spPr bwMode="auto">
          <a:xfrm>
            <a:off x="8999548" y="2768036"/>
            <a:ext cx="2235178" cy="1161338"/>
          </a:xfrm>
          <a:prstGeom prst="wedgeEllipseCallout">
            <a:avLst>
              <a:gd name="adj1" fmla="val -48232"/>
              <a:gd name="adj2" fmla="val 58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盘子里有</a:t>
            </a:r>
            <a:r>
              <a:rPr lang="en-US" altLang="zh-CN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个桃子，用数字几表示？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小猴吃桃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8"/>
          <a:stretch>
            <a:fillRect/>
          </a:stretch>
        </p:blipFill>
        <p:spPr>
          <a:xfrm>
            <a:off x="7447951" y="4026052"/>
            <a:ext cx="1508142" cy="228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12" grpId="0" animBg="1"/>
      <p:bldP spid="6153" grpId="0" animBg="1"/>
      <p:bldP spid="6153" grpId="1" animBg="1"/>
      <p:bldP spid="11" grpId="0" bldLvl="0" animBg="1"/>
      <p:bldP spid="1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>
            <a:spLocks noChangeArrowheads="1"/>
          </p:cNvSpPr>
          <p:nvPr/>
        </p:nvSpPr>
        <p:spPr bwMode="auto">
          <a:xfrm>
            <a:off x="2813050" y="473076"/>
            <a:ext cx="92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600" b="1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文本框 2"/>
          <p:cNvSpPr txBox="1">
            <a:spLocks noChangeArrowheads="1"/>
          </p:cNvSpPr>
          <p:nvPr/>
        </p:nvSpPr>
        <p:spPr bwMode="auto">
          <a:xfrm>
            <a:off x="651185" y="1681931"/>
            <a:ext cx="684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含义一：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表示什么都没有。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的含义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19" y="4090220"/>
            <a:ext cx="3515032" cy="175751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4108" descr="图片俄噶发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9" y="4308626"/>
            <a:ext cx="5935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10242"/>
          <p:cNvGrpSpPr/>
          <p:nvPr/>
        </p:nvGrpSpPr>
        <p:grpSpPr bwMode="auto">
          <a:xfrm>
            <a:off x="6464561" y="1213893"/>
            <a:ext cx="5257800" cy="2208213"/>
            <a:chOff x="1488" y="2640"/>
            <a:chExt cx="3312" cy="1488"/>
          </a:xfrm>
        </p:grpSpPr>
        <p:sp>
          <p:nvSpPr>
            <p:cNvPr id="6147" name="云形标注 10243"/>
            <p:cNvSpPr>
              <a:spLocks noChangeArrowheads="1"/>
            </p:cNvSpPr>
            <p:nvPr/>
          </p:nvSpPr>
          <p:spPr bwMode="auto">
            <a:xfrm>
              <a:off x="1488" y="2640"/>
              <a:ext cx="3312" cy="1488"/>
            </a:xfrm>
            <a:prstGeom prst="cloudCallout">
              <a:avLst>
                <a:gd name="adj1" fmla="val -34604"/>
                <a:gd name="adj2" fmla="val 75411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5" name="文本框 10244"/>
            <p:cNvSpPr txBox="1"/>
            <p:nvPr/>
          </p:nvSpPr>
          <p:spPr>
            <a:xfrm>
              <a:off x="1744" y="3104"/>
              <a:ext cx="2928" cy="5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直尺上的“0”在哪儿？这里的</a:t>
              </a:r>
              <a:r>
                <a:rPr lang="en-US" altLang="zh-CN" sz="2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又表示什么呢？</a:t>
              </a:r>
            </a:p>
          </p:txBody>
        </p:sp>
      </p:grpSp>
      <p:sp>
        <p:nvSpPr>
          <p:cNvPr id="2057" name="椭圆形标注 671756"/>
          <p:cNvSpPr>
            <a:spLocks noChangeArrowheads="1"/>
          </p:cNvSpPr>
          <p:nvPr/>
        </p:nvSpPr>
        <p:spPr bwMode="auto">
          <a:xfrm>
            <a:off x="3325716" y="3126246"/>
            <a:ext cx="2427598" cy="591720"/>
          </a:xfrm>
          <a:prstGeom prst="wedgeEllipseCallout">
            <a:avLst>
              <a:gd name="adj1" fmla="val -41867"/>
              <a:gd name="adj2" fmla="val 145305"/>
            </a:avLst>
          </a:prstGeom>
          <a:solidFill>
            <a:srgbClr val="FF99CC">
              <a:alpha val="37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开始。</a:t>
            </a:r>
          </a:p>
        </p:txBody>
      </p:sp>
      <p:sp>
        <p:nvSpPr>
          <p:cNvPr id="13316" name="文本框 2"/>
          <p:cNvSpPr txBox="1">
            <a:spLocks noChangeArrowheads="1"/>
          </p:cNvSpPr>
          <p:nvPr/>
        </p:nvSpPr>
        <p:spPr bwMode="auto">
          <a:xfrm>
            <a:off x="3102872" y="4617980"/>
            <a:ext cx="785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↑</a:t>
            </a:r>
          </a:p>
        </p:txBody>
      </p:sp>
      <p:sp>
        <p:nvSpPr>
          <p:cNvPr id="671748" name="文本框 671747"/>
          <p:cNvSpPr txBox="1">
            <a:spLocks noChangeArrowheads="1"/>
          </p:cNvSpPr>
          <p:nvPr/>
        </p:nvSpPr>
        <p:spPr bwMode="auto">
          <a:xfrm>
            <a:off x="3102872" y="5624455"/>
            <a:ext cx="1897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D8351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起点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的含义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13316" grpId="0"/>
      <p:bldP spid="6717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2"/>
          <p:cNvSpPr txBox="1">
            <a:spLocks noChangeArrowheads="1"/>
          </p:cNvSpPr>
          <p:nvPr/>
        </p:nvSpPr>
        <p:spPr bwMode="auto">
          <a:xfrm>
            <a:off x="2813050" y="473076"/>
            <a:ext cx="92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600" b="1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2"/>
          <p:cNvSpPr txBox="1">
            <a:spLocks noChangeArrowheads="1"/>
          </p:cNvSpPr>
          <p:nvPr/>
        </p:nvSpPr>
        <p:spPr bwMode="auto">
          <a:xfrm>
            <a:off x="543348" y="1955017"/>
            <a:ext cx="684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含义二：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表示起点。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的含义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19" y="4090220"/>
            <a:ext cx="3515032" cy="175751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5"/>
          <p:cNvSpPr txBox="1">
            <a:spLocks noChangeArrowheads="1"/>
          </p:cNvSpPr>
          <p:nvPr/>
        </p:nvSpPr>
        <p:spPr bwMode="auto">
          <a:xfrm>
            <a:off x="660400" y="1610557"/>
            <a:ext cx="9435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说一说：</a:t>
            </a:r>
          </a:p>
          <a:p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神通广大，无处不在。想一想，你们在哪儿见到过它呢？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的含义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81" y="3207101"/>
            <a:ext cx="2809106" cy="2926999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9" name="图片 679938" descr="88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46" y="1470657"/>
            <a:ext cx="3528309" cy="40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温度计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9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81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01" y="2224087"/>
            <a:ext cx="31305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1988" name="椭圆形标注 681987"/>
          <p:cNvSpPr>
            <a:spLocks noChangeArrowheads="1"/>
          </p:cNvSpPr>
          <p:nvPr/>
        </p:nvSpPr>
        <p:spPr bwMode="auto">
          <a:xfrm>
            <a:off x="8114506" y="1377387"/>
            <a:ext cx="3311233" cy="1464280"/>
          </a:xfrm>
          <a:prstGeom prst="wedgeEllipseCallout">
            <a:avLst>
              <a:gd name="adj1" fmla="val -47197"/>
              <a:gd name="adj2" fmla="val 56932"/>
            </a:avLst>
          </a:prstGeom>
          <a:solidFill>
            <a:srgbClr val="CCFF99">
              <a:alpha val="39998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我家的电话号码是</a:t>
            </a:r>
            <a:r>
              <a:rPr lang="en-US" altLang="zh-CN" sz="24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4205103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电话号码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6" y="2841667"/>
            <a:ext cx="2052944" cy="32063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宽屏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2020-06-23T01:44:49Z</dcterms:created>
  <dcterms:modified xsi:type="dcterms:W3CDTF">2021-01-07T11:05:16Z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