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87" r:id="rId10"/>
    <p:sldId id="268" r:id="rId11"/>
    <p:sldId id="270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A7B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9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930" y="114"/>
      </p:cViewPr>
      <p:guideLst>
        <p:guide pos="416"/>
        <p:guide pos="7256"/>
        <p:guide orient="horz" pos="709"/>
        <p:guide orient="horz" pos="39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BB57-A6CA-491C-ACEA-C13D3927C7D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BB57-A6CA-491C-ACEA-C13D3927C7D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9FCA7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9FCA7B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9FCA7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9FCA7B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2021/1/7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2377" r="33067" b="67469"/>
          <a:stretch>
            <a:fillRect/>
          </a:stretch>
        </p:blipFill>
        <p:spPr>
          <a:xfrm>
            <a:off x="8165047" y="803616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18193" r="61602" b="51653"/>
          <a:stretch>
            <a:fillRect/>
          </a:stretch>
        </p:blipFill>
        <p:spPr>
          <a:xfrm>
            <a:off x="6409288" y="1814044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18233" r="4533" b="51612"/>
          <a:stretch>
            <a:fillRect/>
          </a:stretch>
        </p:blipFill>
        <p:spPr>
          <a:xfrm>
            <a:off x="9955570" y="175581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34923" r="33067" b="34923"/>
          <a:stretch>
            <a:fillRect/>
          </a:stretch>
        </p:blipFill>
        <p:spPr>
          <a:xfrm>
            <a:off x="8204490" y="275432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50738" r="61602" b="19107"/>
          <a:stretch>
            <a:fillRect/>
          </a:stretch>
        </p:blipFill>
        <p:spPr>
          <a:xfrm>
            <a:off x="6439840" y="3748060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51042" r="4533" b="18803"/>
          <a:stretch>
            <a:fillRect/>
          </a:stretch>
        </p:blipFill>
        <p:spPr>
          <a:xfrm>
            <a:off x="9969140" y="3708812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67716" r="33067" b="2129"/>
          <a:stretch>
            <a:fillRect/>
          </a:stretch>
        </p:blipFill>
        <p:spPr>
          <a:xfrm>
            <a:off x="8215123" y="4705041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sp>
        <p:nvSpPr>
          <p:cNvPr id="21" name="六边形 20"/>
          <p:cNvSpPr/>
          <p:nvPr/>
        </p:nvSpPr>
        <p:spPr>
          <a:xfrm rot="10800000">
            <a:off x="721422" y="1471370"/>
            <a:ext cx="5759233" cy="4655177"/>
          </a:xfrm>
          <a:prstGeom prst="hexagon">
            <a:avLst/>
          </a:prstGeom>
          <a:solidFill>
            <a:srgbClr val="9FCA7B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1" cy="1589115"/>
              <a:chOff x="-4714868" y="2110674"/>
              <a:chExt cx="5033251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FCA7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1" cy="961364"/>
                <a:chOff x="-4714868" y="2110674"/>
                <a:chExt cx="5033251" cy="961364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9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 dirty="0">
                      <a:solidFill>
                        <a:srgbClr val="9FCA7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6.2 11-20</a:t>
                  </a:r>
                  <a:r>
                    <a:rPr lang="zh-CN" altLang="en-US" sz="4400" b="1" dirty="0">
                      <a:solidFill>
                        <a:srgbClr val="9FCA7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各数的写法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</a:t>
              </a: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</a:t>
              </a:r>
              <a:r>
                <a:rPr lang="en-US" altLang="zh-CN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11-20</a:t>
              </a: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各数的认识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FCA7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23" name="六边形 22"/>
          <p:cNvSpPr/>
          <p:nvPr/>
        </p:nvSpPr>
        <p:spPr>
          <a:xfrm>
            <a:off x="10621109" y="-665108"/>
            <a:ext cx="1543050" cy="1330216"/>
          </a:xfrm>
          <a:prstGeom prst="hexagon">
            <a:avLst/>
          </a:prstGeom>
          <a:solidFill>
            <a:srgbClr val="9FCA7B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标注 6"/>
          <p:cNvSpPr/>
          <p:nvPr/>
        </p:nvSpPr>
        <p:spPr>
          <a:xfrm>
            <a:off x="2216116" y="2071330"/>
            <a:ext cx="6015290" cy="2804381"/>
          </a:xfrm>
          <a:prstGeom prst="wedgeRoundRectCallout">
            <a:avLst>
              <a:gd name="adj1" fmla="val 62205"/>
              <a:gd name="adj2" fmla="val 33507"/>
              <a:gd name="adj3" fmla="val 16667"/>
            </a:avLst>
          </a:prstGeom>
          <a:solidFill>
            <a:srgbClr val="F1FA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在写数时一定要分清数位，有几个十就在十位写几；有几个一就在个位写几。注意先写十位上的数，再写个位上的数，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从高位写起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211" y="4421655"/>
            <a:ext cx="1553092" cy="171244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2377" r="33067" b="67469"/>
          <a:stretch>
            <a:fillRect/>
          </a:stretch>
        </p:blipFill>
        <p:spPr>
          <a:xfrm>
            <a:off x="8165047" y="803616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18193" r="61602" b="51653"/>
          <a:stretch>
            <a:fillRect/>
          </a:stretch>
        </p:blipFill>
        <p:spPr>
          <a:xfrm>
            <a:off x="6409288" y="1814044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18233" r="4533" b="51612"/>
          <a:stretch>
            <a:fillRect/>
          </a:stretch>
        </p:blipFill>
        <p:spPr>
          <a:xfrm>
            <a:off x="9955570" y="175581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34923" r="33067" b="34923"/>
          <a:stretch>
            <a:fillRect/>
          </a:stretch>
        </p:blipFill>
        <p:spPr>
          <a:xfrm>
            <a:off x="8204490" y="275432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50738" r="61602" b="19107"/>
          <a:stretch>
            <a:fillRect/>
          </a:stretch>
        </p:blipFill>
        <p:spPr>
          <a:xfrm>
            <a:off x="6439840" y="3748060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51042" r="4533" b="18803"/>
          <a:stretch>
            <a:fillRect/>
          </a:stretch>
        </p:blipFill>
        <p:spPr>
          <a:xfrm>
            <a:off x="9969140" y="3708812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67716" r="33067" b="2129"/>
          <a:stretch>
            <a:fillRect/>
          </a:stretch>
        </p:blipFill>
        <p:spPr>
          <a:xfrm>
            <a:off x="8215123" y="4705041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sp>
        <p:nvSpPr>
          <p:cNvPr id="21" name="六边形 20"/>
          <p:cNvSpPr/>
          <p:nvPr/>
        </p:nvSpPr>
        <p:spPr>
          <a:xfrm rot="10800000">
            <a:off x="721422" y="1471370"/>
            <a:ext cx="5759233" cy="4655177"/>
          </a:xfrm>
          <a:prstGeom prst="hexagon">
            <a:avLst/>
          </a:prstGeom>
          <a:solidFill>
            <a:srgbClr val="9FCA7B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1" cy="1589115"/>
              <a:chOff x="-4714868" y="2110674"/>
              <a:chExt cx="5033251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FCA7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1" cy="961364"/>
                <a:chOff x="-4714868" y="2110674"/>
                <a:chExt cx="5033251" cy="961364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9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400" b="1" dirty="0">
                      <a:solidFill>
                        <a:srgbClr val="9FCA7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</a:t>
              </a: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</a:t>
              </a:r>
              <a:r>
                <a:rPr lang="en-US" altLang="zh-CN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11-20</a:t>
              </a: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各数的认识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FCA7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23" name="六边形 22"/>
          <p:cNvSpPr/>
          <p:nvPr/>
        </p:nvSpPr>
        <p:spPr>
          <a:xfrm>
            <a:off x="10621109" y="-665108"/>
            <a:ext cx="1543050" cy="1330216"/>
          </a:xfrm>
          <a:prstGeom prst="hexagon">
            <a:avLst/>
          </a:prstGeom>
          <a:solidFill>
            <a:srgbClr val="9FCA7B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标注 16"/>
          <p:cNvSpPr/>
          <p:nvPr/>
        </p:nvSpPr>
        <p:spPr>
          <a:xfrm>
            <a:off x="5043934" y="1096049"/>
            <a:ext cx="4626592" cy="888825"/>
          </a:xfrm>
          <a:prstGeom prst="wedgeRoundRectCallout">
            <a:avLst>
              <a:gd name="adj1" fmla="val 59578"/>
              <a:gd name="adj2" fmla="val 33342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下面的数有几个十，几个一，请你说一说吧！</a:t>
            </a:r>
          </a:p>
        </p:txBody>
      </p:sp>
      <p:grpSp>
        <p:nvGrpSpPr>
          <p:cNvPr id="84" name="组合 83"/>
          <p:cNvGrpSpPr/>
          <p:nvPr/>
        </p:nvGrpSpPr>
        <p:grpSpPr>
          <a:xfrm>
            <a:off x="1216792" y="2085656"/>
            <a:ext cx="1408190" cy="1886974"/>
            <a:chOff x="1086163" y="1634450"/>
            <a:chExt cx="1408190" cy="1886974"/>
          </a:xfrm>
        </p:grpSpPr>
        <p:pic>
          <p:nvPicPr>
            <p:cNvPr id="39" name="图片 49" descr="卡片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6163" y="1634450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1230503" y="2223994"/>
              <a:ext cx="1119511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11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7238707" y="2085656"/>
            <a:ext cx="1408190" cy="1886974"/>
            <a:chOff x="7108078" y="1672815"/>
            <a:chExt cx="1408190" cy="1886974"/>
          </a:xfrm>
        </p:grpSpPr>
        <p:pic>
          <p:nvPicPr>
            <p:cNvPr id="42" name="图片 47" descr="卡片5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08078" y="1672815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3" name="Text Box 25"/>
            <p:cNvSpPr txBox="1">
              <a:spLocks noChangeArrowheads="1"/>
            </p:cNvSpPr>
            <p:nvPr/>
          </p:nvSpPr>
          <p:spPr bwMode="auto">
            <a:xfrm>
              <a:off x="7226601" y="2293137"/>
              <a:ext cx="1171145" cy="6463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14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3224097" y="2085656"/>
            <a:ext cx="1408190" cy="1886974"/>
            <a:chOff x="2911541" y="1641165"/>
            <a:chExt cx="1408190" cy="1886974"/>
          </a:xfrm>
        </p:grpSpPr>
        <p:pic>
          <p:nvPicPr>
            <p:cNvPr id="45" name="图片 50" descr="卡片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11541" y="1641165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6" name="Text Box 26"/>
            <p:cNvSpPr txBox="1">
              <a:spLocks noChangeArrowheads="1"/>
            </p:cNvSpPr>
            <p:nvPr/>
          </p:nvSpPr>
          <p:spPr bwMode="auto">
            <a:xfrm>
              <a:off x="3013635" y="2230709"/>
              <a:ext cx="1204002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12</a:t>
              </a: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5231402" y="2085656"/>
            <a:ext cx="1408190" cy="1886974"/>
            <a:chOff x="5100773" y="1672815"/>
            <a:chExt cx="1408190" cy="1886974"/>
          </a:xfrm>
        </p:grpSpPr>
        <p:pic>
          <p:nvPicPr>
            <p:cNvPr id="48" name="图片 48" descr="卡片1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00773" y="1672815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5256848" y="2262359"/>
              <a:ext cx="1096041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13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1216792" y="4247126"/>
            <a:ext cx="1408190" cy="1886974"/>
            <a:chOff x="964994" y="4515606"/>
            <a:chExt cx="1408190" cy="1886974"/>
          </a:xfrm>
        </p:grpSpPr>
        <p:pic>
          <p:nvPicPr>
            <p:cNvPr id="69" name="图片 49" descr="卡片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4994" y="4515606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0" name="Text Box 24"/>
            <p:cNvSpPr txBox="1">
              <a:spLocks noChangeArrowheads="1"/>
            </p:cNvSpPr>
            <p:nvPr/>
          </p:nvSpPr>
          <p:spPr bwMode="auto">
            <a:xfrm>
              <a:off x="1109334" y="5105150"/>
              <a:ext cx="1119511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16</a:t>
              </a: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7238707" y="4247126"/>
            <a:ext cx="1408190" cy="1886974"/>
            <a:chOff x="6598866" y="4396425"/>
            <a:chExt cx="1408190" cy="1886974"/>
          </a:xfrm>
        </p:grpSpPr>
        <p:pic>
          <p:nvPicPr>
            <p:cNvPr id="72" name="图片 47" descr="卡片5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98866" y="4396425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3" name="Text Box 25"/>
            <p:cNvSpPr txBox="1">
              <a:spLocks noChangeArrowheads="1"/>
            </p:cNvSpPr>
            <p:nvPr/>
          </p:nvSpPr>
          <p:spPr bwMode="auto">
            <a:xfrm>
              <a:off x="6717389" y="4985969"/>
              <a:ext cx="1171145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19</a:t>
              </a: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3224097" y="4247126"/>
            <a:ext cx="1408190" cy="1886974"/>
            <a:chOff x="3050290" y="4516399"/>
            <a:chExt cx="1408190" cy="1886974"/>
          </a:xfrm>
        </p:grpSpPr>
        <p:pic>
          <p:nvPicPr>
            <p:cNvPr id="75" name="图片 50" descr="卡片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50290" y="4516399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6" name="Text Box 26"/>
            <p:cNvSpPr txBox="1">
              <a:spLocks noChangeArrowheads="1"/>
            </p:cNvSpPr>
            <p:nvPr/>
          </p:nvSpPr>
          <p:spPr bwMode="auto">
            <a:xfrm>
              <a:off x="3152384" y="5105943"/>
              <a:ext cx="1204002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17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5231402" y="4247126"/>
            <a:ext cx="1408190" cy="1886974"/>
            <a:chOff x="4874706" y="4516399"/>
            <a:chExt cx="1408190" cy="1886974"/>
          </a:xfrm>
        </p:grpSpPr>
        <p:pic>
          <p:nvPicPr>
            <p:cNvPr id="78" name="图片 48" descr="卡片1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74706" y="4516399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9" name="Text Box 27"/>
            <p:cNvSpPr txBox="1">
              <a:spLocks noChangeArrowheads="1"/>
            </p:cNvSpPr>
            <p:nvPr/>
          </p:nvSpPr>
          <p:spPr bwMode="auto">
            <a:xfrm>
              <a:off x="5030781" y="5105943"/>
              <a:ext cx="1096041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18</a:t>
              </a: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9246012" y="4247126"/>
            <a:ext cx="1408190" cy="1886974"/>
            <a:chOff x="8244544" y="3986992"/>
            <a:chExt cx="1408190" cy="1886974"/>
          </a:xfrm>
        </p:grpSpPr>
        <p:pic>
          <p:nvPicPr>
            <p:cNvPr id="81" name="图片 51" descr="卡片4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44544" y="3986992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2" name="Text Box 28"/>
            <p:cNvSpPr txBox="1">
              <a:spLocks noChangeArrowheads="1"/>
            </p:cNvSpPr>
            <p:nvPr/>
          </p:nvSpPr>
          <p:spPr bwMode="auto">
            <a:xfrm>
              <a:off x="8363067" y="4576536"/>
              <a:ext cx="1171145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20</a:t>
              </a: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9246012" y="2085656"/>
            <a:ext cx="1408190" cy="1886974"/>
            <a:chOff x="9115383" y="1672815"/>
            <a:chExt cx="1408190" cy="1886974"/>
          </a:xfrm>
        </p:grpSpPr>
        <p:pic>
          <p:nvPicPr>
            <p:cNvPr id="51" name="图片 51" descr="卡片4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115383" y="1672815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7" name="Text Box 24"/>
            <p:cNvSpPr txBox="1">
              <a:spLocks noChangeArrowheads="1"/>
            </p:cNvSpPr>
            <p:nvPr/>
          </p:nvSpPr>
          <p:spPr bwMode="auto">
            <a:xfrm>
              <a:off x="9259723" y="2262359"/>
              <a:ext cx="1119511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15</a:t>
              </a:r>
            </a:p>
          </p:txBody>
        </p:sp>
      </p:grpSp>
      <p:sp>
        <p:nvSpPr>
          <p:cNvPr id="3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情景导入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688" y="1130301"/>
            <a:ext cx="896929" cy="988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3752493" y="2752136"/>
            <a:ext cx="5162306" cy="1686800"/>
            <a:chOff x="3567922" y="1691974"/>
            <a:chExt cx="5162306" cy="1686800"/>
          </a:xfrm>
        </p:grpSpPr>
        <p:sp>
          <p:nvSpPr>
            <p:cNvPr id="74" name="AutoShape 4"/>
            <p:cNvSpPr/>
            <p:nvPr/>
          </p:nvSpPr>
          <p:spPr>
            <a:xfrm rot="360000" flipH="1">
              <a:off x="5318330" y="1779622"/>
              <a:ext cx="204788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AutoShape 6"/>
            <p:cNvSpPr/>
            <p:nvPr/>
          </p:nvSpPr>
          <p:spPr>
            <a:xfrm rot="360000" flipH="1">
              <a:off x="6387368" y="1779621"/>
              <a:ext cx="204787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AutoShape 7"/>
            <p:cNvSpPr/>
            <p:nvPr/>
          </p:nvSpPr>
          <p:spPr>
            <a:xfrm rot="360000" flipH="1">
              <a:off x="5852849" y="1779622"/>
              <a:ext cx="204788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AutoShape 10"/>
            <p:cNvSpPr/>
            <p:nvPr/>
          </p:nvSpPr>
          <p:spPr>
            <a:xfrm rot="354694" flipH="1">
              <a:off x="7456404" y="1779590"/>
              <a:ext cx="204788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AutoShape 11"/>
            <p:cNvSpPr/>
            <p:nvPr/>
          </p:nvSpPr>
          <p:spPr>
            <a:xfrm rot="354694" flipH="1">
              <a:off x="6921886" y="1779590"/>
              <a:ext cx="204787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AutoShape 12"/>
            <p:cNvSpPr/>
            <p:nvPr/>
          </p:nvSpPr>
          <p:spPr>
            <a:xfrm rot="354694" flipH="1">
              <a:off x="8525441" y="1779590"/>
              <a:ext cx="204787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AutoShape 13"/>
            <p:cNvSpPr/>
            <p:nvPr/>
          </p:nvSpPr>
          <p:spPr>
            <a:xfrm rot="354694" flipH="1">
              <a:off x="7990923" y="1779590"/>
              <a:ext cx="204787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99" name="组合 98"/>
            <p:cNvGrpSpPr/>
            <p:nvPr/>
          </p:nvGrpSpPr>
          <p:grpSpPr>
            <a:xfrm>
              <a:off x="3567922" y="1691974"/>
              <a:ext cx="720000" cy="1686800"/>
              <a:chOff x="9340936" y="1705623"/>
              <a:chExt cx="720000" cy="1686800"/>
            </a:xfrm>
          </p:grpSpPr>
          <p:sp>
            <p:nvSpPr>
              <p:cNvPr id="85" name="AutoShape 15"/>
              <p:cNvSpPr/>
              <p:nvPr/>
            </p:nvSpPr>
            <p:spPr>
              <a:xfrm rot="714693">
                <a:off x="9465317" y="1705623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6" name="AutoShape 16"/>
              <p:cNvSpPr/>
              <p:nvPr/>
            </p:nvSpPr>
            <p:spPr>
              <a:xfrm rot="714693">
                <a:off x="9624635" y="1722368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7" name="AutoShape 17"/>
              <p:cNvSpPr/>
              <p:nvPr/>
            </p:nvSpPr>
            <p:spPr>
              <a:xfrm rot="714693">
                <a:off x="9783953" y="1739113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8" name="AutoShape 18"/>
              <p:cNvSpPr/>
              <p:nvPr/>
            </p:nvSpPr>
            <p:spPr>
              <a:xfrm rot="714693">
                <a:off x="9373434" y="1750473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9" name="AutoShape 19"/>
              <p:cNvSpPr/>
              <p:nvPr/>
            </p:nvSpPr>
            <p:spPr>
              <a:xfrm rot="714693">
                <a:off x="9532752" y="1767218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0" name="AutoShape 20"/>
              <p:cNvSpPr/>
              <p:nvPr/>
            </p:nvSpPr>
            <p:spPr>
              <a:xfrm rot="714693">
                <a:off x="9690766" y="1796501"/>
                <a:ext cx="160195" cy="1517341"/>
              </a:xfrm>
              <a:prstGeom prst="can">
                <a:avLst>
                  <a:gd name="adj" fmla="val 41282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1" name="AutoShape 21"/>
              <p:cNvSpPr/>
              <p:nvPr/>
            </p:nvSpPr>
            <p:spPr>
              <a:xfrm rot="714693">
                <a:off x="9855655" y="1824227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" name="AutoShape 22"/>
              <p:cNvSpPr/>
              <p:nvPr/>
            </p:nvSpPr>
            <p:spPr>
              <a:xfrm rot="714693">
                <a:off x="9440869" y="1812068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3" name="AutoShape 23"/>
              <p:cNvSpPr/>
              <p:nvPr/>
            </p:nvSpPr>
            <p:spPr>
              <a:xfrm rot="714693">
                <a:off x="9598553" y="1844359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4" name="AutoShape 24"/>
              <p:cNvSpPr/>
              <p:nvPr/>
            </p:nvSpPr>
            <p:spPr>
              <a:xfrm rot="714693">
                <a:off x="9753385" y="1874830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5" name="Freeform 25"/>
              <p:cNvSpPr/>
              <p:nvPr/>
            </p:nvSpPr>
            <p:spPr>
              <a:xfrm rot="754916">
                <a:off x="9340936" y="2540950"/>
                <a:ext cx="720000" cy="549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748" y="1068"/>
                  </a:cxn>
                  <a:cxn ang="0">
                    <a:pos x="109516" y="0"/>
                  </a:cxn>
                </a:cxnLst>
                <a:rect l="0" t="0" r="0" b="0"/>
                <a:pathLst>
                  <a:path w="1440" h="156">
                    <a:moveTo>
                      <a:pt x="0" y="0"/>
                    </a:moveTo>
                    <a:cubicBezTo>
                      <a:pt x="240" y="78"/>
                      <a:pt x="480" y="156"/>
                      <a:pt x="720" y="156"/>
                    </a:cubicBezTo>
                    <a:cubicBezTo>
                      <a:pt x="960" y="156"/>
                      <a:pt x="1320" y="26"/>
                      <a:pt x="1440" y="0"/>
                    </a:cubicBezTo>
                  </a:path>
                </a:pathLst>
              </a:custGeom>
              <a:noFill/>
              <a:ln w="82550" cap="flat" cmpd="sng">
                <a:solidFill>
                  <a:srgbClr val="FFFD5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3501949" y="4919466"/>
            <a:ext cx="5127837" cy="461665"/>
            <a:chOff x="3197298" y="3941264"/>
            <a:chExt cx="5127837" cy="461665"/>
          </a:xfrm>
        </p:grpSpPr>
        <p:sp>
          <p:nvSpPr>
            <p:cNvPr id="96" name="文本框 1"/>
            <p:cNvSpPr txBox="1"/>
            <p:nvPr/>
          </p:nvSpPr>
          <p:spPr>
            <a:xfrm>
              <a:off x="6703828" y="3941264"/>
              <a:ext cx="1621307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个一</a:t>
              </a:r>
            </a:p>
          </p:txBody>
        </p:sp>
        <p:sp>
          <p:nvSpPr>
            <p:cNvPr id="97" name="文本框 14"/>
            <p:cNvSpPr txBox="1"/>
            <p:nvPr/>
          </p:nvSpPr>
          <p:spPr>
            <a:xfrm>
              <a:off x="3197298" y="3941264"/>
              <a:ext cx="1606712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个十</a:t>
              </a:r>
            </a:p>
          </p:txBody>
        </p:sp>
      </p:grpSp>
      <p:sp>
        <p:nvSpPr>
          <p:cNvPr id="103" name="圆角矩形标注 102"/>
          <p:cNvSpPr/>
          <p:nvPr/>
        </p:nvSpPr>
        <p:spPr>
          <a:xfrm>
            <a:off x="6742181" y="1362077"/>
            <a:ext cx="2963142" cy="641443"/>
          </a:xfrm>
          <a:prstGeom prst="wedgeRoundRectCallout">
            <a:avLst>
              <a:gd name="adj1" fmla="val 54863"/>
              <a:gd name="adj2" fmla="val 41324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先用小棒摆出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17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31" name="圆角矩形标注 30"/>
          <p:cNvSpPr/>
          <p:nvPr/>
        </p:nvSpPr>
        <p:spPr>
          <a:xfrm>
            <a:off x="4073041" y="1272161"/>
            <a:ext cx="5558491" cy="830238"/>
          </a:xfrm>
          <a:prstGeom prst="wedgeRoundRectCallout">
            <a:avLst>
              <a:gd name="adj1" fmla="val 54863"/>
              <a:gd name="adj2" fmla="val 41324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左边的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捆表示什么？右边的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根表示什么？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3545169" y="5672363"/>
            <a:ext cx="5127837" cy="461665"/>
            <a:chOff x="3197298" y="3941264"/>
            <a:chExt cx="5127837" cy="461665"/>
          </a:xfrm>
        </p:grpSpPr>
        <p:sp>
          <p:nvSpPr>
            <p:cNvPr id="35" name="文本框 1"/>
            <p:cNvSpPr txBox="1"/>
            <p:nvPr/>
          </p:nvSpPr>
          <p:spPr>
            <a:xfrm>
              <a:off x="6703828" y="3941264"/>
              <a:ext cx="1621307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个位</a:t>
              </a:r>
            </a:p>
          </p:txBody>
        </p:sp>
        <p:sp>
          <p:nvSpPr>
            <p:cNvPr id="36" name="文本框 14"/>
            <p:cNvSpPr txBox="1"/>
            <p:nvPr/>
          </p:nvSpPr>
          <p:spPr>
            <a:xfrm>
              <a:off x="3197298" y="3941264"/>
              <a:ext cx="1606712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十位</a:t>
              </a:r>
            </a:p>
          </p:txBody>
        </p:sp>
      </p:grpSp>
      <p:sp>
        <p:nvSpPr>
          <p:cNvPr id="3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068" y="1929209"/>
            <a:ext cx="1553092" cy="1712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48"/>
          <p:cNvSpPr txBox="1"/>
          <p:nvPr/>
        </p:nvSpPr>
        <p:spPr>
          <a:xfrm>
            <a:off x="7311187" y="4044384"/>
            <a:ext cx="114091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十位</a:t>
            </a:r>
          </a:p>
        </p:txBody>
      </p:sp>
      <p:sp>
        <p:nvSpPr>
          <p:cNvPr id="24" name="Text Box 149"/>
          <p:cNvSpPr txBox="1"/>
          <p:nvPr/>
        </p:nvSpPr>
        <p:spPr>
          <a:xfrm>
            <a:off x="8934679" y="4045972"/>
            <a:ext cx="11551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pic>
        <p:nvPicPr>
          <p:cNvPr id="25" name="Picture 83" descr="11小棒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1187" y="1564188"/>
            <a:ext cx="2539807" cy="144758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" name="圆角矩形标注 26"/>
          <p:cNvSpPr/>
          <p:nvPr/>
        </p:nvSpPr>
        <p:spPr>
          <a:xfrm>
            <a:off x="1937113" y="1564188"/>
            <a:ext cx="3716047" cy="3002507"/>
          </a:xfrm>
          <a:prstGeom prst="wedgeRoundRectCallout">
            <a:avLst>
              <a:gd name="adj1" fmla="val -32794"/>
              <a:gd name="adj2" fmla="val 61194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从右起第一位是个位，第二位是十位。有一个十在十位写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，有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个十在十位写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。有几个一在个位写几。</a:t>
            </a:r>
          </a:p>
        </p:txBody>
      </p:sp>
      <p:sp>
        <p:nvSpPr>
          <p:cNvPr id="28" name="Text Box 148"/>
          <p:cNvSpPr txBox="1"/>
          <p:nvPr/>
        </p:nvSpPr>
        <p:spPr>
          <a:xfrm>
            <a:off x="7668307" y="4920128"/>
            <a:ext cx="47817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Box 149"/>
          <p:cNvSpPr txBox="1"/>
          <p:nvPr/>
        </p:nvSpPr>
        <p:spPr>
          <a:xfrm>
            <a:off x="9291800" y="4921716"/>
            <a:ext cx="4841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3" name="Picture 93" descr="珠子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18189" y="3352328"/>
            <a:ext cx="693832" cy="35150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Picture 94" descr="珠子2"/>
          <p:cNvPicPr preferRelativeResize="0"/>
          <p:nvPr/>
        </p:nvPicPr>
        <p:blipFill>
          <a:blip r:embed="rId5" cstate="print"/>
          <a:stretch>
            <a:fillRect/>
          </a:stretch>
        </p:blipFill>
        <p:spPr>
          <a:xfrm>
            <a:off x="9040069" y="3352328"/>
            <a:ext cx="657156" cy="35455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742" y="4529635"/>
            <a:ext cx="1640568" cy="1692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0.00995 L 1.04167E-6 0.2287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0532 L 0.00221 0.231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8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5166" descr="42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57224" y="1347085"/>
            <a:ext cx="3820267" cy="47870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8" name="Picture 85" descr="17小棒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01023" y="1576320"/>
            <a:ext cx="2938258" cy="424993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9" name="Picture 100" descr="珠子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83116" y="2119973"/>
            <a:ext cx="662997" cy="33588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0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3715267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1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3422211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3129154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2836097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4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2543040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5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2249983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1956926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7" name="Text Box 148"/>
          <p:cNvSpPr txBox="1"/>
          <p:nvPr/>
        </p:nvSpPr>
        <p:spPr>
          <a:xfrm>
            <a:off x="6603539" y="4259608"/>
            <a:ext cx="114091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十位</a:t>
            </a:r>
          </a:p>
        </p:txBody>
      </p:sp>
      <p:sp>
        <p:nvSpPr>
          <p:cNvPr id="128" name="Text Box 149"/>
          <p:cNvSpPr txBox="1"/>
          <p:nvPr/>
        </p:nvSpPr>
        <p:spPr>
          <a:xfrm>
            <a:off x="8453426" y="4239256"/>
            <a:ext cx="11551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129" name="Text Box 148"/>
          <p:cNvSpPr txBox="1"/>
          <p:nvPr/>
        </p:nvSpPr>
        <p:spPr>
          <a:xfrm>
            <a:off x="6828338" y="5303614"/>
            <a:ext cx="47817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0" name="Text Box 149"/>
          <p:cNvSpPr txBox="1"/>
          <p:nvPr/>
        </p:nvSpPr>
        <p:spPr>
          <a:xfrm>
            <a:off x="8717981" y="5303615"/>
            <a:ext cx="4841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kumimoji="0" lang="zh-CN" altLang="en-US" sz="240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-0.00162 L 0.0013 0.231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4.81481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-1.11111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1.48148E-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-4.44444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-3.7037E-7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2.22222E-6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-3.7037E-6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圆角矩形标注 29"/>
          <p:cNvSpPr/>
          <p:nvPr/>
        </p:nvSpPr>
        <p:spPr>
          <a:xfrm>
            <a:off x="8022645" y="2678331"/>
            <a:ext cx="1871317" cy="1433546"/>
          </a:xfrm>
          <a:prstGeom prst="wedgeRoundRectCallout">
            <a:avLst>
              <a:gd name="adj1" fmla="val 82465"/>
              <a:gd name="adj2" fmla="val 46536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个位上没有珠子，怎么写？</a:t>
            </a:r>
          </a:p>
        </p:txBody>
      </p:sp>
      <p:pic>
        <p:nvPicPr>
          <p:cNvPr id="119" name="图片 6167" descr="42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1810" y="2703804"/>
            <a:ext cx="2575315" cy="353348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2" name="Picture 43" descr="20小棒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41032" y="1361806"/>
            <a:ext cx="776456" cy="130039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" name="Picture 54" descr="珠子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7181" y="3505168"/>
            <a:ext cx="529070" cy="26803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" name="Picture 55" descr="珠子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7181" y="3235387"/>
            <a:ext cx="529070" cy="26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6" name="圆角矩形标注 135"/>
          <p:cNvSpPr/>
          <p:nvPr/>
        </p:nvSpPr>
        <p:spPr>
          <a:xfrm>
            <a:off x="1116120" y="3144749"/>
            <a:ext cx="3125337" cy="1865194"/>
          </a:xfrm>
          <a:prstGeom prst="wedgeRoundRectCallout">
            <a:avLst>
              <a:gd name="adj1" fmla="val -29546"/>
              <a:gd name="adj2" fmla="val -61804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这个数是几？先在计数器上拨出来，再试着写一写。</a:t>
            </a:r>
          </a:p>
        </p:txBody>
      </p:sp>
      <p:sp>
        <p:nvSpPr>
          <p:cNvPr id="137" name="Text Box 148"/>
          <p:cNvSpPr txBox="1"/>
          <p:nvPr/>
        </p:nvSpPr>
        <p:spPr>
          <a:xfrm>
            <a:off x="5441032" y="4960848"/>
            <a:ext cx="114091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十位</a:t>
            </a:r>
          </a:p>
        </p:txBody>
      </p:sp>
      <p:sp>
        <p:nvSpPr>
          <p:cNvPr id="138" name="Text Box 149"/>
          <p:cNvSpPr txBox="1"/>
          <p:nvPr/>
        </p:nvSpPr>
        <p:spPr>
          <a:xfrm>
            <a:off x="6570266" y="4941478"/>
            <a:ext cx="11551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139" name="Text Box 148"/>
          <p:cNvSpPr txBox="1"/>
          <p:nvPr/>
        </p:nvSpPr>
        <p:spPr>
          <a:xfrm>
            <a:off x="5602630" y="5568578"/>
            <a:ext cx="47817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kumimoji="0" lang="zh-CN" altLang="en-US" sz="240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0" name="Text Box 149"/>
          <p:cNvSpPr txBox="1"/>
          <p:nvPr/>
        </p:nvSpPr>
        <p:spPr>
          <a:xfrm>
            <a:off x="6876745" y="5568578"/>
            <a:ext cx="4841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kumimoji="0" lang="zh-CN" altLang="en-US" sz="240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1" name="圆角矩形标注 140"/>
          <p:cNvSpPr/>
          <p:nvPr/>
        </p:nvSpPr>
        <p:spPr>
          <a:xfrm>
            <a:off x="1036487" y="3179280"/>
            <a:ext cx="3562065" cy="1865194"/>
          </a:xfrm>
          <a:prstGeom prst="wedgeRoundRectCallout">
            <a:avLst>
              <a:gd name="adj1" fmla="val -29546"/>
              <a:gd name="adj2" fmla="val -61804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“20”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个位的“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”也要写，因为起着占位的作用，表示个位一个单位也没有。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87" y="1361806"/>
            <a:ext cx="1391625" cy="143548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97" y="4299320"/>
            <a:ext cx="1553092" cy="1712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44444E-6 L 3.54167E-6 0.180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L 3.54167E-6 0.1851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36" grpId="0" animBg="1"/>
      <p:bldP spid="139" grpId="0"/>
      <p:bldP spid="140" grpId="0"/>
      <p:bldP spid="1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 Box 149"/>
          <p:cNvSpPr txBox="1"/>
          <p:nvPr/>
        </p:nvSpPr>
        <p:spPr>
          <a:xfrm>
            <a:off x="1114944" y="5767380"/>
            <a:ext cx="139854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</a:t>
            </a:r>
          </a:p>
        </p:txBody>
      </p:sp>
      <p:grpSp>
        <p:nvGrpSpPr>
          <p:cNvPr id="110" name="组合 109"/>
          <p:cNvGrpSpPr/>
          <p:nvPr/>
        </p:nvGrpSpPr>
        <p:grpSpPr>
          <a:xfrm>
            <a:off x="589157" y="2362472"/>
            <a:ext cx="2687477" cy="3193575"/>
            <a:chOff x="600502" y="1037231"/>
            <a:chExt cx="2687477" cy="3193575"/>
          </a:xfrm>
        </p:grpSpPr>
        <p:sp>
          <p:nvSpPr>
            <p:cNvPr id="106" name="矩形 105"/>
            <p:cNvSpPr/>
            <p:nvPr/>
          </p:nvSpPr>
          <p:spPr>
            <a:xfrm>
              <a:off x="1221474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2571470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600502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十位</a:t>
              </a:r>
            </a:p>
          </p:txBody>
        </p:sp>
        <p:sp>
          <p:nvSpPr>
            <p:cNvPr id="105" name="矩形 104"/>
            <p:cNvSpPr/>
            <p:nvPr/>
          </p:nvSpPr>
          <p:spPr>
            <a:xfrm>
              <a:off x="1950498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个位</a:t>
              </a:r>
            </a:p>
          </p:txBody>
        </p:sp>
      </p:grpSp>
      <p:sp>
        <p:nvSpPr>
          <p:cNvPr id="93" name="Text Box 148"/>
          <p:cNvSpPr txBox="1"/>
          <p:nvPr/>
        </p:nvSpPr>
        <p:spPr>
          <a:xfrm>
            <a:off x="1435824" y="5767379"/>
            <a:ext cx="94971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95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4733106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6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4479661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7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4226213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8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3972765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9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3719317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0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3465869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3212421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Picture 100" descr="珠子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9392" y="4725443"/>
            <a:ext cx="595551" cy="3017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1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2958973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2705526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3" name="Text Box 149"/>
          <p:cNvSpPr txBox="1"/>
          <p:nvPr/>
        </p:nvSpPr>
        <p:spPr>
          <a:xfrm>
            <a:off x="3895385" y="5767380"/>
            <a:ext cx="139854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</a:t>
            </a:r>
          </a:p>
        </p:txBody>
      </p:sp>
      <p:grpSp>
        <p:nvGrpSpPr>
          <p:cNvPr id="114" name="组合 113"/>
          <p:cNvGrpSpPr/>
          <p:nvPr/>
        </p:nvGrpSpPr>
        <p:grpSpPr>
          <a:xfrm>
            <a:off x="3369598" y="2362472"/>
            <a:ext cx="2687477" cy="3193575"/>
            <a:chOff x="600502" y="1037231"/>
            <a:chExt cx="2687477" cy="3193575"/>
          </a:xfrm>
        </p:grpSpPr>
        <p:sp>
          <p:nvSpPr>
            <p:cNvPr id="115" name="矩形 114"/>
            <p:cNvSpPr/>
            <p:nvPr/>
          </p:nvSpPr>
          <p:spPr>
            <a:xfrm>
              <a:off x="1221474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2571470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600502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十位</a:t>
              </a:r>
            </a:p>
          </p:txBody>
        </p:sp>
        <p:sp>
          <p:nvSpPr>
            <p:cNvPr id="118" name="矩形 117"/>
            <p:cNvSpPr/>
            <p:nvPr/>
          </p:nvSpPr>
          <p:spPr>
            <a:xfrm>
              <a:off x="1950498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个位</a:t>
              </a:r>
            </a:p>
          </p:txBody>
        </p:sp>
      </p:grpSp>
      <p:sp>
        <p:nvSpPr>
          <p:cNvPr id="119" name="Text Box 148"/>
          <p:cNvSpPr txBox="1"/>
          <p:nvPr/>
        </p:nvSpPr>
        <p:spPr>
          <a:xfrm>
            <a:off x="4197757" y="5758072"/>
            <a:ext cx="95534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27" name="Picture 100" descr="珠子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49833" y="4725443"/>
            <a:ext cx="595551" cy="301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0" name="Text Box 149"/>
          <p:cNvSpPr txBox="1"/>
          <p:nvPr/>
        </p:nvSpPr>
        <p:spPr>
          <a:xfrm>
            <a:off x="6652380" y="5767380"/>
            <a:ext cx="139854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</a:t>
            </a:r>
          </a:p>
        </p:txBody>
      </p:sp>
      <p:grpSp>
        <p:nvGrpSpPr>
          <p:cNvPr id="131" name="组合 130"/>
          <p:cNvGrpSpPr/>
          <p:nvPr/>
        </p:nvGrpSpPr>
        <p:grpSpPr>
          <a:xfrm>
            <a:off x="6126593" y="2362472"/>
            <a:ext cx="2687477" cy="3193575"/>
            <a:chOff x="600502" y="1037231"/>
            <a:chExt cx="2687477" cy="3193575"/>
          </a:xfrm>
        </p:grpSpPr>
        <p:sp>
          <p:nvSpPr>
            <p:cNvPr id="132" name="矩形 131"/>
            <p:cNvSpPr/>
            <p:nvPr/>
          </p:nvSpPr>
          <p:spPr>
            <a:xfrm>
              <a:off x="1221474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2571470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4" name="矩形 133"/>
            <p:cNvSpPr/>
            <p:nvPr/>
          </p:nvSpPr>
          <p:spPr>
            <a:xfrm>
              <a:off x="600502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十位</a:t>
              </a:r>
            </a:p>
          </p:txBody>
        </p:sp>
        <p:sp>
          <p:nvSpPr>
            <p:cNvPr id="135" name="矩形 134"/>
            <p:cNvSpPr/>
            <p:nvPr/>
          </p:nvSpPr>
          <p:spPr>
            <a:xfrm>
              <a:off x="1950498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个位</a:t>
              </a:r>
            </a:p>
          </p:txBody>
        </p:sp>
      </p:grpSp>
      <p:sp>
        <p:nvSpPr>
          <p:cNvPr id="136" name="Text Box 148"/>
          <p:cNvSpPr txBox="1"/>
          <p:nvPr/>
        </p:nvSpPr>
        <p:spPr>
          <a:xfrm>
            <a:off x="6979578" y="5775922"/>
            <a:ext cx="96899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37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870327" y="4733106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870327" y="4479661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9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870327" y="4226213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0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870327" y="3972765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1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870327" y="3719317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2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870327" y="3465869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4" name="Picture 100" descr="珠子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6828" y="4725443"/>
            <a:ext cx="595551" cy="301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7" name="Text Box 149"/>
          <p:cNvSpPr txBox="1"/>
          <p:nvPr/>
        </p:nvSpPr>
        <p:spPr>
          <a:xfrm>
            <a:off x="9432820" y="5767380"/>
            <a:ext cx="139854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</a:t>
            </a:r>
          </a:p>
        </p:txBody>
      </p:sp>
      <p:grpSp>
        <p:nvGrpSpPr>
          <p:cNvPr id="148" name="组合 147"/>
          <p:cNvGrpSpPr/>
          <p:nvPr/>
        </p:nvGrpSpPr>
        <p:grpSpPr>
          <a:xfrm>
            <a:off x="8907033" y="2362472"/>
            <a:ext cx="2687477" cy="3193575"/>
            <a:chOff x="600502" y="1037231"/>
            <a:chExt cx="2687477" cy="3193575"/>
          </a:xfrm>
        </p:grpSpPr>
        <p:sp>
          <p:nvSpPr>
            <p:cNvPr id="149" name="矩形 148"/>
            <p:cNvSpPr/>
            <p:nvPr/>
          </p:nvSpPr>
          <p:spPr>
            <a:xfrm>
              <a:off x="1221474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2571470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600502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十位</a:t>
              </a:r>
            </a:p>
          </p:txBody>
        </p:sp>
        <p:sp>
          <p:nvSpPr>
            <p:cNvPr id="152" name="矩形 151"/>
            <p:cNvSpPr/>
            <p:nvPr/>
          </p:nvSpPr>
          <p:spPr>
            <a:xfrm>
              <a:off x="1950498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个位</a:t>
              </a:r>
            </a:p>
          </p:txBody>
        </p:sp>
      </p:grpSp>
      <p:pic>
        <p:nvPicPr>
          <p:cNvPr id="154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10650767" y="4733106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8" name="Text Box 148"/>
          <p:cNvSpPr txBox="1"/>
          <p:nvPr/>
        </p:nvSpPr>
        <p:spPr>
          <a:xfrm>
            <a:off x="9846628" y="5775922"/>
            <a:ext cx="57092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9" name="单圆角矩形 168"/>
          <p:cNvSpPr/>
          <p:nvPr/>
        </p:nvSpPr>
        <p:spPr>
          <a:xfrm>
            <a:off x="214021" y="1149690"/>
            <a:ext cx="3289110" cy="627797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写一写，读一读</a:t>
            </a:r>
          </a:p>
        </p:txBody>
      </p:sp>
      <p:sp>
        <p:nvSpPr>
          <p:cNvPr id="5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119" grpId="0"/>
      <p:bldP spid="136" grpId="0"/>
      <p:bldP spid="1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Group 60"/>
          <p:cNvGraphicFramePr>
            <a:graphicFrameLocks noGrp="1"/>
          </p:cNvGraphicFramePr>
          <p:nvPr/>
        </p:nvGraphicFramePr>
        <p:xfrm>
          <a:off x="1217376" y="4346596"/>
          <a:ext cx="9745260" cy="1052914"/>
        </p:xfrm>
        <a:graphic>
          <a:graphicData uri="http://schemas.openxmlformats.org/drawingml/2006/table">
            <a:tbl>
              <a:tblPr/>
              <a:tblGrid>
                <a:gridCol w="1083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529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Group 60"/>
          <p:cNvGraphicFramePr>
            <a:graphicFrameLocks noGrp="1"/>
          </p:cNvGraphicFramePr>
          <p:nvPr/>
        </p:nvGraphicFramePr>
        <p:xfrm>
          <a:off x="1217376" y="2902208"/>
          <a:ext cx="9745260" cy="1052914"/>
        </p:xfrm>
        <a:graphic>
          <a:graphicData uri="http://schemas.openxmlformats.org/drawingml/2006/table">
            <a:tbl>
              <a:tblPr/>
              <a:tblGrid>
                <a:gridCol w="1083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529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单圆角矩形 24"/>
          <p:cNvSpPr/>
          <p:nvPr/>
        </p:nvSpPr>
        <p:spPr>
          <a:xfrm>
            <a:off x="0" y="1239434"/>
            <a:ext cx="3289110" cy="627797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按顺序填数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443263" y="3074722"/>
            <a:ext cx="9431338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11           13                   16                   19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415039" y="3093466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47242" y="3093466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859333" y="3093466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17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690620" y="3093466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918790" y="3093466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404985" y="4547178"/>
            <a:ext cx="9431338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20          18                    15                   12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8918790" y="4547178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690620" y="4547178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547242" y="4547178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17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415039" y="4547178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7859333" y="4547178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1" grpId="0"/>
      <p:bldP spid="17" grpId="0"/>
      <p:bldP spid="18" grpId="0"/>
      <p:bldP spid="19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宽屏</PresentationFormat>
  <Paragraphs>98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FandolFang R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2020-06-23T01:50:23Z</dcterms:created>
  <dcterms:modified xsi:type="dcterms:W3CDTF">2021-01-07T11:06:41Z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