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4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7" r:id="rId14"/>
    <p:sldId id="272" r:id="rId15"/>
    <p:sldId id="275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A7B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14"/>
      </p:cViewPr>
      <p:guideLst>
        <p:guide pos="416"/>
        <p:guide pos="7256"/>
        <p:guide orient="horz" pos="648"/>
        <p:guide orient="horz" pos="712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BB57-A6CA-491C-ACEA-C13D3927C7D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BB57-A6CA-491C-ACEA-C13D3927C7D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9FCA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9FCA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7" t="2377" r="33067" b="67469"/>
          <a:stretch>
            <a:fillRect/>
          </a:stretch>
        </p:blipFill>
        <p:spPr>
          <a:xfrm>
            <a:off x="8165047" y="803616"/>
            <a:ext cx="2173753" cy="1873926"/>
          </a:xfrm>
          <a:custGeom>
            <a:avLst/>
            <a:gdLst>
              <a:gd name="connsiteX0" fmla="*/ 332554 w 1543050"/>
              <a:gd name="connsiteY0" fmla="*/ 0 h 1330216"/>
              <a:gd name="connsiteX1" fmla="*/ 1210496 w 1543050"/>
              <a:gd name="connsiteY1" fmla="*/ 0 h 1330216"/>
              <a:gd name="connsiteX2" fmla="*/ 1543050 w 1543050"/>
              <a:gd name="connsiteY2" fmla="*/ 665108 h 1330216"/>
              <a:gd name="connsiteX3" fmla="*/ 1210496 w 1543050"/>
              <a:gd name="connsiteY3" fmla="*/ 1330216 h 1330216"/>
              <a:gd name="connsiteX4" fmla="*/ 332554 w 1543050"/>
              <a:gd name="connsiteY4" fmla="*/ 1330216 h 1330216"/>
              <a:gd name="connsiteX5" fmla="*/ 0 w 1543050"/>
              <a:gd name="connsiteY5" fmla="*/ 665108 h 1330216"/>
              <a:gd name="connsiteX6" fmla="*/ 332554 w 1543050"/>
              <a:gd name="connsiteY6" fmla="*/ 0 h 133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050" h="1330216">
                <a:moveTo>
                  <a:pt x="332554" y="0"/>
                </a:moveTo>
                <a:lnTo>
                  <a:pt x="1210496" y="0"/>
                </a:lnTo>
                <a:lnTo>
                  <a:pt x="1543050" y="665108"/>
                </a:lnTo>
                <a:lnTo>
                  <a:pt x="1210496" y="1330216"/>
                </a:lnTo>
                <a:lnTo>
                  <a:pt x="332554" y="1330216"/>
                </a:lnTo>
                <a:lnTo>
                  <a:pt x="0" y="665108"/>
                </a:lnTo>
                <a:lnTo>
                  <a:pt x="332554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18193" r="61602" b="51653"/>
          <a:stretch>
            <a:fillRect/>
          </a:stretch>
        </p:blipFill>
        <p:spPr>
          <a:xfrm>
            <a:off x="6409288" y="1814044"/>
            <a:ext cx="2173753" cy="1873926"/>
          </a:xfrm>
          <a:custGeom>
            <a:avLst/>
            <a:gdLst>
              <a:gd name="connsiteX0" fmla="*/ 332554 w 1543050"/>
              <a:gd name="connsiteY0" fmla="*/ 0 h 1330216"/>
              <a:gd name="connsiteX1" fmla="*/ 1210496 w 1543050"/>
              <a:gd name="connsiteY1" fmla="*/ 0 h 1330216"/>
              <a:gd name="connsiteX2" fmla="*/ 1543050 w 1543050"/>
              <a:gd name="connsiteY2" fmla="*/ 665108 h 1330216"/>
              <a:gd name="connsiteX3" fmla="*/ 1210496 w 1543050"/>
              <a:gd name="connsiteY3" fmla="*/ 1330216 h 1330216"/>
              <a:gd name="connsiteX4" fmla="*/ 332554 w 1543050"/>
              <a:gd name="connsiteY4" fmla="*/ 1330216 h 1330216"/>
              <a:gd name="connsiteX5" fmla="*/ 0 w 1543050"/>
              <a:gd name="connsiteY5" fmla="*/ 665108 h 1330216"/>
              <a:gd name="connsiteX6" fmla="*/ 332554 w 1543050"/>
              <a:gd name="connsiteY6" fmla="*/ 0 h 133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050" h="1330216">
                <a:moveTo>
                  <a:pt x="332554" y="0"/>
                </a:moveTo>
                <a:lnTo>
                  <a:pt x="1210496" y="0"/>
                </a:lnTo>
                <a:lnTo>
                  <a:pt x="1543050" y="665108"/>
                </a:lnTo>
                <a:lnTo>
                  <a:pt x="1210496" y="1330216"/>
                </a:lnTo>
                <a:lnTo>
                  <a:pt x="332554" y="1330216"/>
                </a:lnTo>
                <a:lnTo>
                  <a:pt x="0" y="665108"/>
                </a:lnTo>
                <a:lnTo>
                  <a:pt x="332554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2" t="18233" r="4533" b="51612"/>
          <a:stretch>
            <a:fillRect/>
          </a:stretch>
        </p:blipFill>
        <p:spPr>
          <a:xfrm>
            <a:off x="9955570" y="1755819"/>
            <a:ext cx="2173753" cy="1873926"/>
          </a:xfrm>
          <a:custGeom>
            <a:avLst/>
            <a:gdLst>
              <a:gd name="connsiteX0" fmla="*/ 332554 w 1543050"/>
              <a:gd name="connsiteY0" fmla="*/ 0 h 1330216"/>
              <a:gd name="connsiteX1" fmla="*/ 1210496 w 1543050"/>
              <a:gd name="connsiteY1" fmla="*/ 0 h 1330216"/>
              <a:gd name="connsiteX2" fmla="*/ 1543050 w 1543050"/>
              <a:gd name="connsiteY2" fmla="*/ 665108 h 1330216"/>
              <a:gd name="connsiteX3" fmla="*/ 1210496 w 1543050"/>
              <a:gd name="connsiteY3" fmla="*/ 1330216 h 1330216"/>
              <a:gd name="connsiteX4" fmla="*/ 332554 w 1543050"/>
              <a:gd name="connsiteY4" fmla="*/ 1330216 h 1330216"/>
              <a:gd name="connsiteX5" fmla="*/ 0 w 1543050"/>
              <a:gd name="connsiteY5" fmla="*/ 665108 h 1330216"/>
              <a:gd name="connsiteX6" fmla="*/ 332554 w 1543050"/>
              <a:gd name="connsiteY6" fmla="*/ 0 h 133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050" h="1330216">
                <a:moveTo>
                  <a:pt x="332554" y="0"/>
                </a:moveTo>
                <a:lnTo>
                  <a:pt x="1210496" y="0"/>
                </a:lnTo>
                <a:lnTo>
                  <a:pt x="1543050" y="665108"/>
                </a:lnTo>
                <a:lnTo>
                  <a:pt x="1210496" y="1330216"/>
                </a:lnTo>
                <a:lnTo>
                  <a:pt x="332554" y="1330216"/>
                </a:lnTo>
                <a:lnTo>
                  <a:pt x="0" y="665108"/>
                </a:lnTo>
                <a:lnTo>
                  <a:pt x="332554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7" t="34923" r="33067" b="34923"/>
          <a:stretch>
            <a:fillRect/>
          </a:stretch>
        </p:blipFill>
        <p:spPr>
          <a:xfrm>
            <a:off x="8204490" y="2754329"/>
            <a:ext cx="2173753" cy="1873926"/>
          </a:xfrm>
          <a:custGeom>
            <a:avLst/>
            <a:gdLst>
              <a:gd name="connsiteX0" fmla="*/ 332554 w 1543050"/>
              <a:gd name="connsiteY0" fmla="*/ 0 h 1330216"/>
              <a:gd name="connsiteX1" fmla="*/ 1210496 w 1543050"/>
              <a:gd name="connsiteY1" fmla="*/ 0 h 1330216"/>
              <a:gd name="connsiteX2" fmla="*/ 1543050 w 1543050"/>
              <a:gd name="connsiteY2" fmla="*/ 665108 h 1330216"/>
              <a:gd name="connsiteX3" fmla="*/ 1210496 w 1543050"/>
              <a:gd name="connsiteY3" fmla="*/ 1330216 h 1330216"/>
              <a:gd name="connsiteX4" fmla="*/ 332554 w 1543050"/>
              <a:gd name="connsiteY4" fmla="*/ 1330216 h 1330216"/>
              <a:gd name="connsiteX5" fmla="*/ 0 w 1543050"/>
              <a:gd name="connsiteY5" fmla="*/ 665108 h 1330216"/>
              <a:gd name="connsiteX6" fmla="*/ 332554 w 1543050"/>
              <a:gd name="connsiteY6" fmla="*/ 0 h 133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050" h="1330216">
                <a:moveTo>
                  <a:pt x="332554" y="0"/>
                </a:moveTo>
                <a:lnTo>
                  <a:pt x="1210496" y="0"/>
                </a:lnTo>
                <a:lnTo>
                  <a:pt x="1543050" y="665108"/>
                </a:lnTo>
                <a:lnTo>
                  <a:pt x="1210496" y="1330216"/>
                </a:lnTo>
                <a:lnTo>
                  <a:pt x="332554" y="1330216"/>
                </a:lnTo>
                <a:lnTo>
                  <a:pt x="0" y="665108"/>
                </a:lnTo>
                <a:lnTo>
                  <a:pt x="332554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50738" r="61602" b="19107"/>
          <a:stretch>
            <a:fillRect/>
          </a:stretch>
        </p:blipFill>
        <p:spPr>
          <a:xfrm>
            <a:off x="6439840" y="3748060"/>
            <a:ext cx="2173753" cy="1873926"/>
          </a:xfrm>
          <a:custGeom>
            <a:avLst/>
            <a:gdLst>
              <a:gd name="connsiteX0" fmla="*/ 332554 w 1543050"/>
              <a:gd name="connsiteY0" fmla="*/ 0 h 1330216"/>
              <a:gd name="connsiteX1" fmla="*/ 1210496 w 1543050"/>
              <a:gd name="connsiteY1" fmla="*/ 0 h 1330216"/>
              <a:gd name="connsiteX2" fmla="*/ 1543050 w 1543050"/>
              <a:gd name="connsiteY2" fmla="*/ 665108 h 1330216"/>
              <a:gd name="connsiteX3" fmla="*/ 1210496 w 1543050"/>
              <a:gd name="connsiteY3" fmla="*/ 1330216 h 1330216"/>
              <a:gd name="connsiteX4" fmla="*/ 332554 w 1543050"/>
              <a:gd name="connsiteY4" fmla="*/ 1330216 h 1330216"/>
              <a:gd name="connsiteX5" fmla="*/ 0 w 1543050"/>
              <a:gd name="connsiteY5" fmla="*/ 665108 h 1330216"/>
              <a:gd name="connsiteX6" fmla="*/ 332554 w 1543050"/>
              <a:gd name="connsiteY6" fmla="*/ 0 h 133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050" h="1330216">
                <a:moveTo>
                  <a:pt x="332554" y="0"/>
                </a:moveTo>
                <a:lnTo>
                  <a:pt x="1210496" y="0"/>
                </a:lnTo>
                <a:lnTo>
                  <a:pt x="1543050" y="665108"/>
                </a:lnTo>
                <a:lnTo>
                  <a:pt x="1210496" y="1330216"/>
                </a:lnTo>
                <a:lnTo>
                  <a:pt x="332554" y="1330216"/>
                </a:lnTo>
                <a:lnTo>
                  <a:pt x="0" y="665108"/>
                </a:lnTo>
                <a:lnTo>
                  <a:pt x="332554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2" t="51042" r="4533" b="18803"/>
          <a:stretch>
            <a:fillRect/>
          </a:stretch>
        </p:blipFill>
        <p:spPr>
          <a:xfrm>
            <a:off x="9969140" y="3708812"/>
            <a:ext cx="2173753" cy="1873926"/>
          </a:xfrm>
          <a:custGeom>
            <a:avLst/>
            <a:gdLst>
              <a:gd name="connsiteX0" fmla="*/ 332554 w 1543050"/>
              <a:gd name="connsiteY0" fmla="*/ 0 h 1330216"/>
              <a:gd name="connsiteX1" fmla="*/ 1210496 w 1543050"/>
              <a:gd name="connsiteY1" fmla="*/ 0 h 1330216"/>
              <a:gd name="connsiteX2" fmla="*/ 1543050 w 1543050"/>
              <a:gd name="connsiteY2" fmla="*/ 665108 h 1330216"/>
              <a:gd name="connsiteX3" fmla="*/ 1210496 w 1543050"/>
              <a:gd name="connsiteY3" fmla="*/ 1330216 h 1330216"/>
              <a:gd name="connsiteX4" fmla="*/ 332554 w 1543050"/>
              <a:gd name="connsiteY4" fmla="*/ 1330216 h 1330216"/>
              <a:gd name="connsiteX5" fmla="*/ 0 w 1543050"/>
              <a:gd name="connsiteY5" fmla="*/ 665108 h 1330216"/>
              <a:gd name="connsiteX6" fmla="*/ 332554 w 1543050"/>
              <a:gd name="connsiteY6" fmla="*/ 0 h 133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050" h="1330216">
                <a:moveTo>
                  <a:pt x="332554" y="0"/>
                </a:moveTo>
                <a:lnTo>
                  <a:pt x="1210496" y="0"/>
                </a:lnTo>
                <a:lnTo>
                  <a:pt x="1543050" y="665108"/>
                </a:lnTo>
                <a:lnTo>
                  <a:pt x="1210496" y="1330216"/>
                </a:lnTo>
                <a:lnTo>
                  <a:pt x="332554" y="1330216"/>
                </a:lnTo>
                <a:lnTo>
                  <a:pt x="0" y="665108"/>
                </a:lnTo>
                <a:lnTo>
                  <a:pt x="332554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7" t="67716" r="33067" b="2129"/>
          <a:stretch>
            <a:fillRect/>
          </a:stretch>
        </p:blipFill>
        <p:spPr>
          <a:xfrm>
            <a:off x="8215123" y="4705041"/>
            <a:ext cx="2173753" cy="1873926"/>
          </a:xfrm>
          <a:custGeom>
            <a:avLst/>
            <a:gdLst>
              <a:gd name="connsiteX0" fmla="*/ 332554 w 1543050"/>
              <a:gd name="connsiteY0" fmla="*/ 0 h 1330216"/>
              <a:gd name="connsiteX1" fmla="*/ 1210496 w 1543050"/>
              <a:gd name="connsiteY1" fmla="*/ 0 h 1330216"/>
              <a:gd name="connsiteX2" fmla="*/ 1543050 w 1543050"/>
              <a:gd name="connsiteY2" fmla="*/ 665108 h 1330216"/>
              <a:gd name="connsiteX3" fmla="*/ 1210496 w 1543050"/>
              <a:gd name="connsiteY3" fmla="*/ 1330216 h 1330216"/>
              <a:gd name="connsiteX4" fmla="*/ 332554 w 1543050"/>
              <a:gd name="connsiteY4" fmla="*/ 1330216 h 1330216"/>
              <a:gd name="connsiteX5" fmla="*/ 0 w 1543050"/>
              <a:gd name="connsiteY5" fmla="*/ 665108 h 1330216"/>
              <a:gd name="connsiteX6" fmla="*/ 332554 w 1543050"/>
              <a:gd name="connsiteY6" fmla="*/ 0 h 133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050" h="1330216">
                <a:moveTo>
                  <a:pt x="332554" y="0"/>
                </a:moveTo>
                <a:lnTo>
                  <a:pt x="1210496" y="0"/>
                </a:lnTo>
                <a:lnTo>
                  <a:pt x="1543050" y="665108"/>
                </a:lnTo>
                <a:lnTo>
                  <a:pt x="1210496" y="1330216"/>
                </a:lnTo>
                <a:lnTo>
                  <a:pt x="332554" y="1330216"/>
                </a:lnTo>
                <a:lnTo>
                  <a:pt x="0" y="665108"/>
                </a:lnTo>
                <a:lnTo>
                  <a:pt x="332554" y="0"/>
                </a:lnTo>
                <a:close/>
              </a:path>
            </a:pathLst>
          </a:custGeom>
        </p:spPr>
      </p:pic>
      <p:sp>
        <p:nvSpPr>
          <p:cNvPr id="21" name="六边形 20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9FCA7B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1" cy="1589115"/>
              <a:chOff x="-4714868" y="2110674"/>
              <a:chExt cx="5033251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FCA7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1" cy="961364"/>
                <a:chOff x="-4714868" y="2110674"/>
                <a:chExt cx="5033251" cy="961364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263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9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9FCA7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6.3 11-20</a:t>
                  </a:r>
                  <a:r>
                    <a:rPr lang="zh-CN" altLang="en-US" sz="4400" b="1" dirty="0">
                      <a:solidFill>
                        <a:srgbClr val="9FCA7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的加减法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6</a:t>
              </a: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 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11-20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各数的认识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9FCA7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23" name="六边形 22"/>
          <p:cNvSpPr/>
          <p:nvPr/>
        </p:nvSpPr>
        <p:spPr>
          <a:xfrm>
            <a:off x="10621109" y="-665108"/>
            <a:ext cx="1543050" cy="1330216"/>
          </a:xfrm>
          <a:prstGeom prst="hexagon">
            <a:avLst/>
          </a:prstGeom>
          <a:solidFill>
            <a:srgbClr val="9FCA7B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圆角矩形标注 87"/>
          <p:cNvSpPr/>
          <p:nvPr/>
        </p:nvSpPr>
        <p:spPr>
          <a:xfrm>
            <a:off x="2937055" y="1699375"/>
            <a:ext cx="6018663" cy="1091822"/>
          </a:xfrm>
          <a:prstGeom prst="wedgeRoundRectCallout">
            <a:avLst>
              <a:gd name="adj1" fmla="val -62310"/>
              <a:gd name="adj2" fmla="val 49188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数一数，玲玲第</a:t>
            </a:r>
            <a:r>
              <a:rPr kumimoji="0" lang="en-US" altLang="zh-CN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，后面是第</a:t>
            </a:r>
            <a:r>
              <a:rPr kumimoji="0" lang="en-US" altLang="zh-CN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，第</a:t>
            </a:r>
            <a:r>
              <a:rPr kumimoji="0" lang="en-US" altLang="zh-CN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是东东，中间有</a:t>
            </a:r>
            <a:r>
              <a:rPr kumimoji="0" lang="zh-CN" altLang="en-US" sz="48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□</a:t>
            </a: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</a:t>
            </a:r>
          </a:p>
        </p:txBody>
      </p:sp>
      <p:sp>
        <p:nvSpPr>
          <p:cNvPr id="10" name="Oval 153"/>
          <p:cNvSpPr/>
          <p:nvPr/>
        </p:nvSpPr>
        <p:spPr>
          <a:xfrm>
            <a:off x="6834317" y="3702364"/>
            <a:ext cx="576262" cy="576262"/>
          </a:xfrm>
          <a:prstGeom prst="ellipse">
            <a:avLst/>
          </a:prstGeom>
          <a:solidFill>
            <a:srgbClr val="FF7C80"/>
          </a:solidFill>
          <a:ln w="9525"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54"/>
          <p:cNvSpPr/>
          <p:nvPr/>
        </p:nvSpPr>
        <p:spPr>
          <a:xfrm>
            <a:off x="7752726" y="3702364"/>
            <a:ext cx="576263" cy="576263"/>
          </a:xfrm>
          <a:prstGeom prst="ellipse">
            <a:avLst/>
          </a:prstGeom>
          <a:solidFill>
            <a:srgbClr val="FF7C80"/>
          </a:solidFill>
          <a:ln w="9525"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55"/>
          <p:cNvSpPr/>
          <p:nvPr/>
        </p:nvSpPr>
        <p:spPr>
          <a:xfrm>
            <a:off x="4079089" y="3703158"/>
            <a:ext cx="576263" cy="574675"/>
          </a:xfrm>
          <a:prstGeom prst="ellipse">
            <a:avLst/>
          </a:prstGeom>
          <a:solidFill>
            <a:srgbClr val="FF7C80"/>
          </a:solidFill>
          <a:ln w="9525"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157"/>
          <p:cNvSpPr/>
          <p:nvPr/>
        </p:nvSpPr>
        <p:spPr>
          <a:xfrm>
            <a:off x="4997499" y="3702364"/>
            <a:ext cx="576262" cy="576263"/>
          </a:xfrm>
          <a:prstGeom prst="ellipse">
            <a:avLst/>
          </a:prstGeom>
          <a:solidFill>
            <a:srgbClr val="FF7C80"/>
          </a:solidFill>
          <a:ln w="9525"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158"/>
          <p:cNvSpPr/>
          <p:nvPr/>
        </p:nvSpPr>
        <p:spPr>
          <a:xfrm>
            <a:off x="5915908" y="3702364"/>
            <a:ext cx="576262" cy="576263"/>
          </a:xfrm>
          <a:prstGeom prst="ellipse">
            <a:avLst/>
          </a:prstGeom>
          <a:solidFill>
            <a:srgbClr val="FF7C80"/>
          </a:solidFill>
          <a:ln w="9525"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162"/>
          <p:cNvSpPr txBox="1"/>
          <p:nvPr/>
        </p:nvSpPr>
        <p:spPr>
          <a:xfrm>
            <a:off x="3982847" y="4413564"/>
            <a:ext cx="77119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7" name="Text Box 163"/>
          <p:cNvSpPr txBox="1"/>
          <p:nvPr/>
        </p:nvSpPr>
        <p:spPr>
          <a:xfrm>
            <a:off x="7649072" y="4413564"/>
            <a:ext cx="7762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grpSp>
        <p:nvGrpSpPr>
          <p:cNvPr id="2" name="组合 30"/>
          <p:cNvGrpSpPr/>
          <p:nvPr/>
        </p:nvGrpSpPr>
        <p:grpSpPr>
          <a:xfrm>
            <a:off x="4997498" y="3703756"/>
            <a:ext cx="2413081" cy="574871"/>
            <a:chOff x="4706280" y="2454378"/>
            <a:chExt cx="2413081" cy="574871"/>
          </a:xfrm>
        </p:grpSpPr>
        <p:sp>
          <p:nvSpPr>
            <p:cNvPr id="25" name="Oval 179"/>
            <p:cNvSpPr/>
            <p:nvPr/>
          </p:nvSpPr>
          <p:spPr>
            <a:xfrm>
              <a:off x="6543098" y="2454378"/>
              <a:ext cx="576263" cy="574871"/>
            </a:xfrm>
            <a:prstGeom prst="ellipse">
              <a:avLst/>
            </a:prstGeom>
            <a:solidFill>
              <a:srgbClr val="FACACA"/>
            </a:solidFill>
            <a:ln w="9525"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181"/>
            <p:cNvSpPr/>
            <p:nvPr/>
          </p:nvSpPr>
          <p:spPr>
            <a:xfrm>
              <a:off x="4706280" y="2454378"/>
              <a:ext cx="576263" cy="574871"/>
            </a:xfrm>
            <a:prstGeom prst="ellipse">
              <a:avLst/>
            </a:prstGeom>
            <a:solidFill>
              <a:srgbClr val="FACACA"/>
            </a:solidFill>
            <a:ln w="9525"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Oval 182"/>
            <p:cNvSpPr/>
            <p:nvPr/>
          </p:nvSpPr>
          <p:spPr>
            <a:xfrm>
              <a:off x="5624689" y="2454378"/>
              <a:ext cx="576263" cy="574871"/>
            </a:xfrm>
            <a:prstGeom prst="ellipse">
              <a:avLst/>
            </a:prstGeom>
            <a:solidFill>
              <a:srgbClr val="FACACA"/>
            </a:solidFill>
            <a:ln w="9525"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9"/>
          <p:cNvSpPr txBox="1"/>
          <p:nvPr/>
        </p:nvSpPr>
        <p:spPr>
          <a:xfrm>
            <a:off x="6148445" y="2161545"/>
            <a:ext cx="4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85047" y="3253367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58573" y="3253367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11" y="2529433"/>
            <a:ext cx="1282242" cy="1322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4" grpId="0" bldLvl="0" animBg="1"/>
      <p:bldP spid="15" grpId="0" bldLvl="0" animBg="1"/>
      <p:bldP spid="16" grpId="0"/>
      <p:bldP spid="17" grpId="0"/>
      <p:bldP spid="29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图片 177" descr="图片1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5480" y="1625451"/>
            <a:ext cx="8883502" cy="4279552"/>
          </a:xfrm>
          <a:prstGeom prst="rect">
            <a:avLst/>
          </a:prstGeom>
        </p:spPr>
      </p:pic>
      <p:sp>
        <p:nvSpPr>
          <p:cNvPr id="169" name="单圆角矩形 168"/>
          <p:cNvSpPr/>
          <p:nvPr/>
        </p:nvSpPr>
        <p:spPr>
          <a:xfrm>
            <a:off x="212146" y="1249125"/>
            <a:ext cx="3289110" cy="627797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写一写，读一读</a:t>
            </a:r>
          </a:p>
        </p:txBody>
      </p:sp>
      <p:sp>
        <p:nvSpPr>
          <p:cNvPr id="171" name="文本框 8"/>
          <p:cNvSpPr txBox="1"/>
          <p:nvPr/>
        </p:nvSpPr>
        <p:spPr>
          <a:xfrm>
            <a:off x="4292973" y="5362126"/>
            <a:ext cx="657499" cy="523220"/>
          </a:xfrm>
          <a:prstGeom prst="rect">
            <a:avLst/>
          </a:prstGeom>
          <a:solidFill>
            <a:srgbClr val="FCFF8B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</a:p>
        </p:txBody>
      </p:sp>
      <p:sp>
        <p:nvSpPr>
          <p:cNvPr id="172" name="文本框 10"/>
          <p:cNvSpPr txBox="1"/>
          <p:nvPr/>
        </p:nvSpPr>
        <p:spPr>
          <a:xfrm>
            <a:off x="5823354" y="3765227"/>
            <a:ext cx="419889" cy="523220"/>
          </a:xfrm>
          <a:prstGeom prst="rect">
            <a:avLst/>
          </a:prstGeom>
          <a:solidFill>
            <a:srgbClr val="FCFF8B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173" name="文本框 13"/>
          <p:cNvSpPr txBox="1"/>
          <p:nvPr/>
        </p:nvSpPr>
        <p:spPr>
          <a:xfrm>
            <a:off x="6608824" y="2629630"/>
            <a:ext cx="655873" cy="523220"/>
          </a:xfrm>
          <a:prstGeom prst="rect">
            <a:avLst/>
          </a:prstGeom>
          <a:solidFill>
            <a:srgbClr val="FCFF8B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</a:p>
        </p:txBody>
      </p:sp>
      <p:sp>
        <p:nvSpPr>
          <p:cNvPr id="174" name="文本框 14"/>
          <p:cNvSpPr txBox="1"/>
          <p:nvPr/>
        </p:nvSpPr>
        <p:spPr>
          <a:xfrm>
            <a:off x="8293400" y="1249125"/>
            <a:ext cx="655872" cy="523220"/>
          </a:xfrm>
          <a:prstGeom prst="rect">
            <a:avLst/>
          </a:prstGeom>
          <a:solidFill>
            <a:srgbClr val="FCFF8B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175" name="文本框 17"/>
          <p:cNvSpPr txBox="1"/>
          <p:nvPr/>
        </p:nvSpPr>
        <p:spPr>
          <a:xfrm>
            <a:off x="9434285" y="4172076"/>
            <a:ext cx="655873" cy="523220"/>
          </a:xfrm>
          <a:prstGeom prst="rect">
            <a:avLst/>
          </a:prstGeom>
          <a:solidFill>
            <a:srgbClr val="FCFF8B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176" name="文本框 18"/>
          <p:cNvSpPr txBox="1"/>
          <p:nvPr/>
        </p:nvSpPr>
        <p:spPr>
          <a:xfrm>
            <a:off x="8778412" y="4776929"/>
            <a:ext cx="655873" cy="523220"/>
          </a:xfrm>
          <a:prstGeom prst="rect">
            <a:avLst/>
          </a:prstGeom>
          <a:solidFill>
            <a:srgbClr val="FCFF8B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179" name="文本框 8"/>
          <p:cNvSpPr txBox="1"/>
          <p:nvPr/>
        </p:nvSpPr>
        <p:spPr>
          <a:xfrm>
            <a:off x="2849489" y="4378753"/>
            <a:ext cx="657499" cy="523220"/>
          </a:xfrm>
          <a:prstGeom prst="rect">
            <a:avLst/>
          </a:prstGeom>
          <a:solidFill>
            <a:srgbClr val="FCFF8B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</a:t>
            </a:r>
          </a:p>
        </p:txBody>
      </p:sp>
      <p:sp>
        <p:nvSpPr>
          <p:cNvPr id="180" name="文本框 13"/>
          <p:cNvSpPr txBox="1"/>
          <p:nvPr/>
        </p:nvSpPr>
        <p:spPr>
          <a:xfrm>
            <a:off x="4744775" y="1249125"/>
            <a:ext cx="655873" cy="523220"/>
          </a:xfrm>
          <a:prstGeom prst="rect">
            <a:avLst/>
          </a:prstGeom>
          <a:solidFill>
            <a:srgbClr val="FCFF8B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</a:t>
            </a:r>
          </a:p>
        </p:txBody>
      </p:sp>
      <p:cxnSp>
        <p:nvCxnSpPr>
          <p:cNvPr id="182" name="直接连接符 181"/>
          <p:cNvCxnSpPr/>
          <p:nvPr/>
        </p:nvCxnSpPr>
        <p:spPr>
          <a:xfrm>
            <a:off x="7908224" y="2552438"/>
            <a:ext cx="443523" cy="67760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/>
          <p:nvPr/>
        </p:nvCxnSpPr>
        <p:spPr>
          <a:xfrm flipH="1">
            <a:off x="6377231" y="4463501"/>
            <a:ext cx="264475" cy="31342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>
          <a:xfrm flipH="1" flipV="1">
            <a:off x="5212762" y="4130794"/>
            <a:ext cx="2305638" cy="90774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76" grpId="0" bldLvl="0" animBg="1"/>
      <p:bldP spid="179" grpId="0" bldLvl="0" animBg="1"/>
      <p:bldP spid="18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5"/>
          <p:cNvSpPr/>
          <p:nvPr/>
        </p:nvSpPr>
        <p:spPr>
          <a:xfrm flipH="1">
            <a:off x="2301538" y="4437663"/>
            <a:ext cx="5297488" cy="7117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30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答：</a:t>
            </a:r>
            <a:r>
              <a:rPr kumimoji="0" lang="zh-CN" altLang="en-US" sz="2400" i="0" u="none" strike="noStrike" kern="1200" cap="none" spc="3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运动会</a:t>
            </a:r>
            <a:r>
              <a:rPr kumimoji="0" lang="zh-CN" altLang="en-US" sz="2400" i="0" u="none" strike="noStrike" kern="0" cap="none" spc="30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星期</a:t>
            </a:r>
            <a:r>
              <a:rPr kumimoji="0" lang="zh-CN" altLang="en-US" sz="3600" i="0" u="none" strike="noStrike" kern="0" cap="none" spc="30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□</a:t>
            </a:r>
            <a:r>
              <a:rPr kumimoji="0" lang="zh-CN" altLang="en-US" sz="2400" i="0" u="none" strike="noStrike" kern="1200" cap="none" spc="30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开。</a:t>
            </a:r>
            <a:endParaRPr kumimoji="0" lang="zh-CN" altLang="en-US" sz="2400" i="0" u="none" strike="noStrike" kern="1200" cap="none" spc="30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5"/>
          <p:cNvSpPr txBox="1"/>
          <p:nvPr/>
        </p:nvSpPr>
        <p:spPr>
          <a:xfrm>
            <a:off x="5537657" y="4585395"/>
            <a:ext cx="47942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</a:t>
            </a:r>
          </a:p>
        </p:txBody>
      </p:sp>
      <p:sp>
        <p:nvSpPr>
          <p:cNvPr id="20" name="文本框 4"/>
          <p:cNvSpPr txBox="1"/>
          <p:nvPr/>
        </p:nvSpPr>
        <p:spPr>
          <a:xfrm>
            <a:off x="2775262" y="3037292"/>
            <a:ext cx="73723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星期一  星期二  星期三  星期四  星期五</a:t>
            </a:r>
          </a:p>
        </p:txBody>
      </p:sp>
      <p:sp>
        <p:nvSpPr>
          <p:cNvPr id="21" name="文本框 6"/>
          <p:cNvSpPr txBox="1"/>
          <p:nvPr/>
        </p:nvSpPr>
        <p:spPr>
          <a:xfrm>
            <a:off x="2775262" y="3892245"/>
            <a:ext cx="174783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推迟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天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2775262" y="3007129"/>
            <a:ext cx="1066800" cy="6096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3" name="直接连接符 22"/>
          <p:cNvCxnSpPr/>
          <p:nvPr/>
        </p:nvCxnSpPr>
        <p:spPr>
          <a:xfrm>
            <a:off x="3883482" y="3007129"/>
            <a:ext cx="1066800" cy="6096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4" name="直接连接符 23"/>
          <p:cNvCxnSpPr/>
          <p:nvPr/>
        </p:nvCxnSpPr>
        <p:spPr>
          <a:xfrm>
            <a:off x="4950282" y="3007129"/>
            <a:ext cx="1066800" cy="60960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5" name="椭圆 24"/>
          <p:cNvSpPr/>
          <p:nvPr/>
        </p:nvSpPr>
        <p:spPr>
          <a:xfrm>
            <a:off x="5929986" y="2970089"/>
            <a:ext cx="1371600" cy="5334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2988396" y="1549203"/>
            <a:ext cx="6018663" cy="873456"/>
          </a:xfrm>
          <a:prstGeom prst="wedgeRoundRectCallout">
            <a:avLst>
              <a:gd name="adj1" fmla="val -62209"/>
              <a:gd name="adj2" fmla="val 50490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今天有雨，运动会推迟</a:t>
            </a:r>
            <a:r>
              <a:rPr kumimoji="0" lang="en-US" altLang="zh-CN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天再开。推迟后，运动会星期几开？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7" y="1972614"/>
            <a:ext cx="1282242" cy="1322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形标注 8"/>
          <p:cNvSpPr/>
          <p:nvPr/>
        </p:nvSpPr>
        <p:spPr>
          <a:xfrm>
            <a:off x="1330619" y="1473502"/>
            <a:ext cx="5500047" cy="3125337"/>
          </a:xfrm>
          <a:prstGeom prst="wedgeEllipseCallout">
            <a:avLst>
              <a:gd name="adj1" fmla="val 51815"/>
              <a:gd name="adj2" fmla="val 39341"/>
            </a:avLst>
          </a:prstGeom>
          <a:solidFill>
            <a:srgbClr val="D9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2079" y="2666838"/>
            <a:ext cx="46771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说说你这节课有哪些收获？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07" y="4251709"/>
            <a:ext cx="3764782" cy="18823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7" t="2377" r="33067" b="67469"/>
          <a:stretch>
            <a:fillRect/>
          </a:stretch>
        </p:blipFill>
        <p:spPr>
          <a:xfrm>
            <a:off x="8165047" y="803616"/>
            <a:ext cx="2173753" cy="1873926"/>
          </a:xfrm>
          <a:custGeom>
            <a:avLst/>
            <a:gdLst>
              <a:gd name="connsiteX0" fmla="*/ 332554 w 1543050"/>
              <a:gd name="connsiteY0" fmla="*/ 0 h 1330216"/>
              <a:gd name="connsiteX1" fmla="*/ 1210496 w 1543050"/>
              <a:gd name="connsiteY1" fmla="*/ 0 h 1330216"/>
              <a:gd name="connsiteX2" fmla="*/ 1543050 w 1543050"/>
              <a:gd name="connsiteY2" fmla="*/ 665108 h 1330216"/>
              <a:gd name="connsiteX3" fmla="*/ 1210496 w 1543050"/>
              <a:gd name="connsiteY3" fmla="*/ 1330216 h 1330216"/>
              <a:gd name="connsiteX4" fmla="*/ 332554 w 1543050"/>
              <a:gd name="connsiteY4" fmla="*/ 1330216 h 1330216"/>
              <a:gd name="connsiteX5" fmla="*/ 0 w 1543050"/>
              <a:gd name="connsiteY5" fmla="*/ 665108 h 1330216"/>
              <a:gd name="connsiteX6" fmla="*/ 332554 w 1543050"/>
              <a:gd name="connsiteY6" fmla="*/ 0 h 133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050" h="1330216">
                <a:moveTo>
                  <a:pt x="332554" y="0"/>
                </a:moveTo>
                <a:lnTo>
                  <a:pt x="1210496" y="0"/>
                </a:lnTo>
                <a:lnTo>
                  <a:pt x="1543050" y="665108"/>
                </a:lnTo>
                <a:lnTo>
                  <a:pt x="1210496" y="1330216"/>
                </a:lnTo>
                <a:lnTo>
                  <a:pt x="332554" y="1330216"/>
                </a:lnTo>
                <a:lnTo>
                  <a:pt x="0" y="665108"/>
                </a:lnTo>
                <a:lnTo>
                  <a:pt x="332554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18193" r="61602" b="51653"/>
          <a:stretch>
            <a:fillRect/>
          </a:stretch>
        </p:blipFill>
        <p:spPr>
          <a:xfrm>
            <a:off x="6409288" y="1814044"/>
            <a:ext cx="2173753" cy="1873926"/>
          </a:xfrm>
          <a:custGeom>
            <a:avLst/>
            <a:gdLst>
              <a:gd name="connsiteX0" fmla="*/ 332554 w 1543050"/>
              <a:gd name="connsiteY0" fmla="*/ 0 h 1330216"/>
              <a:gd name="connsiteX1" fmla="*/ 1210496 w 1543050"/>
              <a:gd name="connsiteY1" fmla="*/ 0 h 1330216"/>
              <a:gd name="connsiteX2" fmla="*/ 1543050 w 1543050"/>
              <a:gd name="connsiteY2" fmla="*/ 665108 h 1330216"/>
              <a:gd name="connsiteX3" fmla="*/ 1210496 w 1543050"/>
              <a:gd name="connsiteY3" fmla="*/ 1330216 h 1330216"/>
              <a:gd name="connsiteX4" fmla="*/ 332554 w 1543050"/>
              <a:gd name="connsiteY4" fmla="*/ 1330216 h 1330216"/>
              <a:gd name="connsiteX5" fmla="*/ 0 w 1543050"/>
              <a:gd name="connsiteY5" fmla="*/ 665108 h 1330216"/>
              <a:gd name="connsiteX6" fmla="*/ 332554 w 1543050"/>
              <a:gd name="connsiteY6" fmla="*/ 0 h 133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050" h="1330216">
                <a:moveTo>
                  <a:pt x="332554" y="0"/>
                </a:moveTo>
                <a:lnTo>
                  <a:pt x="1210496" y="0"/>
                </a:lnTo>
                <a:lnTo>
                  <a:pt x="1543050" y="665108"/>
                </a:lnTo>
                <a:lnTo>
                  <a:pt x="1210496" y="1330216"/>
                </a:lnTo>
                <a:lnTo>
                  <a:pt x="332554" y="1330216"/>
                </a:lnTo>
                <a:lnTo>
                  <a:pt x="0" y="665108"/>
                </a:lnTo>
                <a:lnTo>
                  <a:pt x="332554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2" t="18233" r="4533" b="51612"/>
          <a:stretch>
            <a:fillRect/>
          </a:stretch>
        </p:blipFill>
        <p:spPr>
          <a:xfrm>
            <a:off x="9955570" y="1755819"/>
            <a:ext cx="2173753" cy="1873926"/>
          </a:xfrm>
          <a:custGeom>
            <a:avLst/>
            <a:gdLst>
              <a:gd name="connsiteX0" fmla="*/ 332554 w 1543050"/>
              <a:gd name="connsiteY0" fmla="*/ 0 h 1330216"/>
              <a:gd name="connsiteX1" fmla="*/ 1210496 w 1543050"/>
              <a:gd name="connsiteY1" fmla="*/ 0 h 1330216"/>
              <a:gd name="connsiteX2" fmla="*/ 1543050 w 1543050"/>
              <a:gd name="connsiteY2" fmla="*/ 665108 h 1330216"/>
              <a:gd name="connsiteX3" fmla="*/ 1210496 w 1543050"/>
              <a:gd name="connsiteY3" fmla="*/ 1330216 h 1330216"/>
              <a:gd name="connsiteX4" fmla="*/ 332554 w 1543050"/>
              <a:gd name="connsiteY4" fmla="*/ 1330216 h 1330216"/>
              <a:gd name="connsiteX5" fmla="*/ 0 w 1543050"/>
              <a:gd name="connsiteY5" fmla="*/ 665108 h 1330216"/>
              <a:gd name="connsiteX6" fmla="*/ 332554 w 1543050"/>
              <a:gd name="connsiteY6" fmla="*/ 0 h 133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050" h="1330216">
                <a:moveTo>
                  <a:pt x="332554" y="0"/>
                </a:moveTo>
                <a:lnTo>
                  <a:pt x="1210496" y="0"/>
                </a:lnTo>
                <a:lnTo>
                  <a:pt x="1543050" y="665108"/>
                </a:lnTo>
                <a:lnTo>
                  <a:pt x="1210496" y="1330216"/>
                </a:lnTo>
                <a:lnTo>
                  <a:pt x="332554" y="1330216"/>
                </a:lnTo>
                <a:lnTo>
                  <a:pt x="0" y="665108"/>
                </a:lnTo>
                <a:lnTo>
                  <a:pt x="332554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7" t="34923" r="33067" b="34923"/>
          <a:stretch>
            <a:fillRect/>
          </a:stretch>
        </p:blipFill>
        <p:spPr>
          <a:xfrm>
            <a:off x="8204490" y="2754329"/>
            <a:ext cx="2173753" cy="1873926"/>
          </a:xfrm>
          <a:custGeom>
            <a:avLst/>
            <a:gdLst>
              <a:gd name="connsiteX0" fmla="*/ 332554 w 1543050"/>
              <a:gd name="connsiteY0" fmla="*/ 0 h 1330216"/>
              <a:gd name="connsiteX1" fmla="*/ 1210496 w 1543050"/>
              <a:gd name="connsiteY1" fmla="*/ 0 h 1330216"/>
              <a:gd name="connsiteX2" fmla="*/ 1543050 w 1543050"/>
              <a:gd name="connsiteY2" fmla="*/ 665108 h 1330216"/>
              <a:gd name="connsiteX3" fmla="*/ 1210496 w 1543050"/>
              <a:gd name="connsiteY3" fmla="*/ 1330216 h 1330216"/>
              <a:gd name="connsiteX4" fmla="*/ 332554 w 1543050"/>
              <a:gd name="connsiteY4" fmla="*/ 1330216 h 1330216"/>
              <a:gd name="connsiteX5" fmla="*/ 0 w 1543050"/>
              <a:gd name="connsiteY5" fmla="*/ 665108 h 1330216"/>
              <a:gd name="connsiteX6" fmla="*/ 332554 w 1543050"/>
              <a:gd name="connsiteY6" fmla="*/ 0 h 133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050" h="1330216">
                <a:moveTo>
                  <a:pt x="332554" y="0"/>
                </a:moveTo>
                <a:lnTo>
                  <a:pt x="1210496" y="0"/>
                </a:lnTo>
                <a:lnTo>
                  <a:pt x="1543050" y="665108"/>
                </a:lnTo>
                <a:lnTo>
                  <a:pt x="1210496" y="1330216"/>
                </a:lnTo>
                <a:lnTo>
                  <a:pt x="332554" y="1330216"/>
                </a:lnTo>
                <a:lnTo>
                  <a:pt x="0" y="665108"/>
                </a:lnTo>
                <a:lnTo>
                  <a:pt x="332554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50738" r="61602" b="19107"/>
          <a:stretch>
            <a:fillRect/>
          </a:stretch>
        </p:blipFill>
        <p:spPr>
          <a:xfrm>
            <a:off x="6439840" y="3748060"/>
            <a:ext cx="2173753" cy="1873926"/>
          </a:xfrm>
          <a:custGeom>
            <a:avLst/>
            <a:gdLst>
              <a:gd name="connsiteX0" fmla="*/ 332554 w 1543050"/>
              <a:gd name="connsiteY0" fmla="*/ 0 h 1330216"/>
              <a:gd name="connsiteX1" fmla="*/ 1210496 w 1543050"/>
              <a:gd name="connsiteY1" fmla="*/ 0 h 1330216"/>
              <a:gd name="connsiteX2" fmla="*/ 1543050 w 1543050"/>
              <a:gd name="connsiteY2" fmla="*/ 665108 h 1330216"/>
              <a:gd name="connsiteX3" fmla="*/ 1210496 w 1543050"/>
              <a:gd name="connsiteY3" fmla="*/ 1330216 h 1330216"/>
              <a:gd name="connsiteX4" fmla="*/ 332554 w 1543050"/>
              <a:gd name="connsiteY4" fmla="*/ 1330216 h 1330216"/>
              <a:gd name="connsiteX5" fmla="*/ 0 w 1543050"/>
              <a:gd name="connsiteY5" fmla="*/ 665108 h 1330216"/>
              <a:gd name="connsiteX6" fmla="*/ 332554 w 1543050"/>
              <a:gd name="connsiteY6" fmla="*/ 0 h 133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050" h="1330216">
                <a:moveTo>
                  <a:pt x="332554" y="0"/>
                </a:moveTo>
                <a:lnTo>
                  <a:pt x="1210496" y="0"/>
                </a:lnTo>
                <a:lnTo>
                  <a:pt x="1543050" y="665108"/>
                </a:lnTo>
                <a:lnTo>
                  <a:pt x="1210496" y="1330216"/>
                </a:lnTo>
                <a:lnTo>
                  <a:pt x="332554" y="1330216"/>
                </a:lnTo>
                <a:lnTo>
                  <a:pt x="0" y="665108"/>
                </a:lnTo>
                <a:lnTo>
                  <a:pt x="332554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2" t="51042" r="4533" b="18803"/>
          <a:stretch>
            <a:fillRect/>
          </a:stretch>
        </p:blipFill>
        <p:spPr>
          <a:xfrm>
            <a:off x="9969140" y="3708812"/>
            <a:ext cx="2173753" cy="1873926"/>
          </a:xfrm>
          <a:custGeom>
            <a:avLst/>
            <a:gdLst>
              <a:gd name="connsiteX0" fmla="*/ 332554 w 1543050"/>
              <a:gd name="connsiteY0" fmla="*/ 0 h 1330216"/>
              <a:gd name="connsiteX1" fmla="*/ 1210496 w 1543050"/>
              <a:gd name="connsiteY1" fmla="*/ 0 h 1330216"/>
              <a:gd name="connsiteX2" fmla="*/ 1543050 w 1543050"/>
              <a:gd name="connsiteY2" fmla="*/ 665108 h 1330216"/>
              <a:gd name="connsiteX3" fmla="*/ 1210496 w 1543050"/>
              <a:gd name="connsiteY3" fmla="*/ 1330216 h 1330216"/>
              <a:gd name="connsiteX4" fmla="*/ 332554 w 1543050"/>
              <a:gd name="connsiteY4" fmla="*/ 1330216 h 1330216"/>
              <a:gd name="connsiteX5" fmla="*/ 0 w 1543050"/>
              <a:gd name="connsiteY5" fmla="*/ 665108 h 1330216"/>
              <a:gd name="connsiteX6" fmla="*/ 332554 w 1543050"/>
              <a:gd name="connsiteY6" fmla="*/ 0 h 133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050" h="1330216">
                <a:moveTo>
                  <a:pt x="332554" y="0"/>
                </a:moveTo>
                <a:lnTo>
                  <a:pt x="1210496" y="0"/>
                </a:lnTo>
                <a:lnTo>
                  <a:pt x="1543050" y="665108"/>
                </a:lnTo>
                <a:lnTo>
                  <a:pt x="1210496" y="1330216"/>
                </a:lnTo>
                <a:lnTo>
                  <a:pt x="332554" y="1330216"/>
                </a:lnTo>
                <a:lnTo>
                  <a:pt x="0" y="665108"/>
                </a:lnTo>
                <a:lnTo>
                  <a:pt x="332554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7" t="67716" r="33067" b="2129"/>
          <a:stretch>
            <a:fillRect/>
          </a:stretch>
        </p:blipFill>
        <p:spPr>
          <a:xfrm>
            <a:off x="8215123" y="4705041"/>
            <a:ext cx="2173753" cy="1873926"/>
          </a:xfrm>
          <a:custGeom>
            <a:avLst/>
            <a:gdLst>
              <a:gd name="connsiteX0" fmla="*/ 332554 w 1543050"/>
              <a:gd name="connsiteY0" fmla="*/ 0 h 1330216"/>
              <a:gd name="connsiteX1" fmla="*/ 1210496 w 1543050"/>
              <a:gd name="connsiteY1" fmla="*/ 0 h 1330216"/>
              <a:gd name="connsiteX2" fmla="*/ 1543050 w 1543050"/>
              <a:gd name="connsiteY2" fmla="*/ 665108 h 1330216"/>
              <a:gd name="connsiteX3" fmla="*/ 1210496 w 1543050"/>
              <a:gd name="connsiteY3" fmla="*/ 1330216 h 1330216"/>
              <a:gd name="connsiteX4" fmla="*/ 332554 w 1543050"/>
              <a:gd name="connsiteY4" fmla="*/ 1330216 h 1330216"/>
              <a:gd name="connsiteX5" fmla="*/ 0 w 1543050"/>
              <a:gd name="connsiteY5" fmla="*/ 665108 h 1330216"/>
              <a:gd name="connsiteX6" fmla="*/ 332554 w 1543050"/>
              <a:gd name="connsiteY6" fmla="*/ 0 h 133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050" h="1330216">
                <a:moveTo>
                  <a:pt x="332554" y="0"/>
                </a:moveTo>
                <a:lnTo>
                  <a:pt x="1210496" y="0"/>
                </a:lnTo>
                <a:lnTo>
                  <a:pt x="1543050" y="665108"/>
                </a:lnTo>
                <a:lnTo>
                  <a:pt x="1210496" y="1330216"/>
                </a:lnTo>
                <a:lnTo>
                  <a:pt x="332554" y="1330216"/>
                </a:lnTo>
                <a:lnTo>
                  <a:pt x="0" y="665108"/>
                </a:lnTo>
                <a:lnTo>
                  <a:pt x="332554" y="0"/>
                </a:lnTo>
                <a:close/>
              </a:path>
            </a:pathLst>
          </a:custGeom>
        </p:spPr>
      </p:pic>
      <p:sp>
        <p:nvSpPr>
          <p:cNvPr id="21" name="六边形 20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9FCA7B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1" cy="1589115"/>
              <a:chOff x="-4714868" y="2110674"/>
              <a:chExt cx="5033251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FCA7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1" cy="961364"/>
                <a:chOff x="-4714868" y="2110674"/>
                <a:chExt cx="5033251" cy="961364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263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9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9FCA7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6</a:t>
              </a: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 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11-20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各数的认识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9FCA7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23" name="六边形 22"/>
          <p:cNvSpPr/>
          <p:nvPr/>
        </p:nvSpPr>
        <p:spPr>
          <a:xfrm>
            <a:off x="10621109" y="-665108"/>
            <a:ext cx="1543050" cy="1330216"/>
          </a:xfrm>
          <a:prstGeom prst="hexagon">
            <a:avLst/>
          </a:prstGeom>
          <a:solidFill>
            <a:srgbClr val="9FCA7B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标注 16"/>
          <p:cNvSpPr/>
          <p:nvPr/>
        </p:nvSpPr>
        <p:spPr>
          <a:xfrm>
            <a:off x="3782704" y="1311373"/>
            <a:ext cx="4626592" cy="656813"/>
          </a:xfrm>
          <a:prstGeom prst="wedgeRoundRectCallout">
            <a:avLst>
              <a:gd name="adj1" fmla="val 59578"/>
              <a:gd name="adj2" fmla="val 33342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说说这是多少，要怎么摆？</a:t>
            </a:r>
          </a:p>
        </p:txBody>
      </p:sp>
      <p:pic>
        <p:nvPicPr>
          <p:cNvPr id="100" name="Picture 38" descr="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8831" y="2449337"/>
            <a:ext cx="4014338" cy="27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情景导入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06" y="1968186"/>
            <a:ext cx="2036822" cy="2245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152"/>
          <p:cNvGrpSpPr>
            <a:grpSpLocks noChangeAspect="1"/>
          </p:cNvGrpSpPr>
          <p:nvPr/>
        </p:nvGrpSpPr>
        <p:grpSpPr bwMode="auto">
          <a:xfrm>
            <a:off x="556818" y="2125183"/>
            <a:ext cx="3098350" cy="2922943"/>
            <a:chOff x="1269" y="641"/>
            <a:chExt cx="3222" cy="3040"/>
          </a:xfrm>
        </p:grpSpPr>
        <p:sp>
          <p:nvSpPr>
            <p:cNvPr id="38" name="AutoShape 151"/>
            <p:cNvSpPr>
              <a:spLocks noChangeAspect="1" noChangeArrowheads="1" noTextEdit="1"/>
            </p:cNvSpPr>
            <p:nvPr/>
          </p:nvSpPr>
          <p:spPr bwMode="auto">
            <a:xfrm>
              <a:off x="1269" y="641"/>
              <a:ext cx="3222" cy="30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39" name="Picture 15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69" y="641"/>
              <a:ext cx="3228" cy="3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Text Box 173"/>
          <p:cNvSpPr txBox="1">
            <a:spLocks noChangeArrowheads="1"/>
          </p:cNvSpPr>
          <p:nvPr/>
        </p:nvSpPr>
        <p:spPr bwMode="auto">
          <a:xfrm>
            <a:off x="4544406" y="3434488"/>
            <a:ext cx="196721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41" name="Text Box 174"/>
          <p:cNvSpPr txBox="1">
            <a:spLocks noChangeArrowheads="1"/>
          </p:cNvSpPr>
          <p:nvPr/>
        </p:nvSpPr>
        <p:spPr bwMode="auto">
          <a:xfrm>
            <a:off x="4532170" y="4202626"/>
            <a:ext cx="194747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42" name="Text Box 175"/>
          <p:cNvSpPr txBox="1">
            <a:spLocks noChangeArrowheads="1"/>
          </p:cNvSpPr>
          <p:nvPr/>
        </p:nvSpPr>
        <p:spPr bwMode="auto">
          <a:xfrm>
            <a:off x="4559157" y="5032889"/>
            <a:ext cx="206299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3" name="圆角矩形标注 42"/>
          <p:cNvSpPr/>
          <p:nvPr/>
        </p:nvSpPr>
        <p:spPr>
          <a:xfrm>
            <a:off x="4703268" y="1393056"/>
            <a:ext cx="4626592" cy="834234"/>
          </a:xfrm>
          <a:prstGeom prst="wedgeRoundRectCallout">
            <a:avLst>
              <a:gd name="adj1" fmla="val 59578"/>
              <a:gd name="adj2" fmla="val 33342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要求这里一共有多少根小棒，可以怎样列式？</a:t>
            </a:r>
          </a:p>
        </p:txBody>
      </p:sp>
      <p:sp>
        <p:nvSpPr>
          <p:cNvPr id="45" name="Text Box 173"/>
          <p:cNvSpPr txBox="1">
            <a:spLocks noChangeArrowheads="1"/>
          </p:cNvSpPr>
          <p:nvPr/>
        </p:nvSpPr>
        <p:spPr bwMode="auto">
          <a:xfrm>
            <a:off x="4500776" y="2648246"/>
            <a:ext cx="199257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7828533" y="2740039"/>
            <a:ext cx="2687477" cy="3193575"/>
            <a:chOff x="600502" y="1037231"/>
            <a:chExt cx="2687477" cy="3193575"/>
          </a:xfrm>
        </p:grpSpPr>
        <p:sp>
          <p:nvSpPr>
            <p:cNvPr id="47" name="矩形 46"/>
            <p:cNvSpPr/>
            <p:nvPr/>
          </p:nvSpPr>
          <p:spPr>
            <a:xfrm>
              <a:off x="1221474" y="1037231"/>
              <a:ext cx="108309" cy="2661314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2571470" y="1037231"/>
              <a:ext cx="108309" cy="2661314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600502" y="3698547"/>
              <a:ext cx="1337481" cy="532259"/>
            </a:xfrm>
            <a:prstGeom prst="rect">
              <a:avLst/>
            </a:prstGeom>
            <a:solidFill>
              <a:srgbClr val="FDFF9F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十位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1950498" y="3698547"/>
              <a:ext cx="1337481" cy="532259"/>
            </a:xfrm>
            <a:prstGeom prst="rect">
              <a:avLst/>
            </a:prstGeom>
            <a:solidFill>
              <a:srgbClr val="FDFF9F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个位</a:t>
              </a:r>
            </a:p>
          </p:txBody>
        </p:sp>
      </p:grpSp>
      <p:pic>
        <p:nvPicPr>
          <p:cNvPr id="51" name="Picture 105" descr="珠子2"/>
          <p:cNvPicPr preferRelativeResize="0"/>
          <p:nvPr/>
        </p:nvPicPr>
        <p:blipFill>
          <a:blip r:embed="rId4" cstate="print"/>
          <a:stretch>
            <a:fillRect/>
          </a:stretch>
        </p:blipFill>
        <p:spPr>
          <a:xfrm>
            <a:off x="9572267" y="3492612"/>
            <a:ext cx="564067" cy="3043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" name="Picture 100" descr="珠子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8768" y="3378074"/>
            <a:ext cx="595551" cy="301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" name="Picture 105" descr="珠子2"/>
          <p:cNvPicPr preferRelativeResize="0"/>
          <p:nvPr/>
        </p:nvPicPr>
        <p:blipFill>
          <a:blip r:embed="rId4" cstate="print"/>
          <a:stretch>
            <a:fillRect/>
          </a:stretch>
        </p:blipFill>
        <p:spPr>
          <a:xfrm>
            <a:off x="9572267" y="3239167"/>
            <a:ext cx="564067" cy="3043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105" descr="珠子2"/>
          <p:cNvPicPr preferRelativeResize="0"/>
          <p:nvPr/>
        </p:nvPicPr>
        <p:blipFill>
          <a:blip r:embed="rId4" cstate="print"/>
          <a:stretch>
            <a:fillRect/>
          </a:stretch>
        </p:blipFill>
        <p:spPr>
          <a:xfrm>
            <a:off x="9572267" y="2985719"/>
            <a:ext cx="564067" cy="304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" name="圆角矩形标注 57"/>
          <p:cNvSpPr/>
          <p:nvPr/>
        </p:nvSpPr>
        <p:spPr>
          <a:xfrm>
            <a:off x="5473069" y="1641344"/>
            <a:ext cx="3856791" cy="549079"/>
          </a:xfrm>
          <a:prstGeom prst="wedgeRoundRectCallout">
            <a:avLst>
              <a:gd name="adj1" fmla="val 59578"/>
              <a:gd name="adj2" fmla="val 33342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可以在计数器上拨一拨。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649" y="1810173"/>
            <a:ext cx="1224568" cy="1350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3.125E-6 0.2358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3.125E-6 0.2354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3.125E-6 0.2335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3.75E-6 0.2518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 animBg="1"/>
      <p:bldP spid="45" grpId="0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标注 26"/>
          <p:cNvSpPr/>
          <p:nvPr/>
        </p:nvSpPr>
        <p:spPr>
          <a:xfrm>
            <a:off x="1905116" y="2039679"/>
            <a:ext cx="2920621" cy="1746913"/>
          </a:xfrm>
          <a:prstGeom prst="wedgeRoundRectCallout">
            <a:avLst>
              <a:gd name="adj1" fmla="val -42955"/>
              <a:gd name="adj2" fmla="val 71635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在加法算式和减法算式中，各部分都有自己的名称，你知道吗？ 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5400876" y="1028700"/>
            <a:ext cx="2687477" cy="3193575"/>
            <a:chOff x="600502" y="1037231"/>
            <a:chExt cx="2687477" cy="3193575"/>
          </a:xfrm>
        </p:grpSpPr>
        <p:sp>
          <p:nvSpPr>
            <p:cNvPr id="39" name="矩形 38"/>
            <p:cNvSpPr/>
            <p:nvPr/>
          </p:nvSpPr>
          <p:spPr>
            <a:xfrm>
              <a:off x="1221474" y="1037231"/>
              <a:ext cx="108309" cy="2661314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571470" y="1037231"/>
              <a:ext cx="108309" cy="2661314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00502" y="3698547"/>
              <a:ext cx="1337481" cy="532259"/>
            </a:xfrm>
            <a:prstGeom prst="rect">
              <a:avLst/>
            </a:prstGeom>
            <a:solidFill>
              <a:srgbClr val="FDFF9F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十位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950498" y="3698547"/>
              <a:ext cx="1337481" cy="532259"/>
            </a:xfrm>
            <a:prstGeom prst="rect">
              <a:avLst/>
            </a:prstGeom>
            <a:solidFill>
              <a:srgbClr val="FDFF9F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个位</a:t>
              </a:r>
            </a:p>
          </p:txBody>
        </p:sp>
      </p:grpSp>
      <p:pic>
        <p:nvPicPr>
          <p:cNvPr id="43" name="Picture 105" descr="珠子2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7144610" y="3412982"/>
            <a:ext cx="564067" cy="3043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Picture 105" descr="珠子2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7144610" y="1794751"/>
            <a:ext cx="564067" cy="3043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" name="Picture 105" descr="珠子2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7144610" y="1527655"/>
            <a:ext cx="564067" cy="3043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" name="Picture 100" descr="珠子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1111" y="3391671"/>
            <a:ext cx="595551" cy="301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" name="Text Box 173"/>
          <p:cNvSpPr txBox="1">
            <a:spLocks noChangeArrowheads="1"/>
          </p:cNvSpPr>
          <p:nvPr/>
        </p:nvSpPr>
        <p:spPr bwMode="auto">
          <a:xfrm>
            <a:off x="5278053" y="4401995"/>
            <a:ext cx="323451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 </a:t>
            </a:r>
            <a:r>
              <a:rPr kumimoji="0" lang="zh-CN" altLang="en-US" sz="36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</a:t>
            </a:r>
            <a:r>
              <a:rPr kumimoji="0" lang="en-US" altLang="zh-CN" sz="36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kumimoji="0" lang="zh-CN" altLang="en-US" sz="36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kumimoji="0" lang="en-US" altLang="zh-CN" sz="36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54" name="Text Box 175"/>
          <p:cNvSpPr txBox="1">
            <a:spLocks noChangeArrowheads="1"/>
          </p:cNvSpPr>
          <p:nvPr/>
        </p:nvSpPr>
        <p:spPr bwMode="auto">
          <a:xfrm>
            <a:off x="8613646" y="4421328"/>
            <a:ext cx="319716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 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 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5278052" y="5105208"/>
            <a:ext cx="816249" cy="1062165"/>
            <a:chOff x="4831304" y="2866031"/>
            <a:chExt cx="816249" cy="1062165"/>
          </a:xfrm>
        </p:grpSpPr>
        <p:sp>
          <p:nvSpPr>
            <p:cNvPr id="55" name="椭圆 54"/>
            <p:cNvSpPr/>
            <p:nvPr/>
          </p:nvSpPr>
          <p:spPr>
            <a:xfrm>
              <a:off x="5188417" y="2866031"/>
              <a:ext cx="72000" cy="72000"/>
            </a:xfrm>
            <a:prstGeom prst="ellipse">
              <a:avLst/>
            </a:prstGeom>
            <a:solidFill>
              <a:srgbClr val="FF9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5188417" y="3052551"/>
              <a:ext cx="72000" cy="72000"/>
            </a:xfrm>
            <a:prstGeom prst="ellipse">
              <a:avLst/>
            </a:prstGeom>
            <a:solidFill>
              <a:srgbClr val="FF9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5188417" y="3239071"/>
              <a:ext cx="72000" cy="72000"/>
            </a:xfrm>
            <a:prstGeom prst="ellipse">
              <a:avLst/>
            </a:prstGeom>
            <a:solidFill>
              <a:srgbClr val="FF9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31304" y="3466531"/>
              <a:ext cx="816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srgbClr val="FF9B0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加数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343450" y="5105208"/>
            <a:ext cx="816249" cy="1062165"/>
            <a:chOff x="5870824" y="2868303"/>
            <a:chExt cx="816249" cy="1062165"/>
          </a:xfrm>
        </p:grpSpPr>
        <p:sp>
          <p:nvSpPr>
            <p:cNvPr id="59" name="椭圆 58"/>
            <p:cNvSpPr/>
            <p:nvPr/>
          </p:nvSpPr>
          <p:spPr>
            <a:xfrm>
              <a:off x="6227937" y="2868303"/>
              <a:ext cx="72000" cy="72000"/>
            </a:xfrm>
            <a:prstGeom prst="ellipse">
              <a:avLst/>
            </a:prstGeom>
            <a:solidFill>
              <a:srgbClr val="FF9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6227937" y="3054823"/>
              <a:ext cx="72000" cy="72000"/>
            </a:xfrm>
            <a:prstGeom prst="ellipse">
              <a:avLst/>
            </a:prstGeom>
            <a:solidFill>
              <a:srgbClr val="FF9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6227937" y="3241343"/>
              <a:ext cx="72000" cy="72000"/>
            </a:xfrm>
            <a:prstGeom prst="ellipse">
              <a:avLst/>
            </a:prstGeom>
            <a:solidFill>
              <a:srgbClr val="FF9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870824" y="3468803"/>
              <a:ext cx="816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srgbClr val="FF9B0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加数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648847" y="5105208"/>
            <a:ext cx="500458" cy="1062165"/>
            <a:chOff x="7046824" y="2815983"/>
            <a:chExt cx="500458" cy="1062165"/>
          </a:xfrm>
        </p:grpSpPr>
        <p:sp>
          <p:nvSpPr>
            <p:cNvPr id="63" name="椭圆 62"/>
            <p:cNvSpPr/>
            <p:nvPr/>
          </p:nvSpPr>
          <p:spPr>
            <a:xfrm>
              <a:off x="7257847" y="2815983"/>
              <a:ext cx="72000" cy="72000"/>
            </a:xfrm>
            <a:prstGeom prst="ellipse">
              <a:avLst/>
            </a:prstGeom>
            <a:solidFill>
              <a:srgbClr val="FF9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7257847" y="3002503"/>
              <a:ext cx="72000" cy="72000"/>
            </a:xfrm>
            <a:prstGeom prst="ellipse">
              <a:avLst/>
            </a:prstGeom>
            <a:solidFill>
              <a:srgbClr val="FF9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7257847" y="3189023"/>
              <a:ext cx="72000" cy="72000"/>
            </a:xfrm>
            <a:prstGeom prst="ellipse">
              <a:avLst/>
            </a:prstGeom>
            <a:solidFill>
              <a:srgbClr val="FF9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046824" y="3416483"/>
              <a:ext cx="5004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srgbClr val="FF9B0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和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488159" y="5105208"/>
            <a:ext cx="1132041" cy="1062165"/>
            <a:chOff x="8483648" y="2924059"/>
            <a:chExt cx="1132041" cy="1062165"/>
          </a:xfrm>
        </p:grpSpPr>
        <p:sp>
          <p:nvSpPr>
            <p:cNvPr id="71" name="椭圆 70"/>
            <p:cNvSpPr/>
            <p:nvPr/>
          </p:nvSpPr>
          <p:spPr>
            <a:xfrm>
              <a:off x="9004050" y="2924059"/>
              <a:ext cx="72000" cy="72000"/>
            </a:xfrm>
            <a:prstGeom prst="ellipse">
              <a:avLst/>
            </a:prstGeom>
            <a:solidFill>
              <a:srgbClr val="FF9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9004050" y="3110579"/>
              <a:ext cx="72000" cy="72000"/>
            </a:xfrm>
            <a:prstGeom prst="ellipse">
              <a:avLst/>
            </a:prstGeom>
            <a:solidFill>
              <a:srgbClr val="FF9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9004050" y="3297099"/>
              <a:ext cx="72000" cy="72000"/>
            </a:xfrm>
            <a:prstGeom prst="ellipse">
              <a:avLst/>
            </a:prstGeom>
            <a:solidFill>
              <a:srgbClr val="FF9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483648" y="3524559"/>
              <a:ext cx="1132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srgbClr val="FF9B0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被减数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713045" y="5105208"/>
            <a:ext cx="816249" cy="1062165"/>
            <a:chOff x="5870824" y="2868303"/>
            <a:chExt cx="816249" cy="1062165"/>
          </a:xfrm>
        </p:grpSpPr>
        <p:sp>
          <p:nvSpPr>
            <p:cNvPr id="76" name="椭圆 75"/>
            <p:cNvSpPr/>
            <p:nvPr/>
          </p:nvSpPr>
          <p:spPr>
            <a:xfrm>
              <a:off x="6227937" y="2868303"/>
              <a:ext cx="72000" cy="72000"/>
            </a:xfrm>
            <a:prstGeom prst="ellipse">
              <a:avLst/>
            </a:prstGeom>
            <a:solidFill>
              <a:srgbClr val="FF9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6227937" y="3054823"/>
              <a:ext cx="72000" cy="72000"/>
            </a:xfrm>
            <a:prstGeom prst="ellipse">
              <a:avLst/>
            </a:prstGeom>
            <a:solidFill>
              <a:srgbClr val="FF9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6227937" y="3241343"/>
              <a:ext cx="72000" cy="72000"/>
            </a:xfrm>
            <a:prstGeom prst="ellipse">
              <a:avLst/>
            </a:prstGeom>
            <a:solidFill>
              <a:srgbClr val="FF9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870824" y="3468803"/>
              <a:ext cx="816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srgbClr val="FF9B0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减数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1018442" y="5105208"/>
            <a:ext cx="500458" cy="1062165"/>
            <a:chOff x="7046824" y="2815983"/>
            <a:chExt cx="500458" cy="1062165"/>
          </a:xfrm>
        </p:grpSpPr>
        <p:sp>
          <p:nvSpPr>
            <p:cNvPr id="81" name="椭圆 80"/>
            <p:cNvSpPr/>
            <p:nvPr/>
          </p:nvSpPr>
          <p:spPr>
            <a:xfrm>
              <a:off x="7257847" y="2815983"/>
              <a:ext cx="72000" cy="72000"/>
            </a:xfrm>
            <a:prstGeom prst="ellipse">
              <a:avLst/>
            </a:prstGeom>
            <a:solidFill>
              <a:srgbClr val="FF9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7257847" y="3002503"/>
              <a:ext cx="72000" cy="72000"/>
            </a:xfrm>
            <a:prstGeom prst="ellipse">
              <a:avLst/>
            </a:prstGeom>
            <a:solidFill>
              <a:srgbClr val="FF9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7257847" y="3189023"/>
              <a:ext cx="72000" cy="72000"/>
            </a:xfrm>
            <a:prstGeom prst="ellipse">
              <a:avLst/>
            </a:prstGeom>
            <a:solidFill>
              <a:srgbClr val="FF9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046824" y="3416483"/>
              <a:ext cx="5004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srgbClr val="FF9B0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差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750709" y="1044623"/>
            <a:ext cx="2687477" cy="3193575"/>
            <a:chOff x="600502" y="1037231"/>
            <a:chExt cx="2687477" cy="3193575"/>
          </a:xfrm>
        </p:grpSpPr>
        <p:sp>
          <p:nvSpPr>
            <p:cNvPr id="100" name="矩形 99"/>
            <p:cNvSpPr/>
            <p:nvPr/>
          </p:nvSpPr>
          <p:spPr>
            <a:xfrm>
              <a:off x="1221474" y="1037231"/>
              <a:ext cx="108309" cy="2661314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2571470" y="1037231"/>
              <a:ext cx="108309" cy="2661314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600502" y="3698547"/>
              <a:ext cx="1337481" cy="532259"/>
            </a:xfrm>
            <a:prstGeom prst="rect">
              <a:avLst/>
            </a:prstGeom>
            <a:solidFill>
              <a:srgbClr val="FDFF9F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十位</a:t>
              </a: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950498" y="3698547"/>
              <a:ext cx="1337481" cy="532259"/>
            </a:xfrm>
            <a:prstGeom prst="rect">
              <a:avLst/>
            </a:prstGeom>
            <a:solidFill>
              <a:srgbClr val="FDFF9F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个位</a:t>
              </a:r>
            </a:p>
          </p:txBody>
        </p:sp>
      </p:grpSp>
      <p:pic>
        <p:nvPicPr>
          <p:cNvPr id="104" name="Picture 105" descr="珠子2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10494443" y="3415257"/>
            <a:ext cx="564067" cy="3043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105" descr="珠子2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10494443" y="3148155"/>
            <a:ext cx="564067" cy="3043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Picture 105" descr="珠子2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10494443" y="2881059"/>
            <a:ext cx="564067" cy="3043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0" descr="珠子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30944" y="3407594"/>
            <a:ext cx="595551" cy="301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954664"/>
            <a:ext cx="1477030" cy="152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4.58333E-6 0.2370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4.58333E-6 0.1613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单圆角矩形 130"/>
          <p:cNvSpPr/>
          <p:nvPr/>
        </p:nvSpPr>
        <p:spPr>
          <a:xfrm>
            <a:off x="55413" y="1224990"/>
            <a:ext cx="2388358" cy="573206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</a:t>
            </a:r>
          </a:p>
        </p:txBody>
      </p:sp>
      <p:pic>
        <p:nvPicPr>
          <p:cNvPr id="132" name="图片 131" descr="图片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6137" y="1322740"/>
            <a:ext cx="4846510" cy="2022023"/>
          </a:xfrm>
          <a:prstGeom prst="rect">
            <a:avLst/>
          </a:prstGeom>
        </p:spPr>
      </p:pic>
      <p:pic>
        <p:nvPicPr>
          <p:cNvPr id="133" name="图片 132" descr="图片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2086" y="1382057"/>
            <a:ext cx="2996766" cy="2022023"/>
          </a:xfrm>
          <a:prstGeom prst="rect">
            <a:avLst/>
          </a:prstGeom>
        </p:spPr>
      </p:pic>
      <p:sp>
        <p:nvSpPr>
          <p:cNvPr id="134" name="矩形 133"/>
          <p:cNvSpPr>
            <a:spLocks noChangeAspect="1"/>
          </p:cNvSpPr>
          <p:nvPr/>
        </p:nvSpPr>
        <p:spPr>
          <a:xfrm>
            <a:off x="3123468" y="4624550"/>
            <a:ext cx="504000" cy="504000"/>
          </a:xfrm>
          <a:prstGeom prst="rect">
            <a:avLst/>
          </a:prstGeom>
          <a:solidFill>
            <a:srgbClr val="FDFF9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6" name="Text Box 90"/>
          <p:cNvSpPr txBox="1">
            <a:spLocks noChangeArrowheads="1"/>
          </p:cNvSpPr>
          <p:nvPr/>
        </p:nvSpPr>
        <p:spPr bwMode="auto">
          <a:xfrm>
            <a:off x="1897688" y="3842226"/>
            <a:ext cx="751506" cy="206210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sp>
        <p:nvSpPr>
          <p:cNvPr id="137" name="Text Box 90"/>
          <p:cNvSpPr txBox="1">
            <a:spLocks noChangeArrowheads="1"/>
          </p:cNvSpPr>
          <p:nvPr/>
        </p:nvSpPr>
        <p:spPr bwMode="auto">
          <a:xfrm>
            <a:off x="2530206" y="3842226"/>
            <a:ext cx="468000" cy="206210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</a:p>
        </p:txBody>
      </p:sp>
      <p:sp>
        <p:nvSpPr>
          <p:cNvPr id="138" name="Text Box 90"/>
          <p:cNvSpPr txBox="1">
            <a:spLocks noChangeArrowheads="1"/>
          </p:cNvSpPr>
          <p:nvPr/>
        </p:nvSpPr>
        <p:spPr bwMode="auto">
          <a:xfrm>
            <a:off x="2966079" y="3842226"/>
            <a:ext cx="751506" cy="584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9" name="Text Box 90"/>
          <p:cNvSpPr txBox="1">
            <a:spLocks noChangeArrowheads="1"/>
          </p:cNvSpPr>
          <p:nvPr/>
        </p:nvSpPr>
        <p:spPr bwMode="auto">
          <a:xfrm>
            <a:off x="3633169" y="3842226"/>
            <a:ext cx="468000" cy="206210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sp>
        <p:nvSpPr>
          <p:cNvPr id="140" name="矩形 139"/>
          <p:cNvSpPr>
            <a:spLocks noChangeAspect="1"/>
          </p:cNvSpPr>
          <p:nvPr/>
        </p:nvSpPr>
        <p:spPr>
          <a:xfrm>
            <a:off x="3123468" y="5336518"/>
            <a:ext cx="504000" cy="504000"/>
          </a:xfrm>
          <a:prstGeom prst="rect">
            <a:avLst/>
          </a:prstGeom>
          <a:solidFill>
            <a:srgbClr val="FDFF9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1" name="矩形 140"/>
          <p:cNvSpPr>
            <a:spLocks noChangeAspect="1"/>
          </p:cNvSpPr>
          <p:nvPr/>
        </p:nvSpPr>
        <p:spPr>
          <a:xfrm>
            <a:off x="4167764" y="4624550"/>
            <a:ext cx="504000" cy="504000"/>
          </a:xfrm>
          <a:prstGeom prst="rect">
            <a:avLst/>
          </a:prstGeom>
          <a:solidFill>
            <a:srgbClr val="FDFF9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2" name="矩形 141"/>
          <p:cNvSpPr>
            <a:spLocks noChangeAspect="1"/>
          </p:cNvSpPr>
          <p:nvPr/>
        </p:nvSpPr>
        <p:spPr>
          <a:xfrm>
            <a:off x="4167764" y="5336518"/>
            <a:ext cx="504000" cy="504000"/>
          </a:xfrm>
          <a:prstGeom prst="rect">
            <a:avLst/>
          </a:prstGeom>
          <a:solidFill>
            <a:srgbClr val="FDFF9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" name="矩形 142"/>
          <p:cNvSpPr>
            <a:spLocks noChangeAspect="1"/>
          </p:cNvSpPr>
          <p:nvPr/>
        </p:nvSpPr>
        <p:spPr>
          <a:xfrm>
            <a:off x="4167764" y="3873076"/>
            <a:ext cx="504000" cy="504000"/>
          </a:xfrm>
          <a:prstGeom prst="rect">
            <a:avLst/>
          </a:prstGeom>
          <a:solidFill>
            <a:srgbClr val="FDFF9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4" name="Text Box 90"/>
          <p:cNvSpPr txBox="1">
            <a:spLocks noChangeArrowheads="1"/>
          </p:cNvSpPr>
          <p:nvPr/>
        </p:nvSpPr>
        <p:spPr bwMode="auto">
          <a:xfrm>
            <a:off x="7612749" y="3751933"/>
            <a:ext cx="468000" cy="206210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</a:p>
        </p:txBody>
      </p:sp>
      <p:sp>
        <p:nvSpPr>
          <p:cNvPr id="145" name="Text Box 90"/>
          <p:cNvSpPr txBox="1">
            <a:spLocks noChangeArrowheads="1"/>
          </p:cNvSpPr>
          <p:nvPr/>
        </p:nvSpPr>
        <p:spPr bwMode="auto">
          <a:xfrm>
            <a:off x="8756656" y="3751933"/>
            <a:ext cx="468000" cy="206210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sp>
        <p:nvSpPr>
          <p:cNvPr id="146" name="矩形 145"/>
          <p:cNvSpPr>
            <a:spLocks noChangeAspect="1"/>
          </p:cNvSpPr>
          <p:nvPr/>
        </p:nvSpPr>
        <p:spPr>
          <a:xfrm>
            <a:off x="9291251" y="4572926"/>
            <a:ext cx="504000" cy="504000"/>
          </a:xfrm>
          <a:prstGeom prst="rect">
            <a:avLst/>
          </a:prstGeom>
          <a:solidFill>
            <a:srgbClr val="FDFF9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7" name="矩形 146"/>
          <p:cNvSpPr>
            <a:spLocks noChangeAspect="1"/>
          </p:cNvSpPr>
          <p:nvPr/>
        </p:nvSpPr>
        <p:spPr>
          <a:xfrm>
            <a:off x="9291251" y="5284894"/>
            <a:ext cx="504000" cy="504000"/>
          </a:xfrm>
          <a:prstGeom prst="rect">
            <a:avLst/>
          </a:prstGeom>
          <a:solidFill>
            <a:srgbClr val="FDFF9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8" name="矩形 147"/>
          <p:cNvSpPr>
            <a:spLocks noChangeAspect="1"/>
          </p:cNvSpPr>
          <p:nvPr/>
        </p:nvSpPr>
        <p:spPr>
          <a:xfrm>
            <a:off x="9291251" y="3821452"/>
            <a:ext cx="504000" cy="504000"/>
          </a:xfrm>
          <a:prstGeom prst="rect">
            <a:avLst/>
          </a:prstGeom>
          <a:solidFill>
            <a:srgbClr val="FDFF9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9" name="矩形 148"/>
          <p:cNvSpPr>
            <a:spLocks noChangeAspect="1"/>
          </p:cNvSpPr>
          <p:nvPr/>
        </p:nvSpPr>
        <p:spPr>
          <a:xfrm>
            <a:off x="8215353" y="4572926"/>
            <a:ext cx="504000" cy="504000"/>
          </a:xfrm>
          <a:prstGeom prst="rect">
            <a:avLst/>
          </a:prstGeom>
          <a:solidFill>
            <a:srgbClr val="FDFF9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0" name="矩形 149"/>
          <p:cNvSpPr>
            <a:spLocks noChangeAspect="1"/>
          </p:cNvSpPr>
          <p:nvPr/>
        </p:nvSpPr>
        <p:spPr>
          <a:xfrm>
            <a:off x="8215353" y="5284894"/>
            <a:ext cx="504000" cy="504000"/>
          </a:xfrm>
          <a:prstGeom prst="rect">
            <a:avLst/>
          </a:prstGeom>
          <a:solidFill>
            <a:srgbClr val="FDFF9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1" name="矩形 150"/>
          <p:cNvSpPr>
            <a:spLocks noChangeAspect="1"/>
          </p:cNvSpPr>
          <p:nvPr/>
        </p:nvSpPr>
        <p:spPr>
          <a:xfrm>
            <a:off x="8215353" y="3821452"/>
            <a:ext cx="504000" cy="504000"/>
          </a:xfrm>
          <a:prstGeom prst="rect">
            <a:avLst/>
          </a:prstGeom>
          <a:solidFill>
            <a:srgbClr val="FDFF9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2" name="矩形 151"/>
          <p:cNvSpPr>
            <a:spLocks noChangeAspect="1"/>
          </p:cNvSpPr>
          <p:nvPr/>
        </p:nvSpPr>
        <p:spPr>
          <a:xfrm>
            <a:off x="7139457" y="4572926"/>
            <a:ext cx="504000" cy="504000"/>
          </a:xfrm>
          <a:prstGeom prst="rect">
            <a:avLst/>
          </a:prstGeom>
          <a:solidFill>
            <a:srgbClr val="FDFF9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" name="矩形 152"/>
          <p:cNvSpPr>
            <a:spLocks noChangeAspect="1"/>
          </p:cNvSpPr>
          <p:nvPr/>
        </p:nvSpPr>
        <p:spPr>
          <a:xfrm>
            <a:off x="7139457" y="5284894"/>
            <a:ext cx="504000" cy="504000"/>
          </a:xfrm>
          <a:prstGeom prst="rect">
            <a:avLst/>
          </a:prstGeom>
          <a:solidFill>
            <a:srgbClr val="FDFF9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4" name="矩形 153"/>
          <p:cNvSpPr>
            <a:spLocks noChangeAspect="1"/>
          </p:cNvSpPr>
          <p:nvPr/>
        </p:nvSpPr>
        <p:spPr>
          <a:xfrm>
            <a:off x="7139457" y="3821452"/>
            <a:ext cx="504000" cy="504000"/>
          </a:xfrm>
          <a:prstGeom prst="rect">
            <a:avLst/>
          </a:prstGeom>
          <a:solidFill>
            <a:srgbClr val="FDFF9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0" name="Text Box 90"/>
          <p:cNvSpPr txBox="1">
            <a:spLocks noChangeArrowheads="1"/>
          </p:cNvSpPr>
          <p:nvPr/>
        </p:nvSpPr>
        <p:spPr bwMode="auto">
          <a:xfrm>
            <a:off x="4046530" y="3844500"/>
            <a:ext cx="751506" cy="5847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</a:p>
        </p:txBody>
      </p:sp>
      <p:sp>
        <p:nvSpPr>
          <p:cNvPr id="161" name="Text Box 90"/>
          <p:cNvSpPr txBox="1">
            <a:spLocks noChangeArrowheads="1"/>
          </p:cNvSpPr>
          <p:nvPr/>
        </p:nvSpPr>
        <p:spPr bwMode="auto">
          <a:xfrm>
            <a:off x="2982002" y="4608776"/>
            <a:ext cx="751506" cy="584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162" name="Text Box 90"/>
          <p:cNvSpPr txBox="1">
            <a:spLocks noChangeArrowheads="1"/>
          </p:cNvSpPr>
          <p:nvPr/>
        </p:nvSpPr>
        <p:spPr bwMode="auto">
          <a:xfrm>
            <a:off x="4062453" y="4611050"/>
            <a:ext cx="751506" cy="5847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63" name="Text Box 90"/>
          <p:cNvSpPr txBox="1">
            <a:spLocks noChangeArrowheads="1"/>
          </p:cNvSpPr>
          <p:nvPr/>
        </p:nvSpPr>
        <p:spPr bwMode="auto">
          <a:xfrm>
            <a:off x="3009297" y="5304812"/>
            <a:ext cx="751506" cy="584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64" name="Text Box 90"/>
          <p:cNvSpPr txBox="1">
            <a:spLocks noChangeArrowheads="1"/>
          </p:cNvSpPr>
          <p:nvPr/>
        </p:nvSpPr>
        <p:spPr bwMode="auto">
          <a:xfrm>
            <a:off x="4035156" y="5307086"/>
            <a:ext cx="751506" cy="5847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171" name="Text Box 90"/>
          <p:cNvSpPr txBox="1">
            <a:spLocks noChangeArrowheads="1"/>
          </p:cNvSpPr>
          <p:nvPr/>
        </p:nvSpPr>
        <p:spPr bwMode="auto">
          <a:xfrm>
            <a:off x="8103210" y="3792876"/>
            <a:ext cx="751506" cy="584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72" name="Text Box 90"/>
          <p:cNvSpPr txBox="1">
            <a:spLocks noChangeArrowheads="1"/>
          </p:cNvSpPr>
          <p:nvPr/>
        </p:nvSpPr>
        <p:spPr bwMode="auto">
          <a:xfrm>
            <a:off x="9156365" y="3795150"/>
            <a:ext cx="751506" cy="5847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173" name="Text Box 90"/>
          <p:cNvSpPr txBox="1">
            <a:spLocks noChangeArrowheads="1"/>
          </p:cNvSpPr>
          <p:nvPr/>
        </p:nvSpPr>
        <p:spPr bwMode="auto">
          <a:xfrm>
            <a:off x="8091837" y="4559426"/>
            <a:ext cx="751506" cy="584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174" name="Text Box 90"/>
          <p:cNvSpPr txBox="1">
            <a:spLocks noChangeArrowheads="1"/>
          </p:cNvSpPr>
          <p:nvPr/>
        </p:nvSpPr>
        <p:spPr bwMode="auto">
          <a:xfrm>
            <a:off x="9172288" y="4561700"/>
            <a:ext cx="751506" cy="5847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75" name="Text Box 90"/>
          <p:cNvSpPr txBox="1">
            <a:spLocks noChangeArrowheads="1"/>
          </p:cNvSpPr>
          <p:nvPr/>
        </p:nvSpPr>
        <p:spPr bwMode="auto">
          <a:xfrm>
            <a:off x="8119132" y="5255462"/>
            <a:ext cx="751506" cy="584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76" name="Text Box 90"/>
          <p:cNvSpPr txBox="1">
            <a:spLocks noChangeArrowheads="1"/>
          </p:cNvSpPr>
          <p:nvPr/>
        </p:nvSpPr>
        <p:spPr bwMode="auto">
          <a:xfrm>
            <a:off x="9144991" y="5257736"/>
            <a:ext cx="751506" cy="5847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177" name="Text Box 90"/>
          <p:cNvSpPr txBox="1">
            <a:spLocks noChangeArrowheads="1"/>
          </p:cNvSpPr>
          <p:nvPr/>
        </p:nvSpPr>
        <p:spPr bwMode="auto">
          <a:xfrm>
            <a:off x="7013664" y="3781502"/>
            <a:ext cx="751506" cy="584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178" name="Text Box 90"/>
          <p:cNvSpPr txBox="1">
            <a:spLocks noChangeArrowheads="1"/>
          </p:cNvSpPr>
          <p:nvPr/>
        </p:nvSpPr>
        <p:spPr bwMode="auto">
          <a:xfrm>
            <a:off x="6988643" y="4548052"/>
            <a:ext cx="751506" cy="584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179" name="Text Box 90"/>
          <p:cNvSpPr txBox="1">
            <a:spLocks noChangeArrowheads="1"/>
          </p:cNvSpPr>
          <p:nvPr/>
        </p:nvSpPr>
        <p:spPr bwMode="auto">
          <a:xfrm>
            <a:off x="7015938" y="5244088"/>
            <a:ext cx="751506" cy="5842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1" grpId="0"/>
      <p:bldP spid="162" grpId="0"/>
      <p:bldP spid="163" grpId="0"/>
      <p:bldP spid="164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" y="2192963"/>
            <a:ext cx="5459649" cy="37704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1414" y="1856933"/>
            <a:ext cx="5257589" cy="40048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3" name="Group 15"/>
          <p:cNvGrpSpPr/>
          <p:nvPr/>
        </p:nvGrpSpPr>
        <p:grpSpPr>
          <a:xfrm>
            <a:off x="1070043" y="5277553"/>
            <a:ext cx="3305856" cy="611188"/>
            <a:chOff x="402" y="3013"/>
            <a:chExt cx="1720" cy="385"/>
          </a:xfrm>
        </p:grpSpPr>
        <p:sp>
          <p:nvSpPr>
            <p:cNvPr id="36" name="Text Box 90"/>
            <p:cNvSpPr txBox="1">
              <a:spLocks noChangeArrowheads="1"/>
            </p:cNvSpPr>
            <p:nvPr/>
          </p:nvSpPr>
          <p:spPr bwMode="auto">
            <a:xfrm>
              <a:off x="402" y="3030"/>
              <a:ext cx="391" cy="36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13</a:t>
              </a:r>
            </a:p>
          </p:txBody>
        </p:sp>
        <p:sp>
          <p:nvSpPr>
            <p:cNvPr id="40" name="Text Box 90"/>
            <p:cNvSpPr txBox="1">
              <a:spLocks noChangeArrowheads="1"/>
            </p:cNvSpPr>
            <p:nvPr/>
          </p:nvSpPr>
          <p:spPr bwMode="auto">
            <a:xfrm>
              <a:off x="795" y="3013"/>
              <a:ext cx="391" cy="36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</a:p>
          </p:txBody>
        </p:sp>
        <p:sp>
          <p:nvSpPr>
            <p:cNvPr id="41" name="Text Box 90"/>
            <p:cNvSpPr txBox="1">
              <a:spLocks noChangeArrowheads="1"/>
            </p:cNvSpPr>
            <p:nvPr/>
          </p:nvSpPr>
          <p:spPr bwMode="auto">
            <a:xfrm>
              <a:off x="1178" y="3021"/>
              <a:ext cx="391" cy="36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42" name="Text Box 90"/>
            <p:cNvSpPr txBox="1">
              <a:spLocks noChangeArrowheads="1"/>
            </p:cNvSpPr>
            <p:nvPr/>
          </p:nvSpPr>
          <p:spPr bwMode="auto">
            <a:xfrm>
              <a:off x="1731" y="3021"/>
              <a:ext cx="391" cy="36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43" name="Group 21"/>
          <p:cNvGrpSpPr/>
          <p:nvPr/>
        </p:nvGrpSpPr>
        <p:grpSpPr>
          <a:xfrm>
            <a:off x="6645456" y="5123445"/>
            <a:ext cx="3342374" cy="585788"/>
            <a:chOff x="3096" y="3030"/>
            <a:chExt cx="1739" cy="369"/>
          </a:xfrm>
        </p:grpSpPr>
        <p:sp>
          <p:nvSpPr>
            <p:cNvPr id="44" name="Text Box 90"/>
            <p:cNvSpPr txBox="1">
              <a:spLocks noChangeArrowheads="1"/>
            </p:cNvSpPr>
            <p:nvPr/>
          </p:nvSpPr>
          <p:spPr bwMode="auto">
            <a:xfrm>
              <a:off x="3096" y="3030"/>
              <a:ext cx="391" cy="36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17</a:t>
              </a:r>
            </a:p>
          </p:txBody>
        </p:sp>
        <p:sp>
          <p:nvSpPr>
            <p:cNvPr id="45" name="Text Box 90"/>
            <p:cNvSpPr txBox="1">
              <a:spLocks noChangeArrowheads="1"/>
            </p:cNvSpPr>
            <p:nvPr/>
          </p:nvSpPr>
          <p:spPr bwMode="auto">
            <a:xfrm>
              <a:off x="3484" y="3031"/>
              <a:ext cx="391" cy="36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－</a:t>
              </a:r>
            </a:p>
          </p:txBody>
        </p:sp>
        <p:sp>
          <p:nvSpPr>
            <p:cNvPr id="46" name="Text Box 90"/>
            <p:cNvSpPr txBox="1">
              <a:spLocks noChangeArrowheads="1"/>
            </p:cNvSpPr>
            <p:nvPr/>
          </p:nvSpPr>
          <p:spPr bwMode="auto">
            <a:xfrm>
              <a:off x="3877" y="3030"/>
              <a:ext cx="391" cy="36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47" name="Text Box 90"/>
            <p:cNvSpPr txBox="1">
              <a:spLocks noChangeArrowheads="1"/>
            </p:cNvSpPr>
            <p:nvPr/>
          </p:nvSpPr>
          <p:spPr bwMode="auto">
            <a:xfrm>
              <a:off x="4444" y="3030"/>
              <a:ext cx="391" cy="36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16" name="单圆角矩形 15"/>
          <p:cNvSpPr/>
          <p:nvPr/>
        </p:nvSpPr>
        <p:spPr>
          <a:xfrm>
            <a:off x="55413" y="1224990"/>
            <a:ext cx="2388358" cy="573206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1548008"/>
            <a:ext cx="7250875" cy="257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7911275" y="2376429"/>
            <a:ext cx="30928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小丽排第</a:t>
            </a:r>
            <a:r>
              <a:rPr kumimoji="0" lang="zh-CN" altLang="en-US" sz="54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□</a:t>
            </a:r>
            <a:endParaRPr kumimoji="0" lang="en-US" altLang="zh-CN" sz="4400" b="0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小宇排第</a:t>
            </a:r>
            <a:r>
              <a:rPr kumimoji="0" lang="zh-CN" altLang="en-US" sz="54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□</a:t>
            </a:r>
            <a:endParaRPr kumimoji="0" lang="en-US" altLang="zh-CN" sz="2800" b="0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" name="Rectangle 16"/>
          <p:cNvSpPr/>
          <p:nvPr/>
        </p:nvSpPr>
        <p:spPr bwMode="auto">
          <a:xfrm>
            <a:off x="530142" y="4553804"/>
            <a:ext cx="4476084" cy="47320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1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小丽和小宇之间有几人？ </a:t>
            </a:r>
            <a:endParaRPr kumimoji="0" lang="zh-CN" altLang="en-US" sz="2400" i="0" u="none" strike="noStrike" kern="0" cap="none" spc="300" normalizeH="0" baseline="0" noProof="1">
              <a:ln>
                <a:noFill/>
              </a:ln>
              <a:solidFill>
                <a:sysClr val="windowText" lastClr="000000"/>
              </a:solidFill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" name="文本框 9"/>
          <p:cNvSpPr txBox="1"/>
          <p:nvPr/>
        </p:nvSpPr>
        <p:spPr>
          <a:xfrm>
            <a:off x="9606408" y="2634278"/>
            <a:ext cx="74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86" name="文本框 10"/>
          <p:cNvSpPr txBox="1"/>
          <p:nvPr/>
        </p:nvSpPr>
        <p:spPr>
          <a:xfrm>
            <a:off x="9606408" y="3455058"/>
            <a:ext cx="74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88" name="圆角矩形标注 87"/>
          <p:cNvSpPr/>
          <p:nvPr/>
        </p:nvSpPr>
        <p:spPr>
          <a:xfrm>
            <a:off x="6836618" y="4443840"/>
            <a:ext cx="2920621" cy="832514"/>
          </a:xfrm>
          <a:prstGeom prst="wedgeRoundRectCallout">
            <a:avLst>
              <a:gd name="adj1" fmla="val 61913"/>
              <a:gd name="adj2" fmla="val 34169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“之间”是什么意思呢？</a:t>
            </a:r>
          </a:p>
        </p:txBody>
      </p:sp>
      <p:sp>
        <p:nvSpPr>
          <p:cNvPr id="90" name="圆角矩形标注 89"/>
          <p:cNvSpPr/>
          <p:nvPr/>
        </p:nvSpPr>
        <p:spPr>
          <a:xfrm>
            <a:off x="6947892" y="4471690"/>
            <a:ext cx="2920621" cy="832514"/>
          </a:xfrm>
          <a:prstGeom prst="wedgeRoundRectCallout">
            <a:avLst>
              <a:gd name="adj1" fmla="val 61913"/>
              <a:gd name="adj2" fmla="val 34169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不包括小丽也不包括小宇。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68" y="4903013"/>
            <a:ext cx="1224568" cy="1350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5" grpId="0"/>
      <p:bldP spid="86" grpId="0"/>
      <p:bldP spid="88" grpId="0" animBg="1"/>
      <p:bldP spid="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圆角矩形标注 87"/>
          <p:cNvSpPr/>
          <p:nvPr/>
        </p:nvSpPr>
        <p:spPr>
          <a:xfrm>
            <a:off x="2531430" y="1821648"/>
            <a:ext cx="6646461" cy="1091822"/>
          </a:xfrm>
          <a:prstGeom prst="wedgeRoundRectCallout">
            <a:avLst>
              <a:gd name="adj1" fmla="val -55449"/>
              <a:gd name="adj2" fmla="val 38021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数一数，小丽第</a:t>
            </a:r>
            <a:r>
              <a:rPr kumimoji="0" lang="en-US" altLang="zh-CN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，后面是第</a:t>
            </a:r>
            <a:r>
              <a:rPr kumimoji="0" lang="en-US" altLang="zh-CN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，第</a:t>
            </a:r>
            <a:r>
              <a:rPr kumimoji="0" lang="en-US" altLang="zh-CN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是小宇，中间有</a:t>
            </a:r>
            <a:r>
              <a:rPr kumimoji="0" lang="zh-CN" altLang="en-US" sz="48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□</a:t>
            </a: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</a:t>
            </a:r>
          </a:p>
        </p:txBody>
      </p:sp>
      <p:sp>
        <p:nvSpPr>
          <p:cNvPr id="10" name="Oval 153"/>
          <p:cNvSpPr/>
          <p:nvPr/>
        </p:nvSpPr>
        <p:spPr>
          <a:xfrm>
            <a:off x="6252070" y="4301087"/>
            <a:ext cx="576262" cy="576262"/>
          </a:xfrm>
          <a:prstGeom prst="ellipse">
            <a:avLst/>
          </a:prstGeom>
          <a:solidFill>
            <a:srgbClr val="FF7C80"/>
          </a:solidFill>
          <a:ln w="9525"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54"/>
          <p:cNvSpPr/>
          <p:nvPr/>
        </p:nvSpPr>
        <p:spPr>
          <a:xfrm>
            <a:off x="7170479" y="4301087"/>
            <a:ext cx="576263" cy="576263"/>
          </a:xfrm>
          <a:prstGeom prst="ellipse">
            <a:avLst/>
          </a:prstGeom>
          <a:solidFill>
            <a:srgbClr val="FF7C80"/>
          </a:solidFill>
          <a:ln w="9525"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55"/>
          <p:cNvSpPr/>
          <p:nvPr/>
        </p:nvSpPr>
        <p:spPr>
          <a:xfrm>
            <a:off x="3496842" y="4301881"/>
            <a:ext cx="576263" cy="574675"/>
          </a:xfrm>
          <a:prstGeom prst="ellipse">
            <a:avLst/>
          </a:prstGeom>
          <a:solidFill>
            <a:srgbClr val="FF7C80"/>
          </a:solidFill>
          <a:ln w="9525"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156"/>
          <p:cNvSpPr/>
          <p:nvPr/>
        </p:nvSpPr>
        <p:spPr>
          <a:xfrm>
            <a:off x="8088888" y="4301881"/>
            <a:ext cx="576263" cy="574675"/>
          </a:xfrm>
          <a:prstGeom prst="ellipse">
            <a:avLst/>
          </a:prstGeom>
          <a:solidFill>
            <a:srgbClr val="FF7C80"/>
          </a:solidFill>
          <a:ln w="9525"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157"/>
          <p:cNvSpPr/>
          <p:nvPr/>
        </p:nvSpPr>
        <p:spPr>
          <a:xfrm>
            <a:off x="4415252" y="4301087"/>
            <a:ext cx="576262" cy="576263"/>
          </a:xfrm>
          <a:prstGeom prst="ellipse">
            <a:avLst/>
          </a:prstGeom>
          <a:solidFill>
            <a:srgbClr val="FF7C80"/>
          </a:solidFill>
          <a:ln w="9525"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158"/>
          <p:cNvSpPr/>
          <p:nvPr/>
        </p:nvSpPr>
        <p:spPr>
          <a:xfrm>
            <a:off x="5333661" y="4301087"/>
            <a:ext cx="576262" cy="576263"/>
          </a:xfrm>
          <a:prstGeom prst="ellipse">
            <a:avLst/>
          </a:prstGeom>
          <a:solidFill>
            <a:srgbClr val="FF7C80"/>
          </a:solidFill>
          <a:ln w="9525">
            <a:noFill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162"/>
          <p:cNvSpPr txBox="1"/>
          <p:nvPr/>
        </p:nvSpPr>
        <p:spPr>
          <a:xfrm>
            <a:off x="3277767" y="5012287"/>
            <a:ext cx="122396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17" name="Text Box 163"/>
          <p:cNvSpPr txBox="1"/>
          <p:nvPr/>
        </p:nvSpPr>
        <p:spPr>
          <a:xfrm>
            <a:off x="7953928" y="5012287"/>
            <a:ext cx="122396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415251" y="4302479"/>
            <a:ext cx="3331491" cy="574871"/>
            <a:chOff x="4706280" y="2454378"/>
            <a:chExt cx="3331491" cy="574871"/>
          </a:xfrm>
        </p:grpSpPr>
        <p:sp>
          <p:nvSpPr>
            <p:cNvPr id="25" name="Oval 179"/>
            <p:cNvSpPr/>
            <p:nvPr/>
          </p:nvSpPr>
          <p:spPr>
            <a:xfrm>
              <a:off x="6543098" y="2454378"/>
              <a:ext cx="576263" cy="574871"/>
            </a:xfrm>
            <a:prstGeom prst="ellipse">
              <a:avLst/>
            </a:prstGeom>
            <a:solidFill>
              <a:srgbClr val="FACACA"/>
            </a:solidFill>
            <a:ln w="9525"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180"/>
            <p:cNvSpPr/>
            <p:nvPr/>
          </p:nvSpPr>
          <p:spPr>
            <a:xfrm>
              <a:off x="7461508" y="2454378"/>
              <a:ext cx="576263" cy="574871"/>
            </a:xfrm>
            <a:prstGeom prst="ellipse">
              <a:avLst/>
            </a:prstGeom>
            <a:solidFill>
              <a:srgbClr val="FACACA"/>
            </a:solidFill>
            <a:ln w="9525"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181"/>
            <p:cNvSpPr/>
            <p:nvPr/>
          </p:nvSpPr>
          <p:spPr>
            <a:xfrm>
              <a:off x="4706280" y="2454378"/>
              <a:ext cx="576263" cy="574871"/>
            </a:xfrm>
            <a:prstGeom prst="ellipse">
              <a:avLst/>
            </a:prstGeom>
            <a:solidFill>
              <a:srgbClr val="FACACA"/>
            </a:solidFill>
            <a:ln w="9525"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Oval 182"/>
            <p:cNvSpPr/>
            <p:nvPr/>
          </p:nvSpPr>
          <p:spPr>
            <a:xfrm>
              <a:off x="5624689" y="2454378"/>
              <a:ext cx="576263" cy="574871"/>
            </a:xfrm>
            <a:prstGeom prst="ellipse">
              <a:avLst/>
            </a:prstGeom>
            <a:solidFill>
              <a:srgbClr val="FACACA"/>
            </a:solidFill>
            <a:ln w="9525"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9"/>
          <p:cNvSpPr txBox="1"/>
          <p:nvPr/>
        </p:nvSpPr>
        <p:spPr>
          <a:xfrm>
            <a:off x="7488698" y="2298235"/>
            <a:ext cx="4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02800" y="3852090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90725" y="3852090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11" y="2529433"/>
            <a:ext cx="1282242" cy="1322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/>
      <p:bldP spid="17" grpId="0"/>
      <p:bldP spid="29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010" y="1628865"/>
            <a:ext cx="6488758" cy="336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0400" y="2123032"/>
            <a:ext cx="260672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东东排第</a:t>
            </a:r>
            <a:r>
              <a:rPr kumimoji="0" lang="zh-CN" altLang="en-US" sz="48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□</a:t>
            </a:r>
            <a:endParaRPr kumimoji="0" lang="en-US" altLang="zh-CN" sz="4000" b="0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玲玲排第</a:t>
            </a:r>
            <a:r>
              <a:rPr kumimoji="0" lang="zh-CN" altLang="en-US" sz="48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□</a:t>
            </a:r>
            <a:endParaRPr kumimoji="0" lang="en-US" altLang="zh-CN" sz="2400" b="0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2261406" y="2271946"/>
            <a:ext cx="433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9" name="文本框 10"/>
          <p:cNvSpPr txBox="1"/>
          <p:nvPr/>
        </p:nvSpPr>
        <p:spPr>
          <a:xfrm>
            <a:off x="2247794" y="2985119"/>
            <a:ext cx="433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1963761" y="4141534"/>
            <a:ext cx="3957851" cy="573207"/>
          </a:xfrm>
          <a:prstGeom prst="wedgeRoundRectCallout">
            <a:avLst>
              <a:gd name="adj1" fmla="val -47781"/>
              <a:gd name="adj2" fmla="val 145977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东东和玲玲之间有几人？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84" y="4714741"/>
            <a:ext cx="1260930" cy="1426346"/>
          </a:xfrm>
          <a:prstGeom prst="rect">
            <a:avLst/>
          </a:prstGeom>
        </p:spPr>
      </p:pic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宽屏</PresentationFormat>
  <Paragraphs>143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2020-06-23T01:50:34Z</dcterms:created>
  <dcterms:modified xsi:type="dcterms:W3CDTF">2021-01-07T11:06:47Z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