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7" r:id="rId18"/>
    <p:sldId id="276" r:id="rId19"/>
    <p:sldId id="279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A4A3A4"/>
          </p15:clr>
        </p15:guide>
        <p15:guide id="2" orient="horz" pos="712">
          <p15:clr>
            <a:srgbClr val="A4A3A4"/>
          </p15:clr>
        </p15:guide>
        <p15:guide id="3" orient="horz" pos="3864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909A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086" y="120"/>
      </p:cViewPr>
      <p:guideLst>
        <p:guide orient="horz" pos="648"/>
        <p:guide orient="horz" pos="712"/>
        <p:guide orient="horz" pos="38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690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690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rot="5400000">
            <a:off x="1897227" y="532894"/>
            <a:ext cx="3304625" cy="5881337"/>
          </a:xfrm>
          <a:prstGeom prst="rect">
            <a:avLst/>
          </a:prstGeom>
          <a:solidFill>
            <a:srgbClr val="56909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6" name="组合 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6909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-4714868" y="2110674"/>
                <a:ext cx="5033250" cy="961364"/>
                <a:chOff x="-4714868" y="2110674"/>
                <a:chExt cx="5033250" cy="961364"/>
              </a:xfrm>
            </p:grpSpPr>
            <p:sp>
              <p:nvSpPr>
                <p:cNvPr id="10" name="文本框 9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6909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8.2   </a:t>
                  </a:r>
                  <a:r>
                    <a:rPr lang="en-US" altLang="zh-CN" sz="4400" b="1" dirty="0">
                      <a:solidFill>
                        <a:srgbClr val="56909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8</a:t>
                  </a:r>
                  <a:r>
                    <a:rPr lang="zh-CN" altLang="en-US" sz="4400" b="1" dirty="0">
                      <a:solidFill>
                        <a:srgbClr val="56909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、</a:t>
                  </a:r>
                  <a:r>
                    <a:rPr lang="en-US" altLang="zh-CN" sz="4400" b="1" dirty="0">
                      <a:solidFill>
                        <a:srgbClr val="56909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7</a:t>
                  </a:r>
                  <a:r>
                    <a:rPr lang="zh-CN" altLang="en-US" sz="4400" b="1" dirty="0">
                      <a:solidFill>
                        <a:srgbClr val="56909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、</a:t>
                  </a:r>
                  <a:r>
                    <a:rPr lang="en-US" altLang="zh-CN" sz="4400" b="1" dirty="0">
                      <a:solidFill>
                        <a:srgbClr val="56909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</a:t>
                  </a:r>
                  <a:r>
                    <a:rPr lang="zh-CN" altLang="en-US" sz="4400" b="1" dirty="0">
                      <a:solidFill>
                        <a:srgbClr val="56909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加几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6909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第八单元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以内的进位加法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56909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14" name="矩形 13"/>
          <p:cNvSpPr/>
          <p:nvPr/>
        </p:nvSpPr>
        <p:spPr>
          <a:xfrm>
            <a:off x="9495692" y="502641"/>
            <a:ext cx="2696308" cy="3699752"/>
          </a:xfrm>
          <a:prstGeom prst="rect">
            <a:avLst/>
          </a:prstGeom>
          <a:gradFill>
            <a:gsLst>
              <a:gs pos="59570">
                <a:srgbClr val="9EC2D8"/>
              </a:gs>
              <a:gs pos="0">
                <a:srgbClr val="408187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90209" y="4136480"/>
            <a:ext cx="5701791" cy="2721520"/>
          </a:xfrm>
          <a:prstGeom prst="roundRect">
            <a:avLst>
              <a:gd name="adj" fmla="val 0"/>
            </a:avLst>
          </a:prstGeom>
          <a:gradFill>
            <a:gsLst>
              <a:gs pos="59570">
                <a:srgbClr val="9EC2D8"/>
              </a:gs>
              <a:gs pos="0">
                <a:srgbClr val="408187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r="9521" b="3230"/>
          <a:stretch>
            <a:fillRect/>
          </a:stretch>
        </p:blipFill>
        <p:spPr>
          <a:xfrm>
            <a:off x="7027499" y="803616"/>
            <a:ext cx="4627209" cy="5718813"/>
          </a:xfrm>
          <a:custGeom>
            <a:avLst/>
            <a:gdLst>
              <a:gd name="connsiteX0" fmla="*/ 0 w 4627209"/>
              <a:gd name="connsiteY0" fmla="*/ 0 h 5718813"/>
              <a:gd name="connsiteX1" fmla="*/ 4627209 w 4627209"/>
              <a:gd name="connsiteY1" fmla="*/ 0 h 5718813"/>
              <a:gd name="connsiteX2" fmla="*/ 4627209 w 4627209"/>
              <a:gd name="connsiteY2" fmla="*/ 5718813 h 5718813"/>
              <a:gd name="connsiteX3" fmla="*/ 0 w 4627209"/>
              <a:gd name="connsiteY3" fmla="*/ 5718813 h 571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7209" h="5718813">
                <a:moveTo>
                  <a:pt x="0" y="0"/>
                </a:moveTo>
                <a:lnTo>
                  <a:pt x="4627209" y="0"/>
                </a:lnTo>
                <a:lnTo>
                  <a:pt x="4627209" y="5718813"/>
                </a:lnTo>
                <a:lnTo>
                  <a:pt x="0" y="5718813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2"/>
          <p:cNvGrpSpPr/>
          <p:nvPr/>
        </p:nvGrpSpPr>
        <p:grpSpPr>
          <a:xfrm>
            <a:off x="4797983" y="1287132"/>
            <a:ext cx="5119082" cy="591910"/>
            <a:chOff x="5827595" y="316491"/>
            <a:chExt cx="3883498" cy="597910"/>
          </a:xfrm>
        </p:grpSpPr>
        <p:sp>
          <p:nvSpPr>
            <p:cNvPr id="71" name="圆角矩形标注 70"/>
            <p:cNvSpPr/>
            <p:nvPr/>
          </p:nvSpPr>
          <p:spPr>
            <a:xfrm>
              <a:off x="5827595" y="316491"/>
              <a:ext cx="3883498" cy="597910"/>
            </a:xfrm>
            <a:prstGeom prst="wedgeRoundRectCallout">
              <a:avLst>
                <a:gd name="adj1" fmla="val 57485"/>
                <a:gd name="adj2" fmla="val 4147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77718" y="336219"/>
              <a:ext cx="359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移动</a:t>
              </a:r>
              <a:r>
                <a:rPr kumimoji="0" lang="en-US" altLang="zh-CN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，每次加上卡片上的数。</a:t>
              </a:r>
            </a:p>
          </p:txBody>
        </p:sp>
      </p:grpSp>
      <p:graphicFrame>
        <p:nvGraphicFramePr>
          <p:cNvPr id="78" name="Group 6"/>
          <p:cNvGraphicFramePr>
            <a:graphicFrameLocks noGrp="1"/>
          </p:cNvGraphicFramePr>
          <p:nvPr/>
        </p:nvGraphicFramePr>
        <p:xfrm>
          <a:off x="1474243" y="3405536"/>
          <a:ext cx="9305331" cy="909795"/>
        </p:xfrm>
        <a:graphic>
          <a:graphicData uri="http://schemas.openxmlformats.org/drawingml/2006/table">
            <a:tbl>
              <a:tblPr/>
              <a:tblGrid>
                <a:gridCol w="84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09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" name="椭圆 36"/>
          <p:cNvSpPr>
            <a:spLocks noChangeArrowheads="1"/>
          </p:cNvSpPr>
          <p:nvPr/>
        </p:nvSpPr>
        <p:spPr bwMode="auto">
          <a:xfrm>
            <a:off x="1482963" y="2369173"/>
            <a:ext cx="852386" cy="855916"/>
          </a:xfrm>
          <a:prstGeom prst="ellipse">
            <a:avLst/>
          </a:prstGeom>
          <a:solidFill>
            <a:srgbClr val="DEF6FE"/>
          </a:solidFill>
          <a:ln w="25400">
            <a:noFill/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1528050" y="456360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2381231" y="458265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3275356" y="4582655"/>
            <a:ext cx="739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4085831" y="458265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4939012" y="458265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85" name="Text Box 20"/>
          <p:cNvSpPr txBox="1">
            <a:spLocks noChangeArrowheads="1"/>
          </p:cNvSpPr>
          <p:nvPr/>
        </p:nvSpPr>
        <p:spPr bwMode="auto">
          <a:xfrm>
            <a:off x="5792193" y="458265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6645374" y="456360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87" name="Text Box 20"/>
          <p:cNvSpPr txBox="1">
            <a:spLocks noChangeArrowheads="1"/>
          </p:cNvSpPr>
          <p:nvPr/>
        </p:nvSpPr>
        <p:spPr bwMode="auto">
          <a:xfrm>
            <a:off x="7498555" y="456360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>
            <a:off x="8310792" y="4574718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9204917" y="4571543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10058094" y="4571543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82" y="2019717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7266 -0.0009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1 -0.00069 L 0.14128 -3.7037E-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79 -3.7037E-7 L 0.21159 -3.7037E-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93 -3.7037E-7 L 0.28177 -3.7037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77 -3.7037E-7 L 0.34727 -3.7037E-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727 -3.7037E-7 L 0.4138 -3.7037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66 -3.7037E-7 L 0.48633 -3.7037E-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33 -3.7037E-7 L 0.55313 -3.7037E-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13 -3.7037E-7 L 0.61979 -3.7037E-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79 -3.7037E-7 L 0.69622 -3.7037E-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ldLvl="0" animBg="1"/>
      <p:bldP spid="79" grpId="1" bldLvl="0" animBg="1"/>
      <p:bldP spid="79" grpId="2" bldLvl="0" animBg="1"/>
      <p:bldP spid="79" grpId="3" bldLvl="0" animBg="1"/>
      <p:bldP spid="79" grpId="4" bldLvl="0" animBg="1"/>
      <p:bldP spid="79" grpId="5" bldLvl="0" animBg="1"/>
      <p:bldP spid="79" grpId="6" bldLvl="0" animBg="1"/>
      <p:bldP spid="79" grpId="7" bldLvl="0" animBg="1"/>
      <p:bldP spid="79" grpId="8" bldLvl="0" animBg="1"/>
      <p:bldP spid="79" grpId="9" bldLvl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61783" y="388997"/>
            <a:ext cx="2766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6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巩固练习</a:t>
            </a:r>
          </a:p>
        </p:txBody>
      </p:sp>
      <p:grpSp>
        <p:nvGrpSpPr>
          <p:cNvPr id="2" name="组合 72"/>
          <p:cNvGrpSpPr/>
          <p:nvPr/>
        </p:nvGrpSpPr>
        <p:grpSpPr>
          <a:xfrm>
            <a:off x="4777075" y="1378602"/>
            <a:ext cx="4961312" cy="516834"/>
            <a:chOff x="5827595" y="316491"/>
            <a:chExt cx="3883498" cy="597910"/>
          </a:xfrm>
        </p:grpSpPr>
        <p:sp>
          <p:nvSpPr>
            <p:cNvPr id="71" name="圆角矩形标注 70"/>
            <p:cNvSpPr/>
            <p:nvPr/>
          </p:nvSpPr>
          <p:spPr>
            <a:xfrm>
              <a:off x="5827595" y="316491"/>
              <a:ext cx="3883498" cy="597910"/>
            </a:xfrm>
            <a:prstGeom prst="wedgeRoundRectCallout">
              <a:avLst>
                <a:gd name="adj1" fmla="val 57485"/>
                <a:gd name="adj2" fmla="val 4147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77718" y="336219"/>
              <a:ext cx="359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移动</a:t>
              </a:r>
              <a:r>
                <a:rPr kumimoji="0" lang="en-US" altLang="zh-CN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，每次加上卡片上的数。</a:t>
              </a:r>
            </a:p>
          </p:txBody>
        </p:sp>
      </p:grpSp>
      <p:graphicFrame>
        <p:nvGraphicFramePr>
          <p:cNvPr id="78" name="Group 6"/>
          <p:cNvGraphicFramePr>
            <a:graphicFrameLocks noGrp="1"/>
          </p:cNvGraphicFramePr>
          <p:nvPr/>
        </p:nvGraphicFramePr>
        <p:xfrm>
          <a:off x="1464194" y="3395488"/>
          <a:ext cx="9305331" cy="909795"/>
        </p:xfrm>
        <a:graphic>
          <a:graphicData uri="http://schemas.openxmlformats.org/drawingml/2006/table">
            <a:tbl>
              <a:tblPr/>
              <a:tblGrid>
                <a:gridCol w="84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09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" name="椭圆 36"/>
          <p:cNvSpPr>
            <a:spLocks noChangeArrowheads="1"/>
          </p:cNvSpPr>
          <p:nvPr/>
        </p:nvSpPr>
        <p:spPr bwMode="auto">
          <a:xfrm>
            <a:off x="1472914" y="2359125"/>
            <a:ext cx="852386" cy="855916"/>
          </a:xfrm>
          <a:prstGeom prst="ellipse">
            <a:avLst/>
          </a:prstGeom>
          <a:solidFill>
            <a:srgbClr val="DEF6FE"/>
          </a:solidFill>
          <a:ln w="25400">
            <a:noFill/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1497905" y="455355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2351086" y="457260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3245211" y="4572607"/>
            <a:ext cx="739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4055686" y="457260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4908867" y="457260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85" name="Text Box 20"/>
          <p:cNvSpPr txBox="1">
            <a:spLocks noChangeArrowheads="1"/>
          </p:cNvSpPr>
          <p:nvPr/>
        </p:nvSpPr>
        <p:spPr bwMode="auto">
          <a:xfrm>
            <a:off x="5762048" y="457260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6615229" y="455355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87" name="Text Box 20"/>
          <p:cNvSpPr txBox="1">
            <a:spLocks noChangeArrowheads="1"/>
          </p:cNvSpPr>
          <p:nvPr/>
        </p:nvSpPr>
        <p:spPr bwMode="auto">
          <a:xfrm>
            <a:off x="7468410" y="455355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>
            <a:off x="8280647" y="4564670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9174772" y="456149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10027949" y="456149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82" y="2019717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07266 -0.0009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1 -0.00069 L 0.14128 0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79 0 L 0.21159 0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93 0 L 0.28177 0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77 0 L 0.34726 0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726 0 L 0.4138 0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66 0 L 0.48633 0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33 0 L 0.55312 0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12 0 L 0.61979 0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79 0 L 0.69622 0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ldLvl="0" animBg="1"/>
      <p:bldP spid="79" grpId="1" bldLvl="0" animBg="1"/>
      <p:bldP spid="79" grpId="2" bldLvl="0" animBg="1"/>
      <p:bldP spid="79" grpId="3" bldLvl="0" animBg="1"/>
      <p:bldP spid="79" grpId="4" bldLvl="0" animBg="1"/>
      <p:bldP spid="79" grpId="5" bldLvl="0" animBg="1"/>
      <p:bldP spid="79" grpId="6" bldLvl="0" animBg="1"/>
      <p:bldP spid="79" grpId="7" bldLvl="0" animBg="1"/>
      <p:bldP spid="79" grpId="8" bldLvl="0" animBg="1"/>
      <p:bldP spid="79" grpId="9" bldLvl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2"/>
          <p:cNvGrpSpPr/>
          <p:nvPr/>
        </p:nvGrpSpPr>
        <p:grpSpPr>
          <a:xfrm>
            <a:off x="5928528" y="1349162"/>
            <a:ext cx="3819008" cy="653444"/>
            <a:chOff x="5827595" y="316491"/>
            <a:chExt cx="3883498" cy="597910"/>
          </a:xfrm>
        </p:grpSpPr>
        <p:sp>
          <p:nvSpPr>
            <p:cNvPr id="71" name="圆角矩形标注 70"/>
            <p:cNvSpPr/>
            <p:nvPr/>
          </p:nvSpPr>
          <p:spPr>
            <a:xfrm>
              <a:off x="5827595" y="316491"/>
              <a:ext cx="3883498" cy="597910"/>
            </a:xfrm>
            <a:prstGeom prst="wedgeRoundRectCallout">
              <a:avLst>
                <a:gd name="adj1" fmla="val 57485"/>
                <a:gd name="adj2" fmla="val 4147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77718" y="336219"/>
              <a:ext cx="359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用你喜欢的方法计算。</a:t>
              </a:r>
            </a:p>
          </p:txBody>
        </p:sp>
      </p:grpSp>
      <p:grpSp>
        <p:nvGrpSpPr>
          <p:cNvPr id="21" name="Group 11"/>
          <p:cNvGrpSpPr/>
          <p:nvPr/>
        </p:nvGrpSpPr>
        <p:grpSpPr>
          <a:xfrm>
            <a:off x="3495660" y="3555460"/>
            <a:ext cx="482600" cy="739775"/>
            <a:chOff x="-9" y="0"/>
            <a:chExt cx="304" cy="466"/>
          </a:xfrm>
        </p:grpSpPr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H="1">
              <a:off x="154" y="0"/>
              <a:ext cx="14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-9" y="136"/>
              <a:ext cx="2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4" name="Group 14"/>
          <p:cNvGrpSpPr/>
          <p:nvPr/>
        </p:nvGrpSpPr>
        <p:grpSpPr>
          <a:xfrm>
            <a:off x="3989969" y="3555460"/>
            <a:ext cx="454025" cy="736600"/>
            <a:chOff x="-26" y="0"/>
            <a:chExt cx="286" cy="464"/>
          </a:xfrm>
        </p:grpSpPr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-26" y="0"/>
              <a:ext cx="162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45" y="134"/>
              <a:ext cx="2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7" name="Group 17"/>
          <p:cNvGrpSpPr/>
          <p:nvPr/>
        </p:nvGrpSpPr>
        <p:grpSpPr>
          <a:xfrm>
            <a:off x="3219564" y="3719476"/>
            <a:ext cx="533750" cy="676275"/>
            <a:chOff x="0" y="0"/>
            <a:chExt cx="681" cy="771"/>
          </a:xfrm>
        </p:grpSpPr>
        <p:grpSp>
          <p:nvGrpSpPr>
            <p:cNvPr id="28" name="Group 18"/>
            <p:cNvGrpSpPr/>
            <p:nvPr/>
          </p:nvGrpSpPr>
          <p:grpSpPr>
            <a:xfrm>
              <a:off x="0" y="0"/>
              <a:ext cx="681" cy="771"/>
              <a:chOff x="0" y="0"/>
              <a:chExt cx="681" cy="771"/>
            </a:xfrm>
          </p:grpSpPr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681" y="63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353260" y="3060664"/>
            <a:ext cx="911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33" name="标题 1"/>
          <p:cNvSpPr>
            <a:spLocks noChangeArrowheads="1"/>
          </p:cNvSpPr>
          <p:nvPr/>
        </p:nvSpPr>
        <p:spPr bwMode="auto">
          <a:xfrm>
            <a:off x="3019540" y="3063839"/>
            <a:ext cx="2654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892961" y="4506033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grpSp>
        <p:nvGrpSpPr>
          <p:cNvPr id="35" name="Group 11"/>
          <p:cNvGrpSpPr/>
          <p:nvPr/>
        </p:nvGrpSpPr>
        <p:grpSpPr>
          <a:xfrm>
            <a:off x="6857221" y="3536441"/>
            <a:ext cx="482600" cy="739775"/>
            <a:chOff x="-9" y="0"/>
            <a:chExt cx="304" cy="466"/>
          </a:xfrm>
        </p:grpSpPr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>
              <a:off x="154" y="0"/>
              <a:ext cx="14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-9" y="136"/>
              <a:ext cx="2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8" name="Group 14"/>
          <p:cNvGrpSpPr/>
          <p:nvPr/>
        </p:nvGrpSpPr>
        <p:grpSpPr>
          <a:xfrm>
            <a:off x="7371351" y="3536441"/>
            <a:ext cx="454025" cy="736600"/>
            <a:chOff x="-26" y="0"/>
            <a:chExt cx="286" cy="464"/>
          </a:xfrm>
        </p:grpSpPr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-26" y="0"/>
              <a:ext cx="162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45" y="134"/>
              <a:ext cx="2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1" name="Group 17"/>
          <p:cNvGrpSpPr/>
          <p:nvPr/>
        </p:nvGrpSpPr>
        <p:grpSpPr>
          <a:xfrm>
            <a:off x="7628526" y="3548951"/>
            <a:ext cx="530717" cy="846799"/>
            <a:chOff x="-679" y="0"/>
            <a:chExt cx="681" cy="777"/>
          </a:xfrm>
        </p:grpSpPr>
        <p:grpSp>
          <p:nvGrpSpPr>
            <p:cNvPr id="42" name="Group 18"/>
            <p:cNvGrpSpPr/>
            <p:nvPr/>
          </p:nvGrpSpPr>
          <p:grpSpPr>
            <a:xfrm>
              <a:off x="-679" y="0"/>
              <a:ext cx="681" cy="771"/>
              <a:chOff x="-679" y="0"/>
              <a:chExt cx="681" cy="771"/>
            </a:xfrm>
          </p:grpSpPr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1" y="0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-679" y="771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 flipV="1">
              <a:off x="-672" y="64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8511448" y="3052464"/>
            <a:ext cx="911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47" name="标题 1"/>
          <p:cNvSpPr>
            <a:spLocks noChangeArrowheads="1"/>
          </p:cNvSpPr>
          <p:nvPr/>
        </p:nvSpPr>
        <p:spPr bwMode="auto">
          <a:xfrm>
            <a:off x="7184298" y="3060664"/>
            <a:ext cx="2654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7339822" y="4506033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4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82" y="2019717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 bwMode="auto">
          <a:xfrm>
            <a:off x="1516848" y="2654805"/>
            <a:ext cx="2619230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6+7=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7+6=</a:t>
            </a:r>
            <a:endParaRPr kumimoji="0" lang="zh-CN" altLang="en-US" sz="28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3743" y="2773884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3743" y="3316138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5134075" y="2654805"/>
            <a:ext cx="2619230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8+6=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6+8=</a:t>
            </a:r>
            <a:endParaRPr kumimoji="0" lang="zh-CN" altLang="en-US" sz="28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4345" y="2768925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4345" y="3306455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8751302" y="2654805"/>
            <a:ext cx="2619230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9+7=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7+9=</a:t>
            </a:r>
            <a:endParaRPr kumimoji="0" lang="zh-CN" altLang="en-US" sz="28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44109" y="2764505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44109" y="3287725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027" y="1280848"/>
            <a:ext cx="218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做一做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2" descr="C:\Documents and Settings\Administrator\桌面\QQ图片2016061710491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279" y="2059077"/>
            <a:ext cx="4210019" cy="218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41" descr="C:\Documents and Settings\Administrator\桌面\QQ图片20160617104917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2625" y="1643751"/>
            <a:ext cx="4110444" cy="25977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101214" y="4595435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95562" y="4595435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98838" y="4595435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61199" y="4658247"/>
            <a:ext cx="450377" cy="450377"/>
          </a:xfrm>
          <a:prstGeom prst="ellipse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8129" y="464177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         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节）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907279" y="4635328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287978" y="4635328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502628" y="4628506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612038" y="4614480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</a:p>
        </p:txBody>
      </p:sp>
      <p:sp>
        <p:nvSpPr>
          <p:cNvPr id="15" name="矩形 14"/>
          <p:cNvSpPr/>
          <p:nvPr/>
        </p:nvSpPr>
        <p:spPr>
          <a:xfrm>
            <a:off x="7030331" y="4597709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24679" y="4597709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27955" y="4597709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790316" y="4660521"/>
            <a:ext cx="450377" cy="450377"/>
          </a:xfrm>
          <a:prstGeom prst="ellipse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86593" y="4624099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          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朵）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846101" y="4640346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226800" y="4640346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9414154" y="4633524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530764" y="4599402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Documents and Settings\Administrator\桌面\QQ图片2016061809465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7593" y="1681058"/>
            <a:ext cx="4816815" cy="20430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5777187" y="3842130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4844" y="3851133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8+     =15</a:t>
            </a:r>
            <a:endParaRPr kumimoji="0" lang="zh-CN" altLang="en-US" sz="2800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581793" y="3851133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080281" y="4744711"/>
            <a:ext cx="2161994" cy="576000"/>
            <a:chOff x="5356163" y="4410497"/>
            <a:chExt cx="2161994" cy="576000"/>
          </a:xfrm>
        </p:grpSpPr>
        <p:sp>
          <p:nvSpPr>
            <p:cNvPr id="34" name="TextBox 33"/>
            <p:cNvSpPr txBox="1"/>
            <p:nvPr/>
          </p:nvSpPr>
          <p:spPr>
            <a:xfrm>
              <a:off x="5356163" y="4436887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6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15–8=</a:t>
              </a:r>
              <a:endParaRPr kumimoji="0" lang="zh-CN" altLang="en-US" sz="2800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42157" y="4410497"/>
              <a:ext cx="576000" cy="576000"/>
            </a:xfrm>
            <a:prstGeom prst="rect">
              <a:avLst/>
            </a:prstGeom>
            <a:solidFill>
              <a:srgbClr val="FDFE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6470881" y="4826573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660400" y="1310725"/>
            <a:ext cx="91190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在⚪里分别填上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，使每条线上的三个数相加都得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" name="Picture 12" descr="C:\Documents and Settings\Administrator\桌面\图片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7FA">
                  <a:alpha val="100000"/>
                </a:srgbClr>
              </a:clrFrom>
              <a:clrTo>
                <a:srgbClr val="F4F7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9943" y="1954812"/>
            <a:ext cx="6289384" cy="3648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952404" y="3453831"/>
            <a:ext cx="642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498243" y="2515332"/>
            <a:ext cx="644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473721" y="4423748"/>
            <a:ext cx="642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577628" y="4423748"/>
            <a:ext cx="642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032499" y="3438904"/>
            <a:ext cx="642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371375" y="1491929"/>
            <a:ext cx="6045958" cy="3603010"/>
          </a:xfrm>
          <a:prstGeom prst="roundRect">
            <a:avLst/>
          </a:prstGeom>
          <a:solidFill>
            <a:srgbClr val="DE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344" y="1892377"/>
            <a:ext cx="5096021" cy="280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计算时，可以用凑十法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“拆小数，凑大数”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或者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“拆大数，凑小数”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，也可以用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“交换两个加数的位置，得数不变”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的规律来计算。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33" y="4471517"/>
            <a:ext cx="3773156" cy="18865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rot="5400000">
            <a:off x="1897227" y="532894"/>
            <a:ext cx="3304625" cy="5881337"/>
          </a:xfrm>
          <a:prstGeom prst="rect">
            <a:avLst/>
          </a:prstGeom>
          <a:solidFill>
            <a:srgbClr val="56909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6" name="组合 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6909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-4714868" y="2110674"/>
                <a:ext cx="5033250" cy="961364"/>
                <a:chOff x="-4714868" y="2110674"/>
                <a:chExt cx="5033250" cy="961364"/>
              </a:xfrm>
            </p:grpSpPr>
            <p:sp>
              <p:nvSpPr>
                <p:cNvPr id="10" name="文本框 9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6909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第八单元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以内的进位加法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56909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14" name="矩形 13"/>
          <p:cNvSpPr/>
          <p:nvPr/>
        </p:nvSpPr>
        <p:spPr>
          <a:xfrm>
            <a:off x="9495692" y="502641"/>
            <a:ext cx="2696308" cy="3699752"/>
          </a:xfrm>
          <a:prstGeom prst="rect">
            <a:avLst/>
          </a:prstGeom>
          <a:gradFill>
            <a:gsLst>
              <a:gs pos="59570">
                <a:srgbClr val="9EC2D8"/>
              </a:gs>
              <a:gs pos="0">
                <a:srgbClr val="408187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90209" y="4136480"/>
            <a:ext cx="5701791" cy="2721520"/>
          </a:xfrm>
          <a:prstGeom prst="roundRect">
            <a:avLst>
              <a:gd name="adj" fmla="val 0"/>
            </a:avLst>
          </a:prstGeom>
          <a:gradFill>
            <a:gsLst>
              <a:gs pos="59570">
                <a:srgbClr val="9EC2D8"/>
              </a:gs>
              <a:gs pos="0">
                <a:srgbClr val="408187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r="9521" b="3230"/>
          <a:stretch>
            <a:fillRect/>
          </a:stretch>
        </p:blipFill>
        <p:spPr>
          <a:xfrm>
            <a:off x="7027499" y="803616"/>
            <a:ext cx="4627209" cy="5718813"/>
          </a:xfrm>
          <a:custGeom>
            <a:avLst/>
            <a:gdLst>
              <a:gd name="connsiteX0" fmla="*/ 0 w 4627209"/>
              <a:gd name="connsiteY0" fmla="*/ 0 h 5718813"/>
              <a:gd name="connsiteX1" fmla="*/ 4627209 w 4627209"/>
              <a:gd name="connsiteY1" fmla="*/ 0 h 5718813"/>
              <a:gd name="connsiteX2" fmla="*/ 4627209 w 4627209"/>
              <a:gd name="connsiteY2" fmla="*/ 5718813 h 5718813"/>
              <a:gd name="connsiteX3" fmla="*/ 0 w 4627209"/>
              <a:gd name="connsiteY3" fmla="*/ 5718813 h 571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7209" h="5718813">
                <a:moveTo>
                  <a:pt x="0" y="0"/>
                </a:moveTo>
                <a:lnTo>
                  <a:pt x="4627209" y="0"/>
                </a:lnTo>
                <a:lnTo>
                  <a:pt x="4627209" y="5718813"/>
                </a:lnTo>
                <a:lnTo>
                  <a:pt x="0" y="5718813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标注 16"/>
          <p:cNvSpPr/>
          <p:nvPr/>
        </p:nvSpPr>
        <p:spPr>
          <a:xfrm>
            <a:off x="5817995" y="1306270"/>
            <a:ext cx="4252283" cy="559559"/>
          </a:xfrm>
          <a:prstGeom prst="wedgeRoundRectCallout">
            <a:avLst>
              <a:gd name="adj1" fmla="val 57561"/>
              <a:gd name="adj2" fmla="val 35931"/>
              <a:gd name="adj3" fmla="val 16667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跑步的一共有多少个学生？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t="3854" b="7635"/>
          <a:stretch>
            <a:fillRect/>
          </a:stretch>
        </p:blipFill>
        <p:spPr>
          <a:xfrm>
            <a:off x="1670160" y="2019717"/>
            <a:ext cx="5732443" cy="35241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8186827" y="2962075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8+5= </a:t>
            </a:r>
            <a:endParaRPr kumimoji="0" lang="zh-CN" altLang="en-US" sz="11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2138" y="2808186"/>
            <a:ext cx="46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0" name="椭圆 9"/>
          <p:cNvSpPr/>
          <p:nvPr/>
        </p:nvSpPr>
        <p:spPr>
          <a:xfrm rot="1056203">
            <a:off x="3560455" y="2777001"/>
            <a:ext cx="3652595" cy="2418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360195">
            <a:off x="1905602" y="1943007"/>
            <a:ext cx="2264349" cy="13197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情景导入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82" y="2019717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1"/>
          <p:cNvGrpSpPr/>
          <p:nvPr/>
        </p:nvGrpSpPr>
        <p:grpSpPr>
          <a:xfrm>
            <a:off x="8215100" y="3250394"/>
            <a:ext cx="842124" cy="739775"/>
            <a:chOff x="-9" y="0"/>
            <a:chExt cx="304" cy="466"/>
          </a:xfrm>
        </p:grpSpPr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154" y="0"/>
              <a:ext cx="14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-9" y="136"/>
              <a:ext cx="2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7" name="Group 14"/>
          <p:cNvGrpSpPr/>
          <p:nvPr/>
        </p:nvGrpSpPr>
        <p:grpSpPr>
          <a:xfrm>
            <a:off x="9039997" y="3250394"/>
            <a:ext cx="750708" cy="736600"/>
            <a:chOff x="9" y="0"/>
            <a:chExt cx="271" cy="464"/>
          </a:xfrm>
        </p:grpSpPr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9" y="0"/>
              <a:ext cx="127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65" y="134"/>
              <a:ext cx="2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0" name="Group 17"/>
          <p:cNvGrpSpPr/>
          <p:nvPr/>
        </p:nvGrpSpPr>
        <p:grpSpPr>
          <a:xfrm>
            <a:off x="8251640" y="3206612"/>
            <a:ext cx="389458" cy="967017"/>
            <a:chOff x="0" y="0"/>
            <a:chExt cx="681" cy="771"/>
          </a:xfrm>
        </p:grpSpPr>
        <p:grpSp>
          <p:nvGrpSpPr>
            <p:cNvPr id="41" name="Group 18"/>
            <p:cNvGrpSpPr/>
            <p:nvPr/>
          </p:nvGrpSpPr>
          <p:grpSpPr>
            <a:xfrm>
              <a:off x="0" y="0"/>
              <a:ext cx="681" cy="771"/>
              <a:chOff x="0" y="0"/>
              <a:chExt cx="681" cy="771"/>
            </a:xfrm>
          </p:grpSpPr>
          <p:sp>
            <p:nvSpPr>
              <p:cNvPr id="43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Line 16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681" y="63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9505024" y="2716967"/>
            <a:ext cx="978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46" name="标题 1"/>
          <p:cNvSpPr>
            <a:spLocks noChangeArrowheads="1"/>
          </p:cNvSpPr>
          <p:nvPr/>
        </p:nvSpPr>
        <p:spPr bwMode="auto">
          <a:xfrm>
            <a:off x="8081764" y="2716967"/>
            <a:ext cx="293010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7989169" y="4235013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53131" y="1997504"/>
            <a:ext cx="326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方法一：点数法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34737" y="1997504"/>
            <a:ext cx="326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方法二：凑十法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1516849" y="2790653"/>
            <a:ext cx="4517409" cy="17059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871690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871690" y="376419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432764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432764" y="376419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993838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993838" y="376419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554912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54912" y="376419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4115986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115986" y="376419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4677060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677060" y="376419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5238135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3286360" y="4726360"/>
            <a:ext cx="978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6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4" grpId="0" animBg="1"/>
      <p:bldP spid="56" grpId="0" animBg="1"/>
      <p:bldP spid="58" grpId="0" animBg="1"/>
      <p:bldP spid="60" grpId="0" animBg="1"/>
      <p:bldP spid="62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45021" y="1264200"/>
            <a:ext cx="359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圈一圈，算一算</a:t>
            </a:r>
          </a:p>
        </p:txBody>
      </p:sp>
      <p:pic>
        <p:nvPicPr>
          <p:cNvPr id="19" name="Picture 14" descr="C:\Documents and Settings\Administrator\桌面\QQ图片2016061710490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5234" y="1880241"/>
            <a:ext cx="4518666" cy="35117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3" descr="C:\Documents and Settings\Administrator\桌面\QQ图片2016061710490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5794" y="1997523"/>
            <a:ext cx="3896434" cy="36394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2769602" y="4543261"/>
            <a:ext cx="514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3558632" y="4543261"/>
            <a:ext cx="514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4024750" y="3748383"/>
            <a:ext cx="810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150619" y="4144815"/>
            <a:ext cx="514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7921184" y="4144815"/>
            <a:ext cx="514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8475785" y="3350080"/>
            <a:ext cx="724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13238" y="1952720"/>
            <a:ext cx="4074340" cy="13029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18" name="矩形 17"/>
          <p:cNvSpPr/>
          <p:nvPr/>
        </p:nvSpPr>
        <p:spPr>
          <a:xfrm>
            <a:off x="1310357" y="1952720"/>
            <a:ext cx="3723867" cy="16747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 bwMode="auto">
          <a:xfrm>
            <a:off x="1329230" y="2413643"/>
            <a:ext cx="3192435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7+3+3=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7+6=</a:t>
            </a:r>
            <a:endParaRPr kumimoji="0" lang="zh-CN" altLang="en-US" sz="280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14901" y="2521086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5374" y="3047985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4946457" y="2413643"/>
            <a:ext cx="3192435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6+4+2=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6+6=</a:t>
            </a:r>
            <a:endParaRPr kumimoji="0" lang="zh-CN" altLang="en-US" sz="280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1701" y="2547321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64467" y="3043101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8563684" y="2413643"/>
            <a:ext cx="3192435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8+2+2=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8+4=</a:t>
            </a:r>
            <a:endParaRPr kumimoji="0" lang="zh-CN" altLang="en-US" sz="280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78494" y="2521086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42684" y="3043101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028" y="1335695"/>
            <a:ext cx="218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做一做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6936853" y="4385522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936853" y="2047196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936853" y="2762947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936853" y="3601530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545026" y="4416235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545026" y="2077909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545026" y="2793660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545026" y="3632243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21"/>
          <p:cNvGrpSpPr/>
          <p:nvPr/>
        </p:nvGrpSpPr>
        <p:grpSpPr>
          <a:xfrm>
            <a:off x="1169367" y="2010381"/>
            <a:ext cx="2481263" cy="2817074"/>
            <a:chOff x="1143090" y="1132735"/>
            <a:chExt cx="2480978" cy="2817658"/>
          </a:xfrm>
        </p:grpSpPr>
        <p:sp>
          <p:nvSpPr>
            <p:cNvPr id="14" name="TextBox 2"/>
            <p:cNvSpPr txBox="1"/>
            <p:nvPr/>
          </p:nvSpPr>
          <p:spPr>
            <a:xfrm>
              <a:off x="1143090" y="2266958"/>
              <a:ext cx="990574" cy="523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 +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6"/>
            <p:cNvGrpSpPr/>
            <p:nvPr/>
          </p:nvGrpSpPr>
          <p:grpSpPr>
            <a:xfrm>
              <a:off x="2043620" y="1455901"/>
              <a:ext cx="503289" cy="2285940"/>
              <a:chOff x="2095974" y="1428780"/>
              <a:chExt cx="503289" cy="2285940"/>
            </a:xfrm>
          </p:grpSpPr>
          <p:cxnSp>
            <p:nvCxnSpPr>
              <p:cNvPr id="20" name="直接连接符 4"/>
              <p:cNvCxnSpPr/>
              <p:nvPr/>
            </p:nvCxnSpPr>
            <p:spPr>
              <a:xfrm flipV="1">
                <a:off x="2095974" y="1428780"/>
                <a:ext cx="503289" cy="116134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1" name="直接连接符 5"/>
              <p:cNvCxnSpPr/>
              <p:nvPr/>
            </p:nvCxnSpPr>
            <p:spPr>
              <a:xfrm flipV="1">
                <a:off x="2104389" y="2114562"/>
                <a:ext cx="494874" cy="47556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2" name="直接连接符 8"/>
              <p:cNvCxnSpPr/>
              <p:nvPr/>
            </p:nvCxnSpPr>
            <p:spPr>
              <a:xfrm>
                <a:off x="2098140" y="2581734"/>
                <a:ext cx="448769" cy="36261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3" name="直接连接符 12"/>
              <p:cNvCxnSpPr/>
              <p:nvPr/>
            </p:nvCxnSpPr>
            <p:spPr>
              <a:xfrm>
                <a:off x="2098140" y="2590124"/>
                <a:ext cx="501123" cy="11245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16" name="TextBox 17"/>
            <p:cNvSpPr txBox="1"/>
            <p:nvPr/>
          </p:nvSpPr>
          <p:spPr>
            <a:xfrm>
              <a:off x="2633494" y="1132735"/>
              <a:ext cx="990574" cy="523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2608327" y="1826906"/>
              <a:ext cx="990574" cy="523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2616043" y="2661187"/>
              <a:ext cx="990574" cy="523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2599938" y="3427064"/>
              <a:ext cx="990574" cy="523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22"/>
          <p:cNvGrpSpPr/>
          <p:nvPr/>
        </p:nvGrpSpPr>
        <p:grpSpPr>
          <a:xfrm>
            <a:off x="4522004" y="2009143"/>
            <a:ext cx="2479675" cy="2818312"/>
            <a:chOff x="1143090" y="1132735"/>
            <a:chExt cx="2480978" cy="2817375"/>
          </a:xfrm>
        </p:grpSpPr>
        <p:sp>
          <p:nvSpPr>
            <p:cNvPr id="35" name="TextBox 23"/>
            <p:cNvSpPr txBox="1"/>
            <p:nvPr/>
          </p:nvSpPr>
          <p:spPr>
            <a:xfrm>
              <a:off x="1143090" y="2266958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 +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" name="组合 24"/>
            <p:cNvGrpSpPr/>
            <p:nvPr/>
          </p:nvGrpSpPr>
          <p:grpSpPr>
            <a:xfrm>
              <a:off x="2043620" y="1455901"/>
              <a:ext cx="503289" cy="2285940"/>
              <a:chOff x="2095974" y="1428780"/>
              <a:chExt cx="503289" cy="2285940"/>
            </a:xfrm>
          </p:grpSpPr>
          <p:cxnSp>
            <p:nvCxnSpPr>
              <p:cNvPr id="41" name="直接连接符 29"/>
              <p:cNvCxnSpPr/>
              <p:nvPr/>
            </p:nvCxnSpPr>
            <p:spPr>
              <a:xfrm flipV="1">
                <a:off x="2095974" y="1428780"/>
                <a:ext cx="503289" cy="116134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2" name="直接连接符 30"/>
              <p:cNvCxnSpPr/>
              <p:nvPr/>
            </p:nvCxnSpPr>
            <p:spPr>
              <a:xfrm flipV="1">
                <a:off x="2104389" y="2114562"/>
                <a:ext cx="494874" cy="47556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3" name="直接连接符 31"/>
              <p:cNvCxnSpPr/>
              <p:nvPr/>
            </p:nvCxnSpPr>
            <p:spPr>
              <a:xfrm>
                <a:off x="2098140" y="2581734"/>
                <a:ext cx="448769" cy="36261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4" name="直接连接符 32"/>
              <p:cNvCxnSpPr/>
              <p:nvPr/>
            </p:nvCxnSpPr>
            <p:spPr>
              <a:xfrm>
                <a:off x="2098140" y="2590124"/>
                <a:ext cx="501123" cy="11245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37" name="TextBox 25"/>
            <p:cNvSpPr txBox="1"/>
            <p:nvPr/>
          </p:nvSpPr>
          <p:spPr>
            <a:xfrm>
              <a:off x="2633494" y="1132735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26"/>
            <p:cNvSpPr txBox="1"/>
            <p:nvPr/>
          </p:nvSpPr>
          <p:spPr>
            <a:xfrm>
              <a:off x="2633494" y="1818517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27"/>
            <p:cNvSpPr txBox="1"/>
            <p:nvPr/>
          </p:nvSpPr>
          <p:spPr>
            <a:xfrm>
              <a:off x="2616043" y="2661187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28"/>
            <p:cNvSpPr txBox="1"/>
            <p:nvPr/>
          </p:nvSpPr>
          <p:spPr>
            <a:xfrm>
              <a:off x="2599938" y="3427064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503362" y="2062111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01443" y="2769496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1443" y="3621344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7154" y="4391282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02014" y="2040875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02014" y="2733025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02014" y="3588687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02014" y="4370046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306917" y="2732458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0306917" y="3571041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5" name="组合 22"/>
          <p:cNvGrpSpPr/>
          <p:nvPr/>
        </p:nvGrpSpPr>
        <p:grpSpPr>
          <a:xfrm>
            <a:off x="7892068" y="2664664"/>
            <a:ext cx="2479675" cy="1366170"/>
            <a:chOff x="1143090" y="1818517"/>
            <a:chExt cx="2480978" cy="1365716"/>
          </a:xfrm>
        </p:grpSpPr>
        <p:sp>
          <p:nvSpPr>
            <p:cNvPr id="66" name="TextBox 23"/>
            <p:cNvSpPr txBox="1"/>
            <p:nvPr/>
          </p:nvSpPr>
          <p:spPr>
            <a:xfrm>
              <a:off x="1143090" y="2266958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+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7" name="组合 24"/>
            <p:cNvGrpSpPr/>
            <p:nvPr/>
          </p:nvGrpSpPr>
          <p:grpSpPr>
            <a:xfrm>
              <a:off x="2045786" y="2141683"/>
              <a:ext cx="501123" cy="829784"/>
              <a:chOff x="2098140" y="2114562"/>
              <a:chExt cx="501123" cy="829784"/>
            </a:xfrm>
          </p:grpSpPr>
          <p:cxnSp>
            <p:nvCxnSpPr>
              <p:cNvPr id="73" name="直接连接符 30"/>
              <p:cNvCxnSpPr/>
              <p:nvPr/>
            </p:nvCxnSpPr>
            <p:spPr>
              <a:xfrm flipV="1">
                <a:off x="2104389" y="2114562"/>
                <a:ext cx="494874" cy="47556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" name="直接连接符 31"/>
              <p:cNvCxnSpPr/>
              <p:nvPr/>
            </p:nvCxnSpPr>
            <p:spPr>
              <a:xfrm>
                <a:off x="2098140" y="2581734"/>
                <a:ext cx="448769" cy="36261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69" name="TextBox 26"/>
            <p:cNvSpPr txBox="1"/>
            <p:nvPr/>
          </p:nvSpPr>
          <p:spPr>
            <a:xfrm>
              <a:off x="2633494" y="1818517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27"/>
            <p:cNvSpPr txBox="1"/>
            <p:nvPr/>
          </p:nvSpPr>
          <p:spPr>
            <a:xfrm>
              <a:off x="2616043" y="2661187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0262030" y="2712584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262030" y="3568246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31"/>
          <p:cNvSpPr txBox="1"/>
          <p:nvPr/>
        </p:nvSpPr>
        <p:spPr>
          <a:xfrm>
            <a:off x="425028" y="1335695"/>
            <a:ext cx="218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做一做</a:t>
            </a:r>
          </a:p>
        </p:txBody>
      </p:sp>
      <p:sp>
        <p:nvSpPr>
          <p:cNvPr id="6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标注 24"/>
          <p:cNvSpPr/>
          <p:nvPr/>
        </p:nvSpPr>
        <p:spPr>
          <a:xfrm>
            <a:off x="7258600" y="1237954"/>
            <a:ext cx="2599690" cy="573207"/>
          </a:xfrm>
          <a:prstGeom prst="wedgeRoundRectCallout">
            <a:avLst>
              <a:gd name="adj1" fmla="val 60451"/>
              <a:gd name="adj2" fmla="val 43157"/>
              <a:gd name="adj3" fmla="val 16667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该怎么计算呢？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2485335" y="4006872"/>
            <a:ext cx="842124" cy="784500"/>
            <a:chOff x="-9" y="0"/>
            <a:chExt cx="304" cy="466"/>
          </a:xfrm>
        </p:grpSpPr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154" y="0"/>
              <a:ext cx="14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-9" y="136"/>
              <a:ext cx="2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310232" y="4007063"/>
            <a:ext cx="750708" cy="781133"/>
            <a:chOff x="9" y="0"/>
            <a:chExt cx="271" cy="464"/>
          </a:xfrm>
        </p:grpSpPr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9" y="0"/>
              <a:ext cx="127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65" y="134"/>
              <a:ext cx="2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2550961" y="3938252"/>
            <a:ext cx="360371" cy="985441"/>
            <a:chOff x="0" y="0"/>
            <a:chExt cx="681" cy="771"/>
          </a:xfrm>
        </p:grpSpPr>
        <p:grpSp>
          <p:nvGrpSpPr>
            <p:cNvPr id="5" name="Group 18"/>
            <p:cNvGrpSpPr/>
            <p:nvPr/>
          </p:nvGrpSpPr>
          <p:grpSpPr>
            <a:xfrm>
              <a:off x="0" y="0"/>
              <a:ext cx="681" cy="771"/>
              <a:chOff x="0" y="0"/>
              <a:chExt cx="681" cy="771"/>
            </a:xfrm>
          </p:grpSpPr>
          <p:sp>
            <p:nvSpPr>
              <p:cNvPr id="43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Line 16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681" y="63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3685586" y="3438444"/>
            <a:ext cx="978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46" name="标题 1"/>
          <p:cNvSpPr>
            <a:spLocks noChangeArrowheads="1"/>
          </p:cNvSpPr>
          <p:nvPr/>
        </p:nvSpPr>
        <p:spPr bwMode="auto">
          <a:xfrm>
            <a:off x="2418323" y="3430700"/>
            <a:ext cx="293010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2273946" y="4993563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grpSp>
        <p:nvGrpSpPr>
          <p:cNvPr id="37" name="Group 11"/>
          <p:cNvGrpSpPr/>
          <p:nvPr/>
        </p:nvGrpSpPr>
        <p:grpSpPr>
          <a:xfrm>
            <a:off x="7024616" y="4095547"/>
            <a:ext cx="842124" cy="739775"/>
            <a:chOff x="-9" y="0"/>
            <a:chExt cx="304" cy="466"/>
          </a:xfrm>
        </p:grpSpPr>
        <p:sp>
          <p:nvSpPr>
            <p:cNvPr id="40" name="Line 9"/>
            <p:cNvSpPr>
              <a:spLocks noChangeShapeType="1"/>
            </p:cNvSpPr>
            <p:nvPr/>
          </p:nvSpPr>
          <p:spPr bwMode="auto">
            <a:xfrm flipH="1">
              <a:off x="154" y="0"/>
              <a:ext cx="14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-9" y="136"/>
              <a:ext cx="2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64" name="Group 14"/>
          <p:cNvGrpSpPr/>
          <p:nvPr/>
        </p:nvGrpSpPr>
        <p:grpSpPr>
          <a:xfrm>
            <a:off x="7849513" y="4095547"/>
            <a:ext cx="750708" cy="736600"/>
            <a:chOff x="9" y="0"/>
            <a:chExt cx="271" cy="464"/>
          </a:xfrm>
        </p:grpSpPr>
        <p:sp>
          <p:nvSpPr>
            <p:cNvPr id="66" name="Line 10"/>
            <p:cNvSpPr>
              <a:spLocks noChangeShapeType="1"/>
            </p:cNvSpPr>
            <p:nvPr/>
          </p:nvSpPr>
          <p:spPr bwMode="auto">
            <a:xfrm>
              <a:off x="9" y="0"/>
              <a:ext cx="127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65" y="134"/>
              <a:ext cx="2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8" name="Group 17"/>
          <p:cNvGrpSpPr/>
          <p:nvPr/>
        </p:nvGrpSpPr>
        <p:grpSpPr>
          <a:xfrm flipH="1">
            <a:off x="8294899" y="3915629"/>
            <a:ext cx="274007" cy="1077934"/>
            <a:chOff x="0" y="0"/>
            <a:chExt cx="681" cy="771"/>
          </a:xfrm>
        </p:grpSpPr>
        <p:grpSp>
          <p:nvGrpSpPr>
            <p:cNvPr id="69" name="Group 18"/>
            <p:cNvGrpSpPr/>
            <p:nvPr/>
          </p:nvGrpSpPr>
          <p:grpSpPr>
            <a:xfrm>
              <a:off x="0" y="0"/>
              <a:ext cx="681" cy="771"/>
              <a:chOff x="0" y="0"/>
              <a:chExt cx="681" cy="771"/>
            </a:xfrm>
          </p:grpSpPr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 flipV="1">
              <a:off x="681" y="63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8842913" y="3429503"/>
            <a:ext cx="978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74" name="标题 1"/>
          <p:cNvSpPr>
            <a:spLocks noChangeArrowheads="1"/>
          </p:cNvSpPr>
          <p:nvPr/>
        </p:nvSpPr>
        <p:spPr bwMode="auto">
          <a:xfrm>
            <a:off x="7590097" y="3430495"/>
            <a:ext cx="293010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7974702" y="5044872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42150" y="2541132"/>
            <a:ext cx="30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凑十法</a:t>
            </a:r>
            <a:r>
              <a:rPr kumimoji="0" lang="en-US" altLang="zh-CN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拆大数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080153" y="2543868"/>
            <a:ext cx="304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凑十法</a:t>
            </a:r>
            <a:r>
              <a:rPr kumimoji="0" lang="en-US" altLang="zh-CN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拆小数</a:t>
            </a:r>
          </a:p>
        </p:txBody>
      </p:sp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82" y="2019717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73" grpId="0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标注 24"/>
          <p:cNvSpPr/>
          <p:nvPr/>
        </p:nvSpPr>
        <p:spPr>
          <a:xfrm>
            <a:off x="7084428" y="1299761"/>
            <a:ext cx="2599690" cy="573207"/>
          </a:xfrm>
          <a:prstGeom prst="wedgeRoundRectCallout">
            <a:avLst>
              <a:gd name="adj1" fmla="val 60451"/>
              <a:gd name="adj2" fmla="val 43157"/>
              <a:gd name="adj3" fmla="val 16667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你发现了什么？</a:t>
            </a: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6206423" y="2605965"/>
            <a:ext cx="978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46" name="标题 1"/>
          <p:cNvSpPr>
            <a:spLocks noChangeArrowheads="1"/>
          </p:cNvSpPr>
          <p:nvPr/>
        </p:nvSpPr>
        <p:spPr bwMode="auto">
          <a:xfrm>
            <a:off x="4829881" y="2561188"/>
            <a:ext cx="293010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6206423" y="3612730"/>
            <a:ext cx="978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74" name="标题 1"/>
          <p:cNvSpPr>
            <a:spLocks noChangeArrowheads="1"/>
          </p:cNvSpPr>
          <p:nvPr/>
        </p:nvSpPr>
        <p:spPr bwMode="auto">
          <a:xfrm>
            <a:off x="4829153" y="3652806"/>
            <a:ext cx="293010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321499" y="4797114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交换算式中加数的位置，和不变。</a:t>
            </a: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4982563" y="3043546"/>
            <a:ext cx="831308" cy="70931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H="1">
            <a:off x="5064369" y="3043546"/>
            <a:ext cx="749502" cy="70931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15" y="2027253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5080111" y="1391404"/>
            <a:ext cx="4935275" cy="633046"/>
            <a:chOff x="5827595" y="316491"/>
            <a:chExt cx="3883498" cy="597910"/>
          </a:xfrm>
        </p:grpSpPr>
        <p:sp>
          <p:nvSpPr>
            <p:cNvPr id="71" name="圆角矩形标注 70"/>
            <p:cNvSpPr/>
            <p:nvPr/>
          </p:nvSpPr>
          <p:spPr>
            <a:xfrm>
              <a:off x="5827595" y="316491"/>
              <a:ext cx="3883498" cy="597910"/>
            </a:xfrm>
            <a:prstGeom prst="wedgeRoundRectCallout">
              <a:avLst>
                <a:gd name="adj1" fmla="val 57485"/>
                <a:gd name="adj2" fmla="val 4147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77718" y="336219"/>
              <a:ext cx="359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移动</a:t>
              </a:r>
              <a:r>
                <a:rPr kumimoji="0" lang="en-US" altLang="zh-CN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，每次加上卡片上的数。</a:t>
              </a:r>
            </a:p>
          </p:txBody>
        </p:sp>
      </p:grpSp>
      <p:graphicFrame>
        <p:nvGraphicFramePr>
          <p:cNvPr id="78" name="Group 6"/>
          <p:cNvGraphicFramePr>
            <a:graphicFrameLocks noGrp="1"/>
          </p:cNvGraphicFramePr>
          <p:nvPr/>
        </p:nvGraphicFramePr>
        <p:xfrm>
          <a:off x="1152695" y="3306626"/>
          <a:ext cx="9305331" cy="909795"/>
        </p:xfrm>
        <a:graphic>
          <a:graphicData uri="http://schemas.openxmlformats.org/drawingml/2006/table">
            <a:tbl>
              <a:tblPr/>
              <a:tblGrid>
                <a:gridCol w="84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09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" name="椭圆 36"/>
          <p:cNvSpPr>
            <a:spLocks noChangeArrowheads="1"/>
          </p:cNvSpPr>
          <p:nvPr/>
        </p:nvSpPr>
        <p:spPr bwMode="auto">
          <a:xfrm>
            <a:off x="1161415" y="2270263"/>
            <a:ext cx="852386" cy="855916"/>
          </a:xfrm>
          <a:prstGeom prst="ellipse">
            <a:avLst/>
          </a:prstGeom>
          <a:solidFill>
            <a:srgbClr val="DEF6FE"/>
          </a:solidFill>
          <a:ln w="25400">
            <a:noFill/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1206502" y="446469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2059683" y="448374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2912864" y="4483745"/>
            <a:ext cx="739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3764283" y="448374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4617464" y="448374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85" name="Text Box 20"/>
          <p:cNvSpPr txBox="1">
            <a:spLocks noChangeArrowheads="1"/>
          </p:cNvSpPr>
          <p:nvPr/>
        </p:nvSpPr>
        <p:spPr bwMode="auto">
          <a:xfrm>
            <a:off x="5470645" y="448374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6323826" y="446469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87" name="Text Box 20"/>
          <p:cNvSpPr txBox="1">
            <a:spLocks noChangeArrowheads="1"/>
          </p:cNvSpPr>
          <p:nvPr/>
        </p:nvSpPr>
        <p:spPr bwMode="auto">
          <a:xfrm>
            <a:off x="7177007" y="446469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>
            <a:off x="7989244" y="4475808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8883369" y="4472633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9736546" y="4472633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82" y="2019717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7265 -0.0009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1 -0.0007 L 0.14127 2.96296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79 2.96296E-6 L 0.21159 2.96296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93 2.96296E-6 L 0.28177 2.96296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77 2.96296E-6 L 0.34726 2.96296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726 2.96296E-6 L 0.4138 2.96296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66 2.96296E-6 L 0.48633 2.96296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33 2.96296E-6 L 0.55312 2.96296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12 2.96296E-6 L 0.61979 2.96296E-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79 2.96296E-6 L 0.69622 2.96296E-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ldLvl="0" animBg="1"/>
      <p:bldP spid="79" grpId="1" bldLvl="0" animBg="1"/>
      <p:bldP spid="79" grpId="2" bldLvl="0" animBg="1"/>
      <p:bldP spid="79" grpId="3" bldLvl="0" animBg="1"/>
      <p:bldP spid="79" grpId="4" bldLvl="0" animBg="1"/>
      <p:bldP spid="79" grpId="5" bldLvl="0" animBg="1"/>
      <p:bldP spid="79" grpId="6" bldLvl="0" animBg="1"/>
      <p:bldP spid="79" grpId="7" bldLvl="0" animBg="1"/>
      <p:bldP spid="79" grpId="8" bldLvl="0" animBg="1"/>
      <p:bldP spid="79" grpId="9" bldLvl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宽屏</PresentationFormat>
  <Paragraphs>240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2020-06-23T01:51:26Z</dcterms:created>
  <dcterms:modified xsi:type="dcterms:W3CDTF">2021-01-07T11:07:09Z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