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599" r:id="rId3"/>
    <p:sldId id="705" r:id="rId4"/>
    <p:sldId id="742" r:id="rId5"/>
    <p:sldId id="671" r:id="rId6"/>
    <p:sldId id="548" r:id="rId7"/>
    <p:sldId id="743" r:id="rId8"/>
    <p:sldId id="757" r:id="rId9"/>
    <p:sldId id="744" r:id="rId10"/>
    <p:sldId id="759" r:id="rId11"/>
    <p:sldId id="287" r:id="rId12"/>
    <p:sldId id="312" r:id="rId13"/>
    <p:sldId id="258" r:id="rId14"/>
  </p:sldIdLst>
  <p:sldSz cx="12192000" cy="6858000"/>
  <p:notesSz cx="6858000" cy="9144000"/>
  <p:embeddedFontLst>
    <p:embeddedFont>
      <p:font typeface="站酷庆科黄油体" panose="02010600030101010101" charset="-122"/>
      <p:regular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3" autoAdjust="0"/>
    <p:restoredTop sz="94660"/>
  </p:normalViewPr>
  <p:slideViewPr>
    <p:cSldViewPr snapToGrid="0">
      <p:cViewPr>
        <p:scale>
          <a:sx n="66" d="100"/>
          <a:sy n="66" d="100"/>
        </p:scale>
        <p:origin x="2232" y="7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2021/1/7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fld id="{5C5059E5-D88A-4705-8797-74457085B004}" type="datetimeFigureOut">
              <a:rPr lang="zh-CN" altLang="en-US" smtClean="0"/>
              <a:t>2021/1/7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fld id="{A1E2CDB2-104A-4C07-91B0-966C26606369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: 圆角 6"/>
          <p:cNvSpPr/>
          <p:nvPr userDrawn="1"/>
        </p:nvSpPr>
        <p:spPr>
          <a:xfrm>
            <a:off x="-486702" y="367747"/>
            <a:ext cx="3880352" cy="537227"/>
          </a:xfrm>
          <a:prstGeom prst="roundRect">
            <a:avLst>
              <a:gd name="adj" fmla="val 4902"/>
            </a:avLst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127000" sx="101000" sy="101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0" hasCustomPrompt="1"/>
          </p:nvPr>
        </p:nvSpPr>
        <p:spPr>
          <a:xfrm>
            <a:off x="452438" y="442914"/>
            <a:ext cx="2356750" cy="4620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pPr lvl="0"/>
            <a:r>
              <a:rPr lang="en-US" altLang="zh-CN" dirty="0"/>
              <a:t>01  </a:t>
            </a:r>
            <a:r>
              <a:rPr lang="zh-CN" altLang="en-US" dirty="0"/>
              <a:t>输入标题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  <a:lvl2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2pPr>
            <a:lvl3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3pPr>
            <a:lvl4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4pPr>
            <a:lvl5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2E05D328-291A-47AC-BDFD-986BBBD9F7A5}" type="datetimeFigureOut">
              <a:rPr lang="zh-CN" altLang="en-US" smtClean="0"/>
              <a:t>2021/1/7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643A03F8-67D8-4B14-B435-8036BD8CFE83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BY YUSHEN</a:t>
            </a:r>
            <a:endParaRPr lang="zh-CN" altLang="en-US" dirty="0">
              <a:noFill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pic>
        <p:nvPicPr>
          <p:cNvPr id="3" name="图片 2" descr="图片包含 游戏机&#10;&#10;描述已自动生成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4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4814572" y="1010285"/>
            <a:ext cx="6094730" cy="4214495"/>
            <a:chOff x="5095440" y="1010561"/>
            <a:chExt cx="5585322" cy="4214582"/>
          </a:xfrm>
        </p:grpSpPr>
        <p:sp>
          <p:nvSpPr>
            <p:cNvPr id="9" name="矩形: 圆角 8"/>
            <p:cNvSpPr/>
            <p:nvPr/>
          </p:nvSpPr>
          <p:spPr>
            <a:xfrm>
              <a:off x="5134427" y="1010561"/>
              <a:ext cx="5270500" cy="4214582"/>
            </a:xfrm>
            <a:prstGeom prst="roundRect">
              <a:avLst>
                <a:gd name="adj" fmla="val 490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127000" sx="101000" sy="101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5121044" y="1105178"/>
              <a:ext cx="5547497" cy="18612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1500" dirty="0">
                  <a:gradFill flip="none" rotWithShape="1">
                    <a:gsLst>
                      <a:gs pos="0">
                        <a:srgbClr val="F0002D"/>
                      </a:gs>
                      <a:gs pos="100000">
                        <a:srgbClr val="B5021F"/>
                      </a:gs>
                    </a:gsLst>
                    <a:lin ang="2700000" scaled="1"/>
                    <a:tileRect/>
                  </a:gradFill>
                  <a:latin typeface="站酷庆科黄油体" panose="02000803000000020004" pitchFamily="2" charset="-122"/>
                  <a:ea typeface="站酷庆科黄油体" panose="02000803000000020004" pitchFamily="2" charset="-122"/>
                </a:rPr>
                <a:t>口语交际</a:t>
              </a:r>
              <a:endParaRPr kumimoji="0" lang="zh-CN" altLang="en-US" sz="11500" b="0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F0002D"/>
                    </a:gs>
                    <a:gs pos="100000">
                      <a:srgbClr val="B5021F"/>
                    </a:gs>
                  </a:gsLst>
                  <a:lin ang="2700000" scaled="1"/>
                  <a:tileRect/>
                </a:gradFill>
                <a:effectLst/>
                <a:uLnTx/>
                <a:uFillTx/>
                <a:latin typeface="站酷庆科黄油体" panose="02000803000000020004" pitchFamily="2" charset="-122"/>
                <a:ea typeface="站酷庆科黄油体" panose="02000803000000020004" pitchFamily="2" charset="-122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5496377" y="4026978"/>
              <a:ext cx="4557018" cy="4603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语文精品课件 一年级下册 </a:t>
              </a:r>
              <a:r>
                <a:rPr lang="en-US" altLang="zh-CN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1.5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5572576" y="4766911"/>
              <a:ext cx="4404620" cy="2603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授课老师：某某 </a:t>
              </a:r>
              <a:r>
                <a:rPr lang="en-US" altLang="zh-CN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| </a:t>
              </a:r>
              <a:r>
                <a:rPr lang="zh-CN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授课时间：</a:t>
              </a:r>
              <a:r>
                <a:rPr lang="en-US" altLang="zh-CN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20XX.XX</a:t>
              </a:r>
              <a:endPara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3" name="矩形: 圆角 12"/>
            <p:cNvSpPr/>
            <p:nvPr/>
          </p:nvSpPr>
          <p:spPr>
            <a:xfrm rot="10800000" flipH="1" flipV="1">
              <a:off x="5567368" y="4601089"/>
              <a:ext cx="4404619" cy="47068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站酷庆科黄油体" panose="02000803000000020004" pitchFamily="2" charset="-122"/>
                <a:ea typeface="站酷庆科黄油体" panose="02000803000000020004" pitchFamily="2" charset="-122"/>
                <a:cs typeface="+mn-cs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5095440" y="2781612"/>
              <a:ext cx="5585322" cy="11989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7200" noProof="0" dirty="0">
                  <a:gradFill flip="none" rotWithShape="1">
                    <a:gsLst>
                      <a:gs pos="0">
                        <a:srgbClr val="F0002D"/>
                      </a:gs>
                      <a:gs pos="100000">
                        <a:srgbClr val="B5021F"/>
                      </a:gs>
                    </a:gsLst>
                    <a:lin ang="2700000" scaled="1"/>
                    <a:tileRect/>
                  </a:gradFill>
                  <a:latin typeface="站酷庆科黄油体" panose="02000803000000020004" pitchFamily="2" charset="-122"/>
                  <a:ea typeface="站酷庆科黄油体" panose="02000803000000020004" pitchFamily="2" charset="-122"/>
                </a:rPr>
                <a:t>听故事</a:t>
              </a:r>
              <a:r>
                <a:rPr lang="en-US" altLang="zh-CN" sz="7200" noProof="0" dirty="0">
                  <a:gradFill flip="none" rotWithShape="1">
                    <a:gsLst>
                      <a:gs pos="0">
                        <a:srgbClr val="F0002D"/>
                      </a:gs>
                      <a:gs pos="100000">
                        <a:srgbClr val="B5021F"/>
                      </a:gs>
                    </a:gsLst>
                    <a:lin ang="2700000" scaled="1"/>
                    <a:tileRect/>
                  </a:gradFill>
                  <a:latin typeface="站酷庆科黄油体" panose="02000803000000020004" pitchFamily="2" charset="-122"/>
                  <a:ea typeface="站酷庆科黄油体" panose="02000803000000020004" pitchFamily="2" charset="-122"/>
                </a:rPr>
                <a:t>-</a:t>
              </a:r>
              <a:r>
                <a:rPr lang="zh-CN" altLang="en-US" sz="7200" noProof="0" dirty="0">
                  <a:gradFill flip="none" rotWithShape="1">
                    <a:gsLst>
                      <a:gs pos="0">
                        <a:srgbClr val="F0002D"/>
                      </a:gs>
                      <a:gs pos="100000">
                        <a:srgbClr val="B5021F"/>
                      </a:gs>
                    </a:gsLst>
                    <a:lin ang="2700000" scaled="1"/>
                    <a:tileRect/>
                  </a:gradFill>
                  <a:latin typeface="站酷庆科黄油体" panose="02000803000000020004" pitchFamily="2" charset="-122"/>
                  <a:ea typeface="站酷庆科黄油体" panose="02000803000000020004" pitchFamily="2" charset="-122"/>
                </a:rPr>
                <a:t>讲故事</a:t>
              </a:r>
              <a:endParaRPr kumimoji="0" lang="zh-CN" altLang="en-US" sz="7200" b="0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F0002D"/>
                    </a:gs>
                    <a:gs pos="100000">
                      <a:srgbClr val="B5021F"/>
                    </a:gs>
                  </a:gsLst>
                  <a:lin ang="2700000" scaled="1"/>
                  <a:tileRect/>
                </a:gradFill>
                <a:effectLst/>
                <a:uLnTx/>
                <a:uFillTx/>
                <a:latin typeface="站酷庆科黄油体" panose="02000803000000020004" pitchFamily="2" charset="-122"/>
                <a:ea typeface="站酷庆科黄油体" panose="02000803000000020004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245152" y="2332576"/>
            <a:ext cx="9862820" cy="3358035"/>
          </a:xfrm>
          <a:prstGeom prst="rect">
            <a:avLst/>
          </a:prstGeom>
          <a:noFill/>
          <a:ln w="381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8DEADE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       </a:t>
            </a:r>
            <a:r>
              <a:rPr kumimoji="1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太阳怕乌云，乌云怕大风，大风怕围墙，围墙怕老鼠，老鼠怕谁呀？爸爸乐得笑哈哈：“哈哈哈，原来猫咪最神气，女儿应该嫁给他！”</a:t>
            </a:r>
            <a:endParaRPr kumimoji="1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黑体" panose="02010609060101010101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      敲锣打鼓，吹喇叭！老鼠女儿坐花轿，一抬抬起到猫咪家。</a:t>
            </a:r>
            <a:endParaRPr kumimoji="1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黑体" panose="02010609060101010101" charset="-122"/>
              <a:sym typeface="+mn-ea"/>
            </a:endParaRPr>
          </a:p>
          <a:p>
            <a:pPr lvl="0">
              <a:lnSpc>
                <a:spcPct val="150000"/>
              </a:lnSpc>
            </a:pPr>
            <a:r>
              <a:rPr lang="zh-CN" altLang="en-US" sz="240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      第二天，老鼠爸爸、老鼠妈妈去看女儿。</a:t>
            </a:r>
            <a:endParaRPr lang="en-US" altLang="zh-CN" sz="2400" dirty="0">
              <a:solidFill>
                <a:prstClr val="black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黑体" panose="02010609060101010101" charset="-122"/>
              <a:sym typeface="+mn-ea"/>
            </a:endParaRPr>
          </a:p>
          <a:p>
            <a:pPr lvl="0">
              <a:lnSpc>
                <a:spcPct val="150000"/>
              </a:lnSpc>
            </a:pPr>
            <a:r>
              <a:rPr lang="en-US" altLang="zh-CN" sz="240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      </a:t>
            </a:r>
            <a:r>
              <a:rPr lang="zh-CN" altLang="en-US" sz="240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咦？女儿不见啦！女儿在哪儿？女儿在哪儿？</a:t>
            </a:r>
            <a:endParaRPr lang="en-US" altLang="zh-CN" sz="2400" dirty="0">
              <a:solidFill>
                <a:prstClr val="black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黑体" panose="02010609060101010101" charset="-122"/>
              <a:sym typeface="+mn-ea"/>
            </a:endParaRPr>
          </a:p>
          <a:p>
            <a:pPr lvl="0">
              <a:lnSpc>
                <a:spcPct val="150000"/>
              </a:lnSpc>
            </a:pPr>
            <a:r>
              <a:rPr lang="en-US" altLang="zh-CN" sz="240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      </a:t>
            </a:r>
            <a:r>
              <a:rPr lang="zh-CN" altLang="en-US" sz="240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猫咪说：“我怕人家欺负她，嗷呜一口就吞下！”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黑体" panose="02010609060101010101" charset="-122"/>
              <a:sym typeface="+mn-ea"/>
            </a:endParaRPr>
          </a:p>
        </p:txBody>
      </p:sp>
      <p:sp>
        <p:nvSpPr>
          <p:cNvPr id="44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452438" y="442913"/>
            <a:ext cx="2357437" cy="461962"/>
          </a:xfrm>
        </p:spPr>
        <p:txBody>
          <a:bodyPr>
            <a:normAutofit/>
          </a:bodyPr>
          <a:lstStyle/>
          <a:p>
            <a:r>
              <a:rPr lang="en-US" altLang="zh-CN" dirty="0"/>
              <a:t>02  </a:t>
            </a:r>
            <a:r>
              <a:rPr lang="zh-CN" altLang="en-US" dirty="0"/>
              <a:t>课文精讲</a:t>
            </a:r>
          </a:p>
        </p:txBody>
      </p:sp>
      <p:sp>
        <p:nvSpPr>
          <p:cNvPr id="45" name="矩形: 圆角 44"/>
          <p:cNvSpPr/>
          <p:nvPr/>
        </p:nvSpPr>
        <p:spPr>
          <a:xfrm>
            <a:off x="647700" y="1270000"/>
            <a:ext cx="10896600" cy="4940300"/>
          </a:xfrm>
          <a:prstGeom prst="roundRect">
            <a:avLst>
              <a:gd name="adj" fmla="val 6851"/>
            </a:avLst>
          </a:prstGeom>
          <a:noFill/>
          <a:ln>
            <a:solidFill>
              <a:srgbClr val="E401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1247913" y="1100455"/>
            <a:ext cx="1906270" cy="695265"/>
          </a:xfrm>
          <a:prstGeom prst="doubleWav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故事范例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247913" y="2044108"/>
            <a:ext cx="9724887" cy="280403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   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同学们听完了老师讲的这个故事，现在请你们再看看课本上第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10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页的图，然后同学们以四个人为一组，依次讲一讲这个图上的故事。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黑体" panose="02010609060101010101" charset="-122"/>
              <a:sym typeface="+mn-ea"/>
            </a:endParaRPr>
          </a:p>
          <a:p>
            <a:pPr lvl="0">
              <a:lnSpc>
                <a:spcPct val="150000"/>
              </a:lnSpc>
            </a:pPr>
            <a:r>
              <a:rPr lang="zh-CN" altLang="en-US" sz="240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         听故事的时候，可以借助图画记故事内容</a:t>
            </a:r>
            <a:r>
              <a:rPr lang="en-US" altLang="zh-CN" sz="240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;</a:t>
            </a:r>
            <a:r>
              <a:rPr lang="zh-CN" altLang="en-US" sz="240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在记故事内容的时候，除了要记住故事发生的先后顺序，还要知道这个故事的情节有反复的特点，只有这样，我们才能准确记住</a:t>
            </a:r>
            <a:r>
              <a:rPr lang="en-US" altLang="zh-CN" sz="240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《</a:t>
            </a:r>
            <a:r>
              <a:rPr lang="zh-CN" altLang="en-US" sz="240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老鼠嫁女</a:t>
            </a:r>
            <a:r>
              <a:rPr lang="en-US" altLang="zh-CN" sz="240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》</a:t>
            </a:r>
            <a:r>
              <a:rPr lang="zh-CN" altLang="en-US" sz="240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这个故事。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黑体" panose="02010609060101010101" charset="-122"/>
            </a:endParaRPr>
          </a:p>
        </p:txBody>
      </p:sp>
      <p:sp>
        <p:nvSpPr>
          <p:cNvPr id="51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452438" y="442913"/>
            <a:ext cx="2357437" cy="461962"/>
          </a:xfrm>
        </p:spPr>
        <p:txBody>
          <a:bodyPr>
            <a:normAutofit/>
          </a:bodyPr>
          <a:lstStyle/>
          <a:p>
            <a:r>
              <a:rPr lang="en-US" altLang="zh-CN" dirty="0"/>
              <a:t>02  </a:t>
            </a:r>
            <a:r>
              <a:rPr lang="zh-CN" altLang="en-US" dirty="0"/>
              <a:t>课文精讲</a:t>
            </a:r>
          </a:p>
        </p:txBody>
      </p:sp>
      <p:sp>
        <p:nvSpPr>
          <p:cNvPr id="52" name="矩形: 圆角 51"/>
          <p:cNvSpPr/>
          <p:nvPr/>
        </p:nvSpPr>
        <p:spPr>
          <a:xfrm>
            <a:off x="647700" y="1270000"/>
            <a:ext cx="10896600" cy="4940300"/>
          </a:xfrm>
          <a:prstGeom prst="roundRect">
            <a:avLst>
              <a:gd name="adj" fmla="val 6851"/>
            </a:avLst>
          </a:prstGeom>
          <a:noFill/>
          <a:ln>
            <a:solidFill>
              <a:srgbClr val="E401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1247913" y="1100455"/>
            <a:ext cx="1906270" cy="695265"/>
          </a:xfrm>
          <a:prstGeom prst="doubleWav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zh-CN" altLang="en-US" sz="280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讲故事</a:t>
            </a:r>
          </a:p>
        </p:txBody>
      </p:sp>
      <p:sp>
        <p:nvSpPr>
          <p:cNvPr id="15" name="矩形 14"/>
          <p:cNvSpPr/>
          <p:nvPr/>
        </p:nvSpPr>
        <p:spPr>
          <a:xfrm>
            <a:off x="1313622" y="5923346"/>
            <a:ext cx="9564756" cy="46166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40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+mn-ea"/>
              </a:rPr>
              <a:t> 分四组表演（每四人演太阳、乌云、大风、围墙）教师扮演老鼠爸爸。</a:t>
            </a:r>
            <a:endParaRPr lang="zh-CN" altLang="en-US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BY YUSHEN</a:t>
            </a:r>
            <a:endParaRPr lang="zh-CN" altLang="en-US" dirty="0">
              <a:noFill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pic>
        <p:nvPicPr>
          <p:cNvPr id="3" name="图片 2" descr="图片包含 游戏机&#10;&#10;描述已自动生成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4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4874259" y="1010285"/>
            <a:ext cx="6335386" cy="4214495"/>
            <a:chOff x="4927019" y="1010561"/>
            <a:chExt cx="5923635" cy="4214582"/>
          </a:xfrm>
        </p:grpSpPr>
        <p:sp>
          <p:nvSpPr>
            <p:cNvPr id="9" name="矩形: 圆角 8"/>
            <p:cNvSpPr/>
            <p:nvPr/>
          </p:nvSpPr>
          <p:spPr>
            <a:xfrm>
              <a:off x="5134427" y="1010561"/>
              <a:ext cx="5270500" cy="4214582"/>
            </a:xfrm>
            <a:prstGeom prst="roundRect">
              <a:avLst>
                <a:gd name="adj" fmla="val 490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127000" sx="101000" sy="101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5058819" y="1105176"/>
              <a:ext cx="5791835" cy="18612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1500" dirty="0">
                  <a:gradFill flip="none" rotWithShape="1">
                    <a:gsLst>
                      <a:gs pos="0">
                        <a:srgbClr val="F0002D"/>
                      </a:gs>
                      <a:gs pos="100000">
                        <a:srgbClr val="B5021F"/>
                      </a:gs>
                    </a:gsLst>
                    <a:lin ang="2700000" scaled="1"/>
                    <a:tileRect/>
                  </a:gradFill>
                  <a:latin typeface="站酷庆科黄油体" panose="02000803000000020004" pitchFamily="2" charset="-122"/>
                  <a:ea typeface="站酷庆科黄油体" panose="02000803000000020004" pitchFamily="2" charset="-122"/>
                </a:rPr>
                <a:t>谢谢倾听</a:t>
              </a:r>
              <a:endParaRPr kumimoji="0" lang="zh-CN" altLang="en-US" sz="11500" b="0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F0002D"/>
                    </a:gs>
                    <a:gs pos="100000">
                      <a:srgbClr val="B5021F"/>
                    </a:gs>
                  </a:gsLst>
                  <a:lin ang="2700000" scaled="1"/>
                  <a:tileRect/>
                </a:gradFill>
                <a:effectLst/>
                <a:uLnTx/>
                <a:uFillTx/>
                <a:latin typeface="站酷庆科黄油体" panose="02000803000000020004" pitchFamily="2" charset="-122"/>
                <a:ea typeface="站酷庆科黄油体" panose="02000803000000020004" pitchFamily="2" charset="-122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5496377" y="4026978"/>
              <a:ext cx="4557018" cy="4603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语文精品课件 一年级下册 </a:t>
              </a:r>
              <a:r>
                <a:rPr lang="en-US" altLang="zh-CN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1.5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5572576" y="4766911"/>
              <a:ext cx="4404620" cy="2603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授课老师：某某 </a:t>
              </a:r>
              <a:r>
                <a:rPr lang="en-US" altLang="zh-CN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| </a:t>
              </a:r>
              <a:r>
                <a:rPr lang="zh-CN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授课时间：</a:t>
              </a:r>
              <a:r>
                <a:rPr lang="en-US" altLang="zh-CN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20XX.XX</a:t>
              </a:r>
              <a:endPara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3" name="矩形: 圆角 12"/>
            <p:cNvSpPr/>
            <p:nvPr/>
          </p:nvSpPr>
          <p:spPr>
            <a:xfrm rot="10800000" flipH="1" flipV="1">
              <a:off x="5567368" y="4601089"/>
              <a:ext cx="4404619" cy="47068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站酷庆科黄油体" panose="02000803000000020004" pitchFamily="2" charset="-122"/>
                <a:ea typeface="站酷庆科黄油体" panose="02000803000000020004" pitchFamily="2" charset="-122"/>
                <a:cs typeface="+mn-cs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4927019" y="2773357"/>
              <a:ext cx="5886238" cy="11989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7200" noProof="0" dirty="0">
                  <a:gradFill flip="none" rotWithShape="1">
                    <a:gsLst>
                      <a:gs pos="0">
                        <a:srgbClr val="F0002D"/>
                      </a:gs>
                      <a:gs pos="100000">
                        <a:srgbClr val="B5021F"/>
                      </a:gs>
                    </a:gsLst>
                    <a:lin ang="2700000" scaled="1"/>
                    <a:tileRect/>
                  </a:gradFill>
                  <a:latin typeface="站酷庆科黄油体" panose="02000803000000020004" pitchFamily="2" charset="-122"/>
                  <a:ea typeface="站酷庆科黄油体" panose="02000803000000020004" pitchFamily="2" charset="-122"/>
                </a:rPr>
                <a:t>听故事</a:t>
              </a:r>
              <a:r>
                <a:rPr lang="en-US" altLang="zh-CN" sz="7200" noProof="0" dirty="0">
                  <a:gradFill flip="none" rotWithShape="1">
                    <a:gsLst>
                      <a:gs pos="0">
                        <a:srgbClr val="F0002D"/>
                      </a:gs>
                      <a:gs pos="100000">
                        <a:srgbClr val="B5021F"/>
                      </a:gs>
                    </a:gsLst>
                    <a:lin ang="2700000" scaled="1"/>
                    <a:tileRect/>
                  </a:gradFill>
                  <a:latin typeface="站酷庆科黄油体" panose="02000803000000020004" pitchFamily="2" charset="-122"/>
                  <a:ea typeface="站酷庆科黄油体" panose="02000803000000020004" pitchFamily="2" charset="-122"/>
                </a:rPr>
                <a:t>-</a:t>
              </a:r>
              <a:r>
                <a:rPr lang="zh-CN" altLang="en-US" sz="7200" noProof="0" dirty="0">
                  <a:gradFill flip="none" rotWithShape="1">
                    <a:gsLst>
                      <a:gs pos="0">
                        <a:srgbClr val="F0002D"/>
                      </a:gs>
                      <a:gs pos="100000">
                        <a:srgbClr val="B5021F"/>
                      </a:gs>
                    </a:gsLst>
                    <a:lin ang="2700000" scaled="1"/>
                    <a:tileRect/>
                  </a:gradFill>
                  <a:latin typeface="站酷庆科黄油体" panose="02000803000000020004" pitchFamily="2" charset="-122"/>
                  <a:ea typeface="站酷庆科黄油体" panose="02000803000000020004" pitchFamily="2" charset="-122"/>
                </a:rPr>
                <a:t>讲故事</a:t>
              </a:r>
              <a:endParaRPr kumimoji="0" lang="zh-CN" altLang="en-US" sz="7200" b="0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F0002D"/>
                    </a:gs>
                    <a:gs pos="100000">
                      <a:srgbClr val="B5021F"/>
                    </a:gs>
                  </a:gsLst>
                  <a:lin ang="2700000" scaled="1"/>
                  <a:tileRect/>
                </a:gradFill>
                <a:effectLst/>
                <a:uLnTx/>
                <a:uFillTx/>
                <a:latin typeface="站酷庆科黄油体" panose="02000803000000020004" pitchFamily="2" charset="-122"/>
                <a:ea typeface="站酷庆科黄油体" panose="02000803000000020004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矩形: 圆角 59"/>
          <p:cNvSpPr/>
          <p:nvPr/>
        </p:nvSpPr>
        <p:spPr>
          <a:xfrm>
            <a:off x="647700" y="2037521"/>
            <a:ext cx="10896600" cy="3964057"/>
          </a:xfrm>
          <a:prstGeom prst="roundRect">
            <a:avLst>
              <a:gd name="adj" fmla="val 6851"/>
            </a:avLst>
          </a:prstGeom>
          <a:noFill/>
          <a:ln>
            <a:solidFill>
              <a:srgbClr val="E401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631156" y="2625284"/>
            <a:ext cx="9381401" cy="2861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1.听一听：认真听老师讲故事，抓住故事的主要内容。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2.看一看：仔细观察图画，借助图画来记住故事内容。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3.讲一讲：小组内互讲故事，注意吐词清晰、声音响亮，小组内相互补充、纠正。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4.评一评：小组内派代表上台讲故事，师生共同评议。                        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561582" y="1787816"/>
            <a:ext cx="2209584" cy="52197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 交际指导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  <a:sym typeface="+mn-ea"/>
            </a:endParaRPr>
          </a:p>
        </p:txBody>
      </p:sp>
      <p:sp>
        <p:nvSpPr>
          <p:cNvPr id="59" name="文本占位符 8"/>
          <p:cNvSpPr>
            <a:spLocks noGrp="1"/>
          </p:cNvSpPr>
          <p:nvPr>
            <p:ph type="body" sz="quarter" idx="10"/>
          </p:nvPr>
        </p:nvSpPr>
        <p:spPr>
          <a:xfrm>
            <a:off x="452438" y="442913"/>
            <a:ext cx="2357437" cy="461962"/>
          </a:xfrm>
        </p:spPr>
        <p:txBody>
          <a:bodyPr/>
          <a:lstStyle/>
          <a:p>
            <a:r>
              <a:rPr lang="en-US" altLang="zh-CN" dirty="0"/>
              <a:t>01  </a:t>
            </a:r>
            <a:r>
              <a:rPr lang="zh-CN" altLang="en-US" dirty="0"/>
              <a:t>课前导读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4502426" y="2816403"/>
            <a:ext cx="6569765" cy="2201188"/>
          </a:xfrm>
          <a:prstGeom prst="bevel">
            <a:avLst>
              <a:gd name="adj" fmla="val 7457"/>
            </a:avLst>
          </a:prstGeom>
          <a:noFill/>
          <a:ln w="952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   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很久很久以前，一对年迈的老鼠夫妇住在阴湿寒冷的洞里。他们美丽的女儿一天天长大了，夫妻俩决定为女儿找一个最好的丈夫，让女儿摆脱这种不见天日的生活。于是老鼠夫妇出门为女儿找女婿了。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844" y="2005965"/>
            <a:ext cx="2451100" cy="3582035"/>
          </a:xfrm>
          <a:prstGeom prst="round2DiagRect">
            <a:avLst>
              <a:gd name="adj1" fmla="val 0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02  </a:t>
            </a:r>
            <a:r>
              <a:rPr lang="zh-CN" altLang="en-US" dirty="0"/>
              <a:t>课文精讲</a:t>
            </a:r>
          </a:p>
        </p:txBody>
      </p:sp>
      <p:sp>
        <p:nvSpPr>
          <p:cNvPr id="60" name="矩形: 圆角 59"/>
          <p:cNvSpPr/>
          <p:nvPr/>
        </p:nvSpPr>
        <p:spPr>
          <a:xfrm>
            <a:off x="647700" y="1270000"/>
            <a:ext cx="10896600" cy="4940300"/>
          </a:xfrm>
          <a:prstGeom prst="roundRect">
            <a:avLst>
              <a:gd name="adj" fmla="val 6851"/>
            </a:avLst>
          </a:prstGeom>
          <a:noFill/>
          <a:ln>
            <a:solidFill>
              <a:srgbClr val="E401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3201140" y="2450003"/>
            <a:ext cx="5942523" cy="2738755"/>
          </a:xfrm>
          <a:prstGeom prst="bevel">
            <a:avLst>
              <a:gd name="adj" fmla="val 7457"/>
            </a:avLst>
          </a:prstGeom>
          <a:noFill/>
          <a:ln w="952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   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老鼠夫妇出门寻亲，刚一出门，就抬头看见天空中雄赳赳的太阳。他们觉得太阳是世间最强大的，于是决定把女儿嫁给太阳，可太阳却说：“我没有你们想象的那样强大，乌云就可以遮住我的光芒。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0331" y="2457305"/>
            <a:ext cx="1946448" cy="2738755"/>
          </a:xfrm>
          <a:prstGeom prst="round2DiagRect">
            <a:avLst>
              <a:gd name="adj1" fmla="val 0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253" y="2457305"/>
            <a:ext cx="1887220" cy="2724150"/>
          </a:xfrm>
          <a:prstGeom prst="round2DiagRect">
            <a:avLst>
              <a:gd name="adj1" fmla="val 0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0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452438" y="442913"/>
            <a:ext cx="2357437" cy="461962"/>
          </a:xfrm>
        </p:spPr>
        <p:txBody>
          <a:bodyPr>
            <a:normAutofit/>
          </a:bodyPr>
          <a:lstStyle/>
          <a:p>
            <a:r>
              <a:rPr lang="en-US" altLang="zh-CN" dirty="0"/>
              <a:t>02  </a:t>
            </a:r>
            <a:r>
              <a:rPr lang="zh-CN" altLang="en-US" dirty="0"/>
              <a:t>课文精讲</a:t>
            </a:r>
          </a:p>
        </p:txBody>
      </p:sp>
      <p:sp>
        <p:nvSpPr>
          <p:cNvPr id="61" name="矩形: 圆角 60"/>
          <p:cNvSpPr/>
          <p:nvPr/>
        </p:nvSpPr>
        <p:spPr>
          <a:xfrm>
            <a:off x="647700" y="1270000"/>
            <a:ext cx="10896600" cy="4940300"/>
          </a:xfrm>
          <a:prstGeom prst="roundRect">
            <a:avLst>
              <a:gd name="adj" fmla="val 6851"/>
            </a:avLst>
          </a:prstGeom>
          <a:noFill/>
          <a:ln>
            <a:solidFill>
              <a:srgbClr val="E401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33475" y="2619982"/>
            <a:ext cx="6138545" cy="2549733"/>
          </a:xfrm>
          <a:prstGeom prst="roundRect">
            <a:avLst/>
          </a:prstGeom>
          <a:noFill/>
          <a:ln w="63500">
            <a:noFill/>
            <a:prstDash val="dashDot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 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于是老鼠夫妇又找到乌云，要把女儿嫁给他，可乌云却苦笑着说，自己虽然能挡住太阳的光芒，可是怕风，风一吹，乌云就散去了。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6689" y="1720924"/>
            <a:ext cx="2664296" cy="3867076"/>
          </a:xfrm>
          <a:prstGeom prst="round2DiagRect">
            <a:avLst>
              <a:gd name="adj1" fmla="val 0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4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452438" y="442913"/>
            <a:ext cx="2357437" cy="461962"/>
          </a:xfrm>
        </p:spPr>
        <p:txBody>
          <a:bodyPr>
            <a:normAutofit/>
          </a:bodyPr>
          <a:lstStyle/>
          <a:p>
            <a:r>
              <a:rPr lang="en-US" altLang="zh-CN" dirty="0"/>
              <a:t>02  </a:t>
            </a:r>
            <a:r>
              <a:rPr lang="zh-CN" altLang="en-US" dirty="0"/>
              <a:t>课文精讲</a:t>
            </a:r>
          </a:p>
        </p:txBody>
      </p:sp>
      <p:sp>
        <p:nvSpPr>
          <p:cNvPr id="45" name="矩形: 圆角 44"/>
          <p:cNvSpPr/>
          <p:nvPr/>
        </p:nvSpPr>
        <p:spPr>
          <a:xfrm>
            <a:off x="647700" y="1270000"/>
            <a:ext cx="10896600" cy="4940300"/>
          </a:xfrm>
          <a:prstGeom prst="roundRect">
            <a:avLst>
              <a:gd name="adj" fmla="val 6851"/>
            </a:avLst>
          </a:prstGeom>
          <a:noFill/>
          <a:ln>
            <a:solidFill>
              <a:srgbClr val="E401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094906" y="2176265"/>
            <a:ext cx="6028690" cy="2968137"/>
          </a:xfrm>
          <a:prstGeom prst="hexagon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 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老鼠夫妇寻思着，找到了克制黑云的风。风笑道：“我可以吹散黑云，但是只要一堵墙就可以把我制服！”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863" y="1934024"/>
            <a:ext cx="2149380" cy="3299831"/>
          </a:xfrm>
          <a:prstGeom prst="round2DiagRect">
            <a:avLst>
              <a:gd name="adj1" fmla="val 0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3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452438" y="442913"/>
            <a:ext cx="2357437" cy="461962"/>
          </a:xfrm>
        </p:spPr>
        <p:txBody>
          <a:bodyPr>
            <a:normAutofit/>
          </a:bodyPr>
          <a:lstStyle/>
          <a:p>
            <a:r>
              <a:rPr lang="en-US" altLang="zh-CN" dirty="0"/>
              <a:t>02  </a:t>
            </a:r>
            <a:r>
              <a:rPr lang="zh-CN" altLang="en-US" dirty="0"/>
              <a:t>课文精讲</a:t>
            </a:r>
          </a:p>
        </p:txBody>
      </p:sp>
      <p:sp>
        <p:nvSpPr>
          <p:cNvPr id="44" name="矩形: 圆角 43"/>
          <p:cNvSpPr/>
          <p:nvPr/>
        </p:nvSpPr>
        <p:spPr>
          <a:xfrm>
            <a:off x="647700" y="1270000"/>
            <a:ext cx="10896600" cy="4940300"/>
          </a:xfrm>
          <a:prstGeom prst="roundRect">
            <a:avLst>
              <a:gd name="adj" fmla="val 6851"/>
            </a:avLst>
          </a:prstGeom>
          <a:noFill/>
          <a:ln>
            <a:solidFill>
              <a:srgbClr val="E401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745490" y="2329180"/>
            <a:ext cx="7151370" cy="2915531"/>
          </a:xfrm>
          <a:prstGeom prst="hexagon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      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老鼠夫妇又找到墙，墙看到他们，露出恐惧的神色：“在这个世界上，我最怕你们老鼠，任凭再坚固的墙也抵挡不住老鼠打洞，最终崩塌。”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524" y="1947267"/>
            <a:ext cx="2220298" cy="3425602"/>
          </a:xfrm>
          <a:prstGeom prst="round2DiagRect">
            <a:avLst>
              <a:gd name="adj1" fmla="val 0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3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452438" y="442913"/>
            <a:ext cx="2357437" cy="461962"/>
          </a:xfrm>
        </p:spPr>
        <p:txBody>
          <a:bodyPr>
            <a:normAutofit/>
          </a:bodyPr>
          <a:lstStyle/>
          <a:p>
            <a:r>
              <a:rPr lang="en-US" altLang="zh-CN" dirty="0"/>
              <a:t>02  </a:t>
            </a:r>
            <a:r>
              <a:rPr lang="zh-CN" altLang="en-US" dirty="0"/>
              <a:t>课文精讲</a:t>
            </a:r>
          </a:p>
        </p:txBody>
      </p:sp>
      <p:sp>
        <p:nvSpPr>
          <p:cNvPr id="44" name="矩形: 圆角 43"/>
          <p:cNvSpPr/>
          <p:nvPr/>
        </p:nvSpPr>
        <p:spPr>
          <a:xfrm>
            <a:off x="647700" y="1270000"/>
            <a:ext cx="10896600" cy="4940300"/>
          </a:xfrm>
          <a:prstGeom prst="roundRect">
            <a:avLst>
              <a:gd name="adj" fmla="val 6851"/>
            </a:avLst>
          </a:prstGeom>
          <a:noFill/>
          <a:ln>
            <a:solidFill>
              <a:srgbClr val="E401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944869" y="2357793"/>
            <a:ext cx="4451985" cy="2861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8DEADE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      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老鼠夫妇明白了，原来他们最怕的猫才是世上最厉害的。于是他们找到猫，请他当女婿，猫一口答应了，高兴地迎娶了他们的女儿。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466" y="2359698"/>
            <a:ext cx="2160240" cy="2857500"/>
          </a:xfrm>
          <a:prstGeom prst="round2DiagRect">
            <a:avLst>
              <a:gd name="adj1" fmla="val 0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385" y="2359698"/>
            <a:ext cx="2053663" cy="2857500"/>
          </a:xfrm>
          <a:prstGeom prst="round2DiagRect">
            <a:avLst>
              <a:gd name="adj1" fmla="val 0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4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452438" y="442913"/>
            <a:ext cx="2357437" cy="461962"/>
          </a:xfrm>
        </p:spPr>
        <p:txBody>
          <a:bodyPr>
            <a:normAutofit/>
          </a:bodyPr>
          <a:lstStyle/>
          <a:p>
            <a:r>
              <a:rPr lang="en-US" altLang="zh-CN" dirty="0"/>
              <a:t>02  </a:t>
            </a:r>
            <a:r>
              <a:rPr lang="zh-CN" altLang="en-US" dirty="0"/>
              <a:t>课文精讲</a:t>
            </a:r>
          </a:p>
        </p:txBody>
      </p:sp>
      <p:sp>
        <p:nvSpPr>
          <p:cNvPr id="45" name="矩形: 圆角 44"/>
          <p:cNvSpPr/>
          <p:nvPr/>
        </p:nvSpPr>
        <p:spPr>
          <a:xfrm>
            <a:off x="647700" y="1270000"/>
            <a:ext cx="10896600" cy="4940300"/>
          </a:xfrm>
          <a:prstGeom prst="roundRect">
            <a:avLst>
              <a:gd name="adj" fmla="val 6851"/>
            </a:avLst>
          </a:prstGeom>
          <a:noFill/>
          <a:ln>
            <a:solidFill>
              <a:srgbClr val="E401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059400" y="1965265"/>
            <a:ext cx="9862820" cy="2250040"/>
          </a:xfrm>
          <a:prstGeom prst="rect">
            <a:avLst/>
          </a:prstGeom>
          <a:noFill/>
          <a:ln w="381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8DEADE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      </a:t>
            </a:r>
            <a:r>
              <a:rPr kumimoji="1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老鼠嫁女</a:t>
            </a:r>
            <a:endParaRPr kumimoji="1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黑体" panose="02010609060101010101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      老鼠家里办喜事，有个女儿要出嫁。妈妈问爸爸：“哎，女儿嫁谁呀？”爸爸是个老糊涂，他说：“谁神气就嫁给谁。”</a:t>
            </a:r>
            <a:endParaRPr kumimoji="1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黑体" panose="02010609060101010101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      爸爸就去找太阳，太阳说：“乌云要遮我，乌云来了我害怕！”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黑体" panose="02010609060101010101" charset="-122"/>
              <a:sym typeface="+mn-ea"/>
            </a:endParaRPr>
          </a:p>
        </p:txBody>
      </p:sp>
      <p:sp>
        <p:nvSpPr>
          <p:cNvPr id="43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452438" y="442913"/>
            <a:ext cx="2357437" cy="461962"/>
          </a:xfrm>
        </p:spPr>
        <p:txBody>
          <a:bodyPr>
            <a:normAutofit/>
          </a:bodyPr>
          <a:lstStyle/>
          <a:p>
            <a:r>
              <a:rPr lang="en-US" altLang="zh-CN" dirty="0"/>
              <a:t>02  </a:t>
            </a:r>
            <a:r>
              <a:rPr lang="zh-CN" altLang="en-US" dirty="0"/>
              <a:t>课文精讲</a:t>
            </a:r>
          </a:p>
        </p:txBody>
      </p:sp>
      <p:sp>
        <p:nvSpPr>
          <p:cNvPr id="44" name="矩形: 圆角 43"/>
          <p:cNvSpPr/>
          <p:nvPr/>
        </p:nvSpPr>
        <p:spPr>
          <a:xfrm>
            <a:off x="647700" y="1270000"/>
            <a:ext cx="10896600" cy="4940300"/>
          </a:xfrm>
          <a:prstGeom prst="roundRect">
            <a:avLst>
              <a:gd name="adj" fmla="val 6851"/>
            </a:avLst>
          </a:prstGeom>
          <a:noFill/>
          <a:ln>
            <a:solidFill>
              <a:srgbClr val="E401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247913" y="1100455"/>
            <a:ext cx="1906270" cy="695265"/>
          </a:xfrm>
          <a:prstGeom prst="doubleWav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故事范例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1471100" y="4195427"/>
            <a:ext cx="9862820" cy="1696042"/>
          </a:xfrm>
          <a:prstGeom prst="rect">
            <a:avLst/>
          </a:prstGeom>
          <a:noFill/>
          <a:ln w="381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8DEADE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爸爸又去找乌云，乌云说：“大风要吹我，大风来了我害怕！”</a:t>
            </a:r>
            <a:br>
              <a:rPr kumimoji="1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</a:br>
            <a:r>
              <a:rPr kumimoji="1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爸爸又去找大风，大风说：“围墙要堵我，我见了围墙就害怕！”</a:t>
            </a:r>
            <a:endParaRPr kumimoji="1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黑体" panose="02010609060101010101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爸爸又去找围墙，围墙说：“老鼠会打洞，老鼠来了我害怕！”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黑体" panose="02010609060101010101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5" grpId="0" bldLvl="0" animBg="1"/>
    </p:bldLst>
  </p:timing>
</p:sld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黑体"/>
        <a:ea typeface=""/>
        <a:cs typeface=""/>
        <a:font script="Jpan" typeface="游ゴシック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黑体"/>
        <a:ea typeface=""/>
        <a:cs typeface=""/>
        <a:font script="Jpan" typeface="游ゴシック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925</Words>
  <Application>Microsoft Office PowerPoint</Application>
  <PresentationFormat>宽屏</PresentationFormat>
  <Paragraphs>63</Paragraphs>
  <Slides>13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站酷庆科黄油体</vt:lpstr>
      <vt:lpstr>Calibri</vt:lpstr>
      <vt:lpstr>思源黑体 CN Light</vt:lpstr>
      <vt:lpstr>FandolFang R</vt:lpstr>
      <vt:lpstr>Arial</vt:lpstr>
      <vt:lpstr>思源黑体 CN Bold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16</cp:revision>
  <dcterms:created xsi:type="dcterms:W3CDTF">2020-06-05T01:58:00Z</dcterms:created>
  <dcterms:modified xsi:type="dcterms:W3CDTF">2021-01-07T11:10:11Z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2052-11.1.0.9912</vt:lpwstr>
  </property>
</Properties>
</file>