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599" r:id="rId3"/>
    <p:sldId id="811" r:id="rId4"/>
    <p:sldId id="766" r:id="rId5"/>
    <p:sldId id="767" r:id="rId6"/>
    <p:sldId id="813" r:id="rId7"/>
    <p:sldId id="413" r:id="rId8"/>
    <p:sldId id="742" r:id="rId9"/>
    <p:sldId id="548" r:id="rId10"/>
    <p:sldId id="671" r:id="rId11"/>
    <p:sldId id="794" r:id="rId12"/>
    <p:sldId id="814" r:id="rId13"/>
    <p:sldId id="815" r:id="rId14"/>
    <p:sldId id="657" r:id="rId15"/>
    <p:sldId id="287" r:id="rId16"/>
    <p:sldId id="602" r:id="rId17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Bold" panose="02010600030101010101" charset="-122"/>
      <p:regular r:id="rId21"/>
    </p:embeddedFont>
    <p:embeddedFont>
      <p:font typeface="思源黑体 CN Light" panose="02010600030101010101" charset="-122"/>
      <p:regular r:id="rId22"/>
    </p:embeddedFont>
    <p:embeddedFont>
      <p:font typeface="站酷庆科黄油体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等线" panose="02010600030101010101" pitchFamily="2" charset="-122"/>
      <p:regular r:id="rId28"/>
      <p:bold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3CD"/>
    <a:srgbClr val="0AE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77B43899-0E6D-4569-900F-3A7793B3A485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0EFCB84-F7BF-4CD5-A020-36B8AD5F53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527901" cy="904973"/>
          </a:xfrm>
          <a:prstGeom prst="rect">
            <a:avLst/>
          </a:prstGeom>
          <a:gradFill flip="none" rotWithShape="1">
            <a:gsLst>
              <a:gs pos="0">
                <a:srgbClr val="0AEDD2"/>
              </a:gs>
              <a:gs pos="100000">
                <a:srgbClr val="0383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1089" y="423863"/>
            <a:ext cx="2083258" cy="377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383C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32982;&#20046;&#20046;&#30340;&#23567;&#25163;.mp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2725" y="1976120"/>
            <a:ext cx="6337935" cy="2889760"/>
            <a:chOff x="655032" y="1976437"/>
            <a:chExt cx="4752082" cy="2889539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1976437"/>
              <a:ext cx="4752082" cy="186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effectLst/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语文园地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 一年级下册 </a:t>
              </a:r>
              <a:r>
                <a:rPr lang="en-US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3.5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语文园地（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3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6371" y="1527103"/>
            <a:ext cx="392684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胖乎乎的小手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41088" y="423863"/>
            <a:ext cx="2390347" cy="377415"/>
          </a:xfrm>
        </p:spPr>
        <p:txBody>
          <a:bodyPr>
            <a:normAutofit/>
          </a:bodyPr>
          <a:lstStyle/>
          <a:p>
            <a:r>
              <a:rPr lang="en-US" altLang="zh-CN" dirty="0"/>
              <a:t>04  </a:t>
            </a:r>
            <a:r>
              <a:rPr lang="zh-CN" altLang="en-US" dirty="0"/>
              <a:t>和大人一起读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58874" y="2363686"/>
            <a:ext cx="9823865" cy="1876472"/>
          </a:xfrm>
          <a:prstGeom prst="roundRect">
            <a:avLst/>
          </a:prstGeom>
          <a:noFill/>
          <a:ln w="47625">
            <a:solidFill>
              <a:srgbClr val="0383C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本文对话部分比较多，可以用分角色朗读的方式，把握不同身份的人的语气，如：爸爸、妈妈、姥姥是长辈，语气要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和蔼可亲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，说话时满怀关爱和夸奖，兰兰是小朋友，语气要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天真活泼，有礼貌。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800985" y="1553249"/>
            <a:ext cx="1667986" cy="578882"/>
          </a:xfrm>
          <a:prstGeom prst="roundRect">
            <a:avLst/>
          </a:prstGeom>
          <a:noFill/>
          <a:ln w="63500" cmpd="dbl">
            <a:solidFill>
              <a:srgbClr val="29D6C1"/>
            </a:solidFill>
            <a:prstDash val="sysDot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朗读指导</a:t>
            </a:r>
          </a:p>
        </p:txBody>
      </p:sp>
      <p:sp>
        <p:nvSpPr>
          <p:cNvPr id="47" name="矩形 4"/>
          <p:cNvSpPr>
            <a:spLocks noChangeArrowheads="1"/>
          </p:cNvSpPr>
          <p:nvPr/>
        </p:nvSpPr>
        <p:spPr bwMode="auto">
          <a:xfrm>
            <a:off x="1610139" y="5180272"/>
            <a:ext cx="7504044" cy="5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指兰兰画的一幅画，画里画的是自己的小手。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158874" y="4319639"/>
            <a:ext cx="5929828" cy="6794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“胖乎乎的小手”指的是什么？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5" grpId="0" bldLvl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08710" y="2280964"/>
            <a:ext cx="8502429" cy="650604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0383C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因为爸爸觉得这一张画上的胖乎乎的小手为他做过很多事情。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08710" y="1576382"/>
            <a:ext cx="610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兰兰那么多画，爸爸为什么只贴这一张呢？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04  </a:t>
            </a:r>
            <a:r>
              <a:rPr lang="zh-CN" altLang="en-US" dirty="0"/>
              <a:t>和大人一起读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39" y="682575"/>
            <a:ext cx="2551575" cy="1677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文本框 46"/>
          <p:cNvSpPr txBox="1"/>
          <p:nvPr/>
        </p:nvSpPr>
        <p:spPr>
          <a:xfrm>
            <a:off x="1108710" y="3819770"/>
            <a:ext cx="3797300" cy="2263579"/>
          </a:xfrm>
          <a:prstGeom prst="horizontalScroll">
            <a:avLst>
              <a:gd name="adj" fmla="val 5159"/>
            </a:avLst>
          </a:prstGeom>
          <a:solidFill>
            <a:schemeClr val="bg1"/>
          </a:solidFill>
          <a:ln w="9525">
            <a:solidFill>
              <a:srgbClr val="0383C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帮爸爸：拿过拖鞋；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帮妈妈洗过手绢；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帮奶奶挠过痒痒。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212519" y="3080781"/>
            <a:ext cx="5724644" cy="588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兰兰胖乎乎的小手为家人做过哪些事情？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31570" y="3983894"/>
            <a:ext cx="6028855" cy="876410"/>
          </a:xfrm>
          <a:prstGeom prst="roundRect">
            <a:avLst/>
          </a:prstGeom>
          <a:noFill/>
          <a:ln w="44450">
            <a:solidFill>
              <a:srgbClr val="0383C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读了这篇课文，你受到了什么启发？平时在家我们可以帮家人做哪些力所能及的事呢？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430961" y="4952164"/>
            <a:ext cx="5929464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尽管我们的年纪不大，可也应该懂得关爱家人，尽自己所能帮父母长辈做一些事情。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4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930843" y="1705610"/>
            <a:ext cx="6330315" cy="3969385"/>
          </a:xfrm>
          <a:prstGeom prst="rect">
            <a:avLst/>
          </a:prstGeom>
          <a:solidFill>
            <a:schemeClr val="bg1"/>
          </a:solidFill>
          <a:ln w="9525">
            <a:solidFill>
              <a:srgbClr val="0383CD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部首查字法口诀歌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独体字，查起笔，本身部首查自己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形声字，查形旁，不管形旁在哪方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一字两部为偏旁，上下结构取上方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左右结构取左方，内外结构取外框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一字头上生两角，取下或取右上方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96950" y="1310055"/>
            <a:ext cx="8663028" cy="19632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比一比，再组词。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自（         ）    看（         ）     这（        ）    声（ 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白（         ）    着（         ）     送（        ）    产（       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92689" y="208727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自己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92689" y="270851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白色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02623" y="208727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看见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02623" y="270851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看着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17340" y="208727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这儿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017340" y="270851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送人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012150" y="208727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大声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012150" y="270851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生产</a:t>
            </a:r>
          </a:p>
        </p:txBody>
      </p:sp>
      <p:sp>
        <p:nvSpPr>
          <p:cNvPr id="5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96950" y="3362725"/>
            <a:ext cx="940625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2.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按要求，补充完整。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（1）爸爸喜欢兰兰的小手，是因为（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     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（2）妈妈喜欢兰兰的小手，是因为（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（3）姥姥喜欢兰兰的小手，是因为（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）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987898" y="4091070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帮爸爸拿过拖鞋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987898" y="4791792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给妈妈洗过手绢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987898" y="5492515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帮姥姥挠过痒痒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4" grpId="0"/>
      <p:bldP spid="15" grpId="0"/>
      <p:bldP spid="23" grpId="0"/>
      <p:bldP spid="24" grpId="0"/>
      <p:bldP spid="25" grpId="0"/>
      <p:bldP spid="52" grpId="0"/>
      <p:bldP spid="53" grpId="0"/>
      <p:bldP spid="54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88478" y="2440305"/>
            <a:ext cx="8615045" cy="297300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383CD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语文园地三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音序查字法用于：只知道读音，不会写字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步骤：汉语拼音音节索引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——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找音节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——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找页码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赠汪伦》李白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胖乎乎的小手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》</a:t>
            </a: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2880" y="1976120"/>
            <a:ext cx="6419215" cy="2889760"/>
            <a:chOff x="655032" y="1976437"/>
            <a:chExt cx="4752082" cy="2889539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1976437"/>
              <a:ext cx="4752082" cy="186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effectLst/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谢谢观看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 一年级下册 </a:t>
              </a:r>
              <a:r>
                <a:rPr lang="en-US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3.5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语文园地（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3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1007164" y="1475686"/>
            <a:ext cx="10177671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小朋友，很高兴认识你们。昨天，我借了一本童话书，里面遇到好几个新的字，这些字不知它们的意思，真是急死我了。你们能帮帮我的忙吗？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查字典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 bwMode="auto">
          <a:xfrm>
            <a:off x="5993916" y="2971280"/>
            <a:ext cx="3816350" cy="1963482"/>
            <a:chOff x="303506" y="1492525"/>
            <a:chExt cx="3816424" cy="19638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2" name="思想气泡: 云 3"/>
            <p:cNvSpPr/>
            <p:nvPr/>
          </p:nvSpPr>
          <p:spPr>
            <a:xfrm>
              <a:off x="303506" y="1492525"/>
              <a:ext cx="3816424" cy="1963855"/>
            </a:xfrm>
            <a:prstGeom prst="cloudCallout">
              <a:avLst>
                <a:gd name="adj1" fmla="val -24922"/>
                <a:gd name="adj2" fmla="val 97222"/>
              </a:avLst>
            </a:prstGeom>
            <a:solidFill>
              <a:schemeClr val="bg1"/>
            </a:solidFill>
            <a:ln>
              <a:solidFill>
                <a:srgbClr val="0383CD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3" name="文本框 5"/>
            <p:cNvSpPr txBox="1">
              <a:spLocks noChangeArrowheads="1"/>
            </p:cNvSpPr>
            <p:nvPr/>
          </p:nvSpPr>
          <p:spPr bwMode="auto">
            <a:xfrm>
              <a:off x="519530" y="1735245"/>
              <a:ext cx="3493348" cy="138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         “厨”字是什么意思呢？让我们借助拼音来查字典。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872683" y="3087602"/>
            <a:ext cx="4027555" cy="2907034"/>
            <a:chOff x="1718604" y="2866229"/>
            <a:chExt cx="5369374" cy="3876045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054" y="4160379"/>
              <a:ext cx="4542924" cy="2581895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8120">
              <a:off x="1718604" y="2866229"/>
              <a:ext cx="3032439" cy="2004709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793" y="3331452"/>
              <a:ext cx="3077139" cy="1938355"/>
            </a:xfrm>
            <a:prstGeom prst="rect">
              <a:avLst/>
            </a:prstGeom>
          </p:spPr>
        </p:pic>
        <p:sp>
          <p:nvSpPr>
            <p:cNvPr id="68" name="矩形 67"/>
            <p:cNvSpPr/>
            <p:nvPr/>
          </p:nvSpPr>
          <p:spPr>
            <a:xfrm>
              <a:off x="3078173" y="3597749"/>
              <a:ext cx="1317242" cy="1270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lt"/>
                </a:rPr>
                <a:t>c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lt"/>
                </a:rPr>
                <a:t>hú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查字典</a:t>
            </a:r>
          </a:p>
        </p:txBody>
      </p:sp>
      <p:sp>
        <p:nvSpPr>
          <p:cNvPr id="62" name="矩形: 圆角 6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3" name="圆角矩形 3"/>
          <p:cNvSpPr/>
          <p:nvPr/>
        </p:nvSpPr>
        <p:spPr>
          <a:xfrm>
            <a:off x="1267101" y="3896703"/>
            <a:ext cx="9657798" cy="1876472"/>
          </a:xfrm>
          <a:prstGeom prst="roundRect">
            <a:avLst/>
          </a:prstGeom>
          <a:noFill/>
          <a:ln w="57150">
            <a:solidFill>
              <a:srgbClr val="0383CD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BD0DB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第一步：</a:t>
            </a:r>
            <a:r>
              <a:rPr kumimoji="0" lang="zh-CN" altLang="en-US" sz="24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从“汉语拼音音节索引”里面找到大写字母“</a:t>
            </a:r>
            <a:r>
              <a:rPr kumimoji="0" lang="en-US" altLang="zh-CN" sz="24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C”</a:t>
            </a:r>
            <a:r>
              <a:rPr kumimoji="0" lang="zh-CN" altLang="en-US" sz="24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；    </a:t>
            </a:r>
            <a:endParaRPr kumimoji="0" lang="en-US" altLang="zh-CN" sz="2400" b="0" i="0" u="none" strike="noStrike" kern="1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第二步：</a:t>
            </a:r>
            <a:r>
              <a:rPr kumimoji="0" lang="zh-CN" altLang="en-US" sz="24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再在大写字母“</a:t>
            </a:r>
            <a:r>
              <a:rPr kumimoji="0" lang="en-US" altLang="zh-CN" sz="24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C”</a:t>
            </a:r>
            <a:r>
              <a:rPr kumimoji="0" lang="zh-CN" altLang="en-US" sz="24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下面找音节“</a:t>
            </a:r>
            <a:r>
              <a:rPr kumimoji="0" lang="en-US" altLang="zh-CN" sz="24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chu”</a:t>
            </a:r>
            <a:r>
              <a:rPr kumimoji="0" lang="zh-CN" altLang="en-US" sz="24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，再看后面的页码。    </a:t>
            </a:r>
            <a:endParaRPr kumimoji="0" lang="en-US" altLang="zh-CN" sz="2400" b="0" i="0" u="none" strike="noStrike" kern="1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第三步：</a:t>
            </a:r>
            <a:r>
              <a:rPr kumimoji="0" lang="zh-CN" altLang="en-US" sz="24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翻到正文</a:t>
            </a:r>
            <a:r>
              <a:rPr kumimoji="0" lang="en-US" altLang="zh-CN" sz="24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66</a:t>
            </a:r>
            <a:r>
              <a:rPr kumimoji="0" lang="zh-CN" altLang="en-US" sz="2400" b="0" i="0" u="none" strike="noStrike" kern="1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页，就可以在第二声那找到“厨”字了。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1267101" y="1525343"/>
            <a:ext cx="4636116" cy="2214807"/>
            <a:chOff x="2423347" y="3019417"/>
            <a:chExt cx="6180683" cy="2953076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347" y="3329165"/>
              <a:ext cx="5400599" cy="2643328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56269">
              <a:off x="6025421" y="3577744"/>
              <a:ext cx="891928" cy="867822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646" y="3019417"/>
              <a:ext cx="3480384" cy="1984476"/>
            </a:xfrm>
            <a:prstGeom prst="rect">
              <a:avLst/>
            </a:prstGeom>
          </p:spPr>
        </p:pic>
      </p:grpSp>
      <p:sp>
        <p:nvSpPr>
          <p:cNvPr id="68" name="矩形 9"/>
          <p:cNvSpPr>
            <a:spLocks noChangeArrowheads="1"/>
          </p:cNvSpPr>
          <p:nvPr/>
        </p:nvSpPr>
        <p:spPr bwMode="auto">
          <a:xfrm>
            <a:off x="7590101" y="1229577"/>
            <a:ext cx="2766473" cy="2801973"/>
          </a:xfrm>
          <a:prstGeom prst="can">
            <a:avLst>
              <a:gd name="adj" fmla="val 11604"/>
            </a:avLst>
          </a:prstGeom>
          <a:solidFill>
            <a:schemeClr val="bg1"/>
          </a:solidFill>
          <a:ln>
            <a:solidFill>
              <a:srgbClr val="0383CD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音序查字法口诀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音序查字要记牢，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先把大写字母找，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字母下面找音节，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看看它在第几页。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查字典</a:t>
            </a:r>
          </a:p>
        </p:txBody>
      </p:sp>
      <p:sp>
        <p:nvSpPr>
          <p:cNvPr id="64" name="矩形: 圆角 6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68" name="表格 67"/>
          <p:cNvGraphicFramePr/>
          <p:nvPr>
            <p:custDataLst>
              <p:tags r:id="rId1"/>
            </p:custDataLst>
          </p:nvPr>
        </p:nvGraphicFramePr>
        <p:xfrm>
          <a:off x="1806019" y="1750086"/>
          <a:ext cx="8729345" cy="4146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3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75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spc="130" dirty="0" err="1">
                          <a:solidFill>
                            <a:srgbClr val="FFFFFF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生字</a:t>
                      </a:r>
                      <a:endParaRPr lang="en-US" sz="2800" b="0" spc="130" dirty="0">
                        <a:solidFill>
                          <a:srgbClr val="FFFFFF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317500" marR="317500" marT="215900" marB="215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spc="130" dirty="0" err="1">
                          <a:solidFill>
                            <a:srgbClr val="FFFFFF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大写字母</a:t>
                      </a:r>
                      <a:endParaRPr lang="en-US" sz="2800" b="0" spc="130" dirty="0">
                        <a:solidFill>
                          <a:srgbClr val="FFFFFF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317500" marR="317500" marT="215900" marB="215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9A9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spc="130" dirty="0" err="1">
                          <a:solidFill>
                            <a:srgbClr val="FFFFFF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音节</a:t>
                      </a:r>
                      <a:endParaRPr lang="en-US" sz="2800" b="0" spc="130" dirty="0">
                        <a:solidFill>
                          <a:srgbClr val="FFFFFF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317500" marR="317500" marT="215900" marB="215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B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spc="130" dirty="0" err="1">
                          <a:solidFill>
                            <a:srgbClr val="FFFFFF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页码</a:t>
                      </a:r>
                      <a:endParaRPr lang="en-US" sz="2800" b="0" spc="130" dirty="0">
                        <a:solidFill>
                          <a:srgbClr val="FFFFFF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317500" marR="317500" marT="215900" marB="215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CDC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spc="130" dirty="0" err="1">
                          <a:solidFill>
                            <a:srgbClr val="FFFFFF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组词</a:t>
                      </a:r>
                      <a:endParaRPr lang="en-US" sz="2800" b="0" spc="130" dirty="0">
                        <a:solidFill>
                          <a:srgbClr val="FFFFFF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317500" marR="317500" marT="215900" marB="215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AC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7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spc="130" dirty="0" err="1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黑体" panose="02010609060101010101" charset="-122"/>
                        </a:rPr>
                        <a:t>漂</a:t>
                      </a:r>
                      <a:r>
                        <a:rPr lang="en-US" sz="2800" b="0" spc="130" dirty="0" err="1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方正姚体" panose="02010601030101010101" pitchFamily="2" charset="-122"/>
                        </a:rPr>
                        <a:t>（piào</a:t>
                      </a:r>
                      <a:r>
                        <a:rPr lang="en-US" sz="2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方正姚体" panose="02010601030101010101" pitchFamily="2" charset="-122"/>
                        </a:rPr>
                        <a:t>）</a:t>
                      </a:r>
                    </a:p>
                  </a:txBody>
                  <a:tcPr marL="317500" marR="317500" marT="215900" marB="2159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317500" marR="317500" marT="215900" marB="2159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317500" marR="317500" marT="215900" marB="2159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317500" marR="317500" marT="215900" marB="2159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317500" marR="317500" marT="215900" marB="2159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7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spc="130" dirty="0" err="1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黑体" panose="02010609060101010101" charset="-122"/>
                        </a:rPr>
                        <a:t>踪</a:t>
                      </a:r>
                      <a:r>
                        <a:rPr lang="en-US" sz="2800" b="0" spc="130" dirty="0" err="1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方正姚体" panose="02010601030101010101" pitchFamily="2" charset="-122"/>
                        </a:rPr>
                        <a:t>（zōnɡ</a:t>
                      </a:r>
                      <a:r>
                        <a:rPr lang="en-US" sz="2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方正姚体" panose="02010601030101010101" pitchFamily="2" charset="-122"/>
                        </a:rPr>
                        <a:t>）</a:t>
                      </a:r>
                    </a:p>
                  </a:txBody>
                  <a:tcPr marL="317500" marR="317500" marT="215900" marB="2159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317500" marR="317500" marT="215900" marB="2159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317500" marR="317500" marT="215900" marB="2159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317500" marR="317500" marT="215900" marB="2159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317500" marR="317500" marT="215900" marB="2159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7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spc="130" dirty="0" err="1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黑体" panose="02010609060101010101" charset="-122"/>
                        </a:rPr>
                        <a:t>杨</a:t>
                      </a:r>
                      <a:r>
                        <a:rPr lang="en-US" sz="2800" b="0" spc="130" dirty="0" err="1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方正姚体" panose="02010601030101010101" pitchFamily="2" charset="-122"/>
                        </a:rPr>
                        <a:t>（yánɡ</a:t>
                      </a:r>
                      <a:r>
                        <a:rPr lang="en-US" sz="2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方正姚体" panose="02010601030101010101" pitchFamily="2" charset="-122"/>
                        </a:rPr>
                        <a:t>）</a:t>
                      </a:r>
                    </a:p>
                  </a:txBody>
                  <a:tcPr marL="317500" marR="317500" marT="215900" marB="2159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317500" marR="317500" marT="215900" marB="2159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317500" marR="317500" marT="215900" marB="2159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spc="130" dirty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 </a:t>
                      </a:r>
                    </a:p>
                  </a:txBody>
                  <a:tcPr marL="317500" marR="317500" marT="215900" marB="2159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800" b="0" spc="130" dirty="0">
                        <a:solidFill>
                          <a:srgbClr val="40404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317500" marR="317500" marT="215900" marB="2159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" name="文本框 68"/>
          <p:cNvSpPr txBox="1"/>
          <p:nvPr/>
        </p:nvSpPr>
        <p:spPr>
          <a:xfrm>
            <a:off x="6487409" y="3365886"/>
            <a:ext cx="1068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piào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487409" y="5345816"/>
            <a:ext cx="1059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yánɡ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487409" y="4380616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zōnɡ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194549" y="336588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P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250429" y="4380616"/>
            <a:ext cx="501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250429" y="529882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340464" y="336588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漂亮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9340464" y="442570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跟踪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9340464" y="530390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杨树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896474" y="3365886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384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896474" y="4380616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672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896474" y="5360421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575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7310" y="1313235"/>
            <a:ext cx="5202638" cy="4853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伦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李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lǐ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bái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chénɡ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zhōu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jiānɡ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yù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xínɡ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李  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乘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将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行，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hū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wén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shànɡ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tà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ɡē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shēnɡ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忽  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上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声。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táo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huā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tán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shuǐ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shēn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qiān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chǐ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千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尺，</a:t>
            </a:r>
          </a:p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bù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jí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wānɡ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lún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sònɡ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wǒ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qínɡ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  及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伦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情。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日积月累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7019483" y="2008843"/>
            <a:ext cx="4191856" cy="3717043"/>
          </a:xfrm>
          <a:prstGeom prst="rect">
            <a:avLst/>
          </a:prstGeom>
          <a:noFill/>
          <a:ln w="9525">
            <a:solidFill>
              <a:srgbClr val="0383C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作者简介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李白，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字太白，号青莲居士，又号“谪仙人”。是唐代伟大的浪漫主义诗人，被后人誉为“诗仙”。与杜甫并称为“李杜”，为了与另两位诗人李商隐与杜牧即“小李杜”区别，杜甫与李白又合称“大李杜”。其人爽朗大方，爱饮酒作诗，喜交友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5255002" y="5139951"/>
            <a:ext cx="5570756" cy="695265"/>
          </a:xfrm>
          <a:prstGeom prst="doubleWave">
            <a:avLst/>
          </a:prstGeom>
          <a:solidFill>
            <a:schemeClr val="bg1"/>
          </a:solidFill>
          <a:ln>
            <a:solidFill>
              <a:srgbClr val="0383CD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诗意：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李白坐上小船刚刚要启程。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78062" y="1644276"/>
            <a:ext cx="1774448" cy="735747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383CD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坐船。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777732" y="2559946"/>
            <a:ext cx="883285" cy="69723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83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62037" y="3644526"/>
            <a:ext cx="1655822" cy="523220"/>
          </a:xfrm>
          <a:prstGeom prst="borderCallout1">
            <a:avLst>
              <a:gd name="adj1" fmla="val 3892"/>
              <a:gd name="adj2" fmla="val 96875"/>
              <a:gd name="adj3" fmla="val -104136"/>
              <a:gd name="adj4" fmla="val 136352"/>
            </a:avLst>
          </a:prstGeom>
          <a:solidFill>
            <a:schemeClr val="bg1"/>
          </a:solidFill>
          <a:ln w="38100">
            <a:solidFill>
              <a:srgbClr val="0383C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将：刚要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94417" y="3572552"/>
            <a:ext cx="2473325" cy="796469"/>
          </a:xfrm>
          <a:prstGeom prst="cloudCallout">
            <a:avLst>
              <a:gd name="adj1" fmla="val -34462"/>
              <a:gd name="adj2" fmla="val -73909"/>
            </a:avLst>
          </a:prstGeom>
          <a:solidFill>
            <a:schemeClr val="bg1"/>
          </a:solidFill>
          <a:ln>
            <a:solidFill>
              <a:srgbClr val="0383C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出发离开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1" y="1693028"/>
            <a:ext cx="3171787" cy="4142188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914767" y="2627256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李白乘舟将欲行</a:t>
            </a: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8048367" y="3194946"/>
            <a:ext cx="821055" cy="15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日积月累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椭圆 80"/>
          <p:cNvSpPr/>
          <p:nvPr/>
        </p:nvSpPr>
        <p:spPr>
          <a:xfrm>
            <a:off x="3401060" y="2326640"/>
            <a:ext cx="572770" cy="650240"/>
          </a:xfrm>
          <a:prstGeom prst="ellipse">
            <a:avLst/>
          </a:prstGeom>
          <a:solidFill>
            <a:schemeClr val="bg1"/>
          </a:solidFill>
          <a:ln>
            <a:solidFill>
              <a:srgbClr val="0383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02965" y="2400935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忽闻岸上踏歌声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1014412" y="5596890"/>
            <a:ext cx="658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诗意：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忽然听到岸上传来告别的踏歌声。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39470" y="3572510"/>
            <a:ext cx="6933565" cy="1513523"/>
          </a:xfrm>
          <a:prstGeom prst="plaque">
            <a:avLst/>
          </a:prstGeom>
          <a:solidFill>
            <a:schemeClr val="bg1"/>
          </a:solidFill>
          <a:ln>
            <a:solidFill>
              <a:srgbClr val="0383C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踏歌：民间的一种唱歌形式，一边唱歌，一边用脚踏地打拍子，可以边走边唱。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102360" y="2132082"/>
            <a:ext cx="2091372" cy="1039356"/>
          </a:xfrm>
          <a:prstGeom prst="rightArrow">
            <a:avLst/>
          </a:prstGeom>
          <a:solidFill>
            <a:schemeClr val="bg1"/>
          </a:solidFill>
          <a:ln>
            <a:solidFill>
              <a:srgbClr val="0383C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忽：忽然。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534535" y="1590675"/>
            <a:ext cx="1896110" cy="582544"/>
          </a:xfrm>
          <a:prstGeom prst="wedgeRoundRectCallout">
            <a:avLst>
              <a:gd name="adj1" fmla="val -70396"/>
              <a:gd name="adj2" fmla="val 94971"/>
              <a:gd name="adj3" fmla="val 16667"/>
            </a:avLst>
          </a:prstGeom>
          <a:solidFill>
            <a:schemeClr val="bg1"/>
          </a:solidFill>
          <a:ln>
            <a:solidFill>
              <a:srgbClr val="0383C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闻：听到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402965" y="2401570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忽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岸上踏歌声</a:t>
            </a:r>
          </a:p>
        </p:txBody>
      </p:sp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日积月累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2" y="1293408"/>
            <a:ext cx="3171787" cy="4142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7" grpId="0"/>
      <p:bldP spid="78" grpId="0" bldLvl="0" animBg="1"/>
      <p:bldP spid="79" grpId="0" animBg="1"/>
      <p:bldP spid="80" grpId="0" animBg="1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云形 22"/>
          <p:cNvSpPr/>
          <p:nvPr/>
        </p:nvSpPr>
        <p:spPr>
          <a:xfrm>
            <a:off x="2423905" y="2064714"/>
            <a:ext cx="1285875" cy="635000"/>
          </a:xfrm>
          <a:prstGeom prst="cloud">
            <a:avLst/>
          </a:prstGeom>
          <a:solidFill>
            <a:schemeClr val="bg1"/>
          </a:solidFill>
          <a:ln>
            <a:solidFill>
              <a:srgbClr val="0383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58960" y="5147442"/>
            <a:ext cx="10463530" cy="578444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0383C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诗意：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桃花潭水纵然有一千尺那么深，也比不上汪伦送我的情真。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960" y="2135199"/>
            <a:ext cx="587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桃花潭水深千尺，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不及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汪伦送我情。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29945" y="1417014"/>
            <a:ext cx="2155825" cy="578476"/>
          </a:xfrm>
          <a:prstGeom prst="wedgeRoundRectCallout">
            <a:avLst>
              <a:gd name="adj1" fmla="val -64740"/>
              <a:gd name="adj2" fmla="val 62497"/>
              <a:gd name="adj3" fmla="val 16667"/>
            </a:avLst>
          </a:prstGeom>
          <a:solidFill>
            <a:schemeClr val="bg1"/>
          </a:solidFill>
          <a:ln>
            <a:solidFill>
              <a:srgbClr val="0383C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不及：不如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8960" y="4143361"/>
            <a:ext cx="9970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桃花潭：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在今安徽泾县西南一百里。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一统志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谓其深不可测。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8960" y="313928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深千尺：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运用了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夸张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的手法。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日积月累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0" grpId="0" bldLvl="0" animBg="1"/>
      <p:bldP spid="6" grpId="0" animBg="1"/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08879" y="2252060"/>
            <a:ext cx="1802130" cy="52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全诗译文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008879" y="2837621"/>
            <a:ext cx="58857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李白坐上小船刚刚要离开，忽然听到岸上传来告别的歌声。即使桃花潭水有一千尺那么深，也不及汪伦送别我的一片情深。</a:t>
            </a: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日积月累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6" y="1693028"/>
            <a:ext cx="3171787" cy="4142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ff418d1-254a-4b92-a6df-a920303cc3db}"/>
  <p:tag name="TABLE_RECT" val="77.6366*205.922*569*242.5"/>
  <p:tag name="TABLE_ONEKEY_SKIN_IDX" val="0"/>
  <p:tag name="TABLE_SKINIDX" val="3"/>
  <p:tag name="TABLE_COLORIDX" val="h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1032</Words>
  <Application>Microsoft Office PowerPoint</Application>
  <PresentationFormat>宽屏</PresentationFormat>
  <Paragraphs>168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站酷庆科黄油体</vt:lpstr>
      <vt:lpstr>Calibri</vt:lpstr>
      <vt:lpstr>Wingdings</vt:lpstr>
      <vt:lpstr>思源黑体 CN Light</vt:lpstr>
      <vt:lpstr>等线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28</cp:revision>
  <dcterms:created xsi:type="dcterms:W3CDTF">2020-06-05T01:58:00Z</dcterms:created>
  <dcterms:modified xsi:type="dcterms:W3CDTF">2021-01-07T11:11:15Z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