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78" r:id="rId3"/>
    <p:sldId id="599" r:id="rId4"/>
    <p:sldId id="413" r:id="rId5"/>
    <p:sldId id="410" r:id="rId6"/>
    <p:sldId id="310" r:id="rId7"/>
    <p:sldId id="312" r:id="rId8"/>
    <p:sldId id="633" r:id="rId9"/>
    <p:sldId id="634" r:id="rId10"/>
    <p:sldId id="635" r:id="rId11"/>
    <p:sldId id="636" r:id="rId12"/>
    <p:sldId id="637" r:id="rId13"/>
    <p:sldId id="638" r:id="rId14"/>
    <p:sldId id="639" r:id="rId15"/>
    <p:sldId id="404" r:id="rId16"/>
    <p:sldId id="721" r:id="rId17"/>
    <p:sldId id="723" r:id="rId18"/>
    <p:sldId id="362" r:id="rId19"/>
    <p:sldId id="725" r:id="rId20"/>
    <p:sldId id="728" r:id="rId21"/>
    <p:sldId id="662" r:id="rId22"/>
    <p:sldId id="317" r:id="rId23"/>
    <p:sldId id="319" r:id="rId24"/>
    <p:sldId id="287" r:id="rId25"/>
    <p:sldId id="261" r:id="rId26"/>
  </p:sldIdLst>
  <p:sldSz cx="12192000" cy="6858000"/>
  <p:notesSz cx="6858000" cy="9144000"/>
  <p:embeddedFontLst>
    <p:embeddedFont>
      <p:font typeface="FandolFang R" panose="02010600030101010101" charset="-122"/>
      <p:regular r:id="rId29"/>
    </p:embeddedFont>
    <p:embeddedFont>
      <p:font typeface="思源黑体 CN Bold" panose="02010600030101010101" charset="-122"/>
      <p:regular r:id="rId30"/>
    </p:embeddedFont>
    <p:embeddedFont>
      <p:font typeface="思源黑体 CN Light" panose="02010600030101010101" charset="-122"/>
      <p:regular r:id="rId31"/>
    </p:embeddedFont>
    <p:embeddedFont>
      <p:font typeface="站酷庆科黄油体" panose="02010600030101010101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20970C6A-AA42-4D21-A681-5931E0304A68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B8489AEF-5FA6-4C44-A69B-3C1EE4CDFB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07072"/>
            <a:ext cx="288235" cy="522997"/>
          </a:xfrm>
          <a:prstGeom prst="rect">
            <a:avLst/>
          </a:pr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367646" y="397074"/>
            <a:ext cx="2039496" cy="39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rgbClr val="1298F1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  <a:lvl2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2pPr>
            <a:lvl3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3pPr>
            <a:lvl4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4pPr>
            <a:lvl5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261577"/>
            <a:ext cx="12192000" cy="1596423"/>
          </a:xfrm>
          <a:prstGeom prst="rect">
            <a:avLst/>
          </a:pr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户外, 山, 草, 田地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r="6953"/>
          <a:stretch>
            <a:fillRect/>
          </a:stretch>
        </p:blipFill>
        <p:spPr>
          <a:xfrm>
            <a:off x="927839" y="0"/>
            <a:ext cx="3936240" cy="6858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001895" y="1497330"/>
            <a:ext cx="7189470" cy="3208655"/>
            <a:chOff x="5508931" y="1497031"/>
            <a:chExt cx="6110231" cy="3208586"/>
          </a:xfrm>
        </p:grpSpPr>
        <p:sp>
          <p:nvSpPr>
            <p:cNvPr id="7" name="文本框 6"/>
            <p:cNvSpPr txBox="1"/>
            <p:nvPr/>
          </p:nvSpPr>
          <p:spPr>
            <a:xfrm>
              <a:off x="5508931" y="2037961"/>
              <a:ext cx="4181668" cy="1861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00B0F0"/>
                      </a:gs>
                      <a:gs pos="100000">
                        <a:srgbClr val="1C46F2"/>
                      </a:gs>
                    </a:gsLst>
                    <a:lin ang="54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静夜思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86799" y="4065925"/>
              <a:ext cx="5137523" cy="24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CHINESE EXCELLENT COURSEWARE VOLUME 2-4.1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051740" y="2698734"/>
              <a:ext cx="2567422" cy="107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语文精品课件</a:t>
              </a:r>
              <a:endPara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一年级下册 </a:t>
              </a: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4.1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5677856" y="3906330"/>
              <a:ext cx="5760000" cy="3118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667002" y="4452893"/>
              <a:ext cx="2953151" cy="252724"/>
              <a:chOff x="1018050" y="5462070"/>
              <a:chExt cx="3409621" cy="291788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018050" y="5462070"/>
                <a:ext cx="1550466" cy="291788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授课老师：某某</a:t>
                </a:r>
                <a:endParaRPr kumimoji="0" lang="zh-CN" altLang="en-US" sz="105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819180" y="5462070"/>
                <a:ext cx="1608491" cy="291788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授课</a:t>
                </a:r>
                <a:r>
                  <a:rPr kumimoji="0" lang="zh-CN" altLang="en-US" sz="105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时间：</a:t>
                </a:r>
                <a:r>
                  <a:rPr kumimoji="0" lang="en-US" altLang="zh-CN" sz="105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20XX</a:t>
                </a:r>
                <a:endParaRPr kumimoji="0" lang="zh-CN" altLang="en-US" sz="105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576860" y="1497031"/>
              <a:ext cx="1064715" cy="768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gradFill>
                    <a:gsLst>
                      <a:gs pos="0">
                        <a:srgbClr val="00B0F0"/>
                      </a:gs>
                      <a:gs pos="100000">
                        <a:srgbClr val="1C46F2"/>
                      </a:gs>
                    </a:gsLst>
                    <a:lin ang="54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JING</a:t>
              </a:r>
              <a:endParaRPr lang="zh-CN" altLang="en-US" sz="4400" dirty="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57254" y="1497031"/>
              <a:ext cx="742511" cy="768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gradFill>
                    <a:gsLst>
                      <a:gs pos="0">
                        <a:srgbClr val="00B0F0"/>
                      </a:gs>
                      <a:gs pos="100000">
                        <a:srgbClr val="1C46F2"/>
                      </a:gs>
                    </a:gsLst>
                    <a:lin ang="54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YE</a:t>
              </a:r>
              <a:endParaRPr lang="zh-CN" altLang="en-US" sz="4400" dirty="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133562" y="1497031"/>
              <a:ext cx="599844" cy="768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gradFill>
                    <a:gsLst>
                      <a:gs pos="0">
                        <a:srgbClr val="00B0F0"/>
                      </a:gs>
                      <a:gs pos="100000">
                        <a:srgbClr val="1C46F2"/>
                      </a:gs>
                    </a:gsLst>
                    <a:lin ang="54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SI</a:t>
              </a:r>
              <a:endParaRPr lang="zh-CN" altLang="en-US" sz="4400" dirty="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216693" y="1747518"/>
            <a:ext cx="112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qián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06948" y="264032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37553" y="264032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丷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前进  前面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我们在雨中前进。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329302" y="250736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343431" y="251679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前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0648" y="2640328"/>
            <a:ext cx="2583815" cy="2490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973544" y="1820543"/>
            <a:ext cx="1542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guāng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19842" y="264032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35512" y="264032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月光    阳光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今晚的月光真美。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298182" y="253022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308648" y="253965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光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7170" y="2418395"/>
            <a:ext cx="2891790" cy="2775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502637" y="179378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dī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930637" y="2636425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61242" y="261356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亻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低头 低下 低级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弟弟做错事了，低头认错。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347077" y="250346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357543" y="25128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低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5000" y="2519902"/>
            <a:ext cx="2473960" cy="2519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368652" y="1785974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gù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890632" y="2628619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61242" y="2628619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故乡 故事 故意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爸爸每天晚上都会讲故事给我听。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307072" y="249565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317538" y="250508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故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4172" y="2369539"/>
            <a:ext cx="2891155" cy="283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395957" y="1726382"/>
            <a:ext cx="1312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xiāng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890632" y="2619192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61242" y="2619192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乙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故乡    乡镇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我的故乡在河北。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307072" y="248623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317538" y="249565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乡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7992" y="2495657"/>
            <a:ext cx="2680335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54033" y="1161408"/>
            <a:ext cx="8483272" cy="161371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　　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数一数，全诗一共</a:t>
            </a:r>
            <a:r>
              <a:rPr kumimoji="0" lang="zh-CN" alt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  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行。第一、二、四行末尾的字分别是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_____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、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_____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、 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_____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，押韵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________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。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   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1753" y="1438573"/>
            <a:ext cx="342081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4</a:t>
            </a:r>
          </a:p>
        </p:txBody>
      </p:sp>
      <p:sp>
        <p:nvSpPr>
          <p:cNvPr id="10" name="矩形 9"/>
          <p:cNvSpPr/>
          <p:nvPr/>
        </p:nvSpPr>
        <p:spPr>
          <a:xfrm>
            <a:off x="3108841" y="2220364"/>
            <a:ext cx="480060" cy="48387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光</a:t>
            </a:r>
          </a:p>
        </p:txBody>
      </p:sp>
      <p:sp>
        <p:nvSpPr>
          <p:cNvPr id="11" name="矩形 10"/>
          <p:cNvSpPr/>
          <p:nvPr/>
        </p:nvSpPr>
        <p:spPr>
          <a:xfrm>
            <a:off x="4516122" y="2220364"/>
            <a:ext cx="480060" cy="48387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霜</a:t>
            </a:r>
          </a:p>
        </p:txBody>
      </p:sp>
      <p:sp>
        <p:nvSpPr>
          <p:cNvPr id="13" name="矩形 12"/>
          <p:cNvSpPr/>
          <p:nvPr/>
        </p:nvSpPr>
        <p:spPr>
          <a:xfrm>
            <a:off x="5923402" y="2220364"/>
            <a:ext cx="480060" cy="48387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乡</a:t>
            </a:r>
          </a:p>
        </p:txBody>
      </p:sp>
      <p:sp>
        <p:nvSpPr>
          <p:cNvPr id="28" name="矩形 27"/>
          <p:cNvSpPr/>
          <p:nvPr/>
        </p:nvSpPr>
        <p:spPr>
          <a:xfrm>
            <a:off x="8038449" y="1968263"/>
            <a:ext cx="912750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ang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238294" y="3114872"/>
            <a:ext cx="2757888" cy="3031415"/>
          </a:xfrm>
          <a:prstGeom prst="bevel">
            <a:avLst>
              <a:gd name="adj" fmla="val 3959"/>
            </a:avLst>
          </a:prstGeom>
          <a:solidFill>
            <a:schemeClr val="bg1"/>
          </a:solidFill>
          <a:ln w="19050">
            <a:solidFill>
              <a:srgbClr val="1298F1"/>
            </a:solidFill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静夜思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李白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床 前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明 月 光，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疑 是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地 上 霜。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举 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望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明 月，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低 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/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故 乡。 </a:t>
            </a:r>
          </a:p>
        </p:txBody>
      </p:sp>
      <p:sp>
        <p:nvSpPr>
          <p:cNvPr id="52" name="矩形 51"/>
          <p:cNvSpPr/>
          <p:nvPr/>
        </p:nvSpPr>
        <p:spPr>
          <a:xfrm>
            <a:off x="5629831" y="4699282"/>
            <a:ext cx="4761230" cy="64755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在安静的夜里的思念。</a:t>
            </a:r>
          </a:p>
        </p:txBody>
      </p:sp>
      <p:sp>
        <p:nvSpPr>
          <p:cNvPr id="53" name="矩形 52"/>
          <p:cNvSpPr/>
          <p:nvPr/>
        </p:nvSpPr>
        <p:spPr>
          <a:xfrm>
            <a:off x="5629831" y="3933602"/>
            <a:ext cx="6642735" cy="64755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诗题“静夜思”该怎么理解？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28" grpId="0"/>
      <p:bldP spid="4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"/>
          <p:cNvSpPr txBox="1"/>
          <p:nvPr/>
        </p:nvSpPr>
        <p:spPr>
          <a:xfrm>
            <a:off x="1387475" y="1487561"/>
            <a:ext cx="8298358" cy="6706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读完古诗，你知道这首诗是诗人在什么时间写的吗？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1387475" y="3363236"/>
            <a:ext cx="5333426" cy="6706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这是一个怎样的夜晚呢？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387475" y="2449602"/>
            <a:ext cx="2560626" cy="573683"/>
            <a:chOff x="2406650" y="3135402"/>
            <a:chExt cx="2560626" cy="573683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486456" y="3135402"/>
              <a:ext cx="1480820" cy="573683"/>
            </a:xfrm>
            <a:prstGeom prst="flowChartDisplay">
              <a:avLst/>
            </a:prstGeom>
            <a:solidFill>
              <a:schemeClr val="bg1"/>
            </a:solidFill>
            <a:ln>
              <a:solidFill>
                <a:srgbClr val="1298F1"/>
              </a:solidFill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晚上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406650" y="3161258"/>
              <a:ext cx="894080" cy="5219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思考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94460" y="4228327"/>
            <a:ext cx="3591634" cy="759617"/>
            <a:chOff x="2413635" y="4945603"/>
            <a:chExt cx="3591634" cy="759617"/>
          </a:xfrm>
        </p:grpSpPr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3486203" y="4945603"/>
              <a:ext cx="2519066" cy="759617"/>
            </a:xfrm>
            <a:prstGeom prst="doubleWave">
              <a:avLst/>
            </a:prstGeom>
            <a:solidFill>
              <a:schemeClr val="bg1"/>
            </a:solidFill>
            <a:ln>
              <a:solidFill>
                <a:srgbClr val="1298F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3735" b="1" i="0" u="none" strike="noStrike" cap="none" spc="0" normalizeH="0" baseline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有月亮的夜晚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413635" y="5064426"/>
              <a:ext cx="894080" cy="5219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思考</a:t>
              </a:r>
            </a:p>
          </p:txBody>
        </p:sp>
      </p:grpSp>
      <p:sp>
        <p:nvSpPr>
          <p:cNvPr id="52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3" name="矩形: 圆角 5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708274" y="1983211"/>
            <a:ext cx="3284220" cy="572135"/>
          </a:xfrm>
          <a:prstGeom prst="rect">
            <a:avLst/>
          </a:prstGeom>
          <a:solidFill>
            <a:schemeClr val="bg1"/>
          </a:solidFill>
          <a:ln>
            <a:solidFill>
              <a:srgbClr val="1298F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2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诗人看到霜了吗？</a:t>
            </a:r>
          </a:p>
        </p:txBody>
      </p:sp>
      <p:sp>
        <p:nvSpPr>
          <p:cNvPr id="49" name="缺角矩形 48"/>
          <p:cNvSpPr/>
          <p:nvPr/>
        </p:nvSpPr>
        <p:spPr>
          <a:xfrm>
            <a:off x="1286510" y="2895297"/>
            <a:ext cx="6910705" cy="2618157"/>
          </a:xfrm>
          <a:prstGeom prst="plaque">
            <a:avLst/>
          </a:prstGeom>
          <a:solidFill>
            <a:schemeClr val="bg1"/>
          </a:solidFill>
          <a:ln>
            <a:solidFill>
              <a:srgbClr val="1298F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“疑是地上霜”的意思是好像给地上铺了一层白霜，所以诗人并没有看到霜，而是把月光想象成了白霜。</a:t>
            </a:r>
          </a:p>
        </p:txBody>
      </p:sp>
      <p:pic>
        <p:nvPicPr>
          <p:cNvPr id="50" name="图片 49" descr="图片包含 户外, 山, 草, 田地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r="6953"/>
          <a:stretch>
            <a:fillRect/>
          </a:stretch>
        </p:blipFill>
        <p:spPr>
          <a:xfrm>
            <a:off x="8011502" y="1132114"/>
            <a:ext cx="2993834" cy="5216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07022" y="2068563"/>
            <a:ext cx="9377956" cy="661978"/>
          </a:xfrm>
          <a:prstGeom prst="cube">
            <a:avLst>
              <a:gd name="adj" fmla="val 11932"/>
            </a:avLst>
          </a:prstGeom>
          <a:solidFill>
            <a:schemeClr val="bg1"/>
          </a:solidFill>
          <a:ln w="9525">
            <a:solidFill>
              <a:srgbClr val="1298F1"/>
            </a:solidFill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明亮的月光照在诗人的床前，好像是铺在地上的白白的霜。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27946" y="1497779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请同学们想象画面，自由说说诗句的意思：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348176" y="3740150"/>
            <a:ext cx="9535172" cy="11420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银白色的月光洒在地上，像铺上了一层冰冷的霜，环境如此冷清，再加上诗人远离家乡和亲人，就更让人感到冷清了。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407023" y="2999730"/>
            <a:ext cx="5679578" cy="559891"/>
          </a:xfrm>
          <a:prstGeom prst="hexagon">
            <a:avLst/>
          </a:prstGeom>
          <a:solidFill>
            <a:schemeClr val="bg1"/>
          </a:solidFill>
          <a:ln>
            <a:solidFill>
              <a:srgbClr val="1298F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这样的环境描写给你怎样的感觉？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141647" y="2059657"/>
            <a:ext cx="4603170" cy="3226325"/>
            <a:chOff x="1280795" y="1443355"/>
            <a:chExt cx="5328920" cy="3734997"/>
          </a:xfrm>
        </p:grpSpPr>
        <p:sp>
          <p:nvSpPr>
            <p:cNvPr id="100" name="文本框 99"/>
            <p:cNvSpPr txBox="1"/>
            <p:nvPr/>
          </p:nvSpPr>
          <p:spPr>
            <a:xfrm>
              <a:off x="1387475" y="4643899"/>
              <a:ext cx="5222240" cy="5344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298F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pitchFamily="49" charset="-122"/>
                </a:rPr>
                <a:t>由明月想到了故乡，见景生情。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280795" y="1443355"/>
              <a:ext cx="5318843" cy="2783624"/>
              <a:chOff x="3972560" y="1443355"/>
              <a:chExt cx="5318843" cy="2783624"/>
            </a:xfrm>
          </p:grpSpPr>
          <p:sp>
            <p:nvSpPr>
              <p:cNvPr id="10" name="云形 9"/>
              <p:cNvSpPr/>
              <p:nvPr/>
            </p:nvSpPr>
            <p:spPr>
              <a:xfrm>
                <a:off x="6592570" y="2236470"/>
                <a:ext cx="809625" cy="686435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rgbClr val="1298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6" name="云形 5"/>
              <p:cNvSpPr/>
              <p:nvPr/>
            </p:nvSpPr>
            <p:spPr>
              <a:xfrm>
                <a:off x="3972560" y="2249805"/>
                <a:ext cx="1009650" cy="659765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rgbClr val="1298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4089399" y="2289175"/>
                <a:ext cx="5202004" cy="605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黑体" panose="02010609060101010101" pitchFamily="49" charset="-122"/>
                    <a:sym typeface="+mn-ea"/>
                  </a:rPr>
                  <a:t>举头望明月，低头思故乡。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5005705" y="1443355"/>
                <a:ext cx="1302672" cy="751541"/>
              </a:xfrm>
              <a:prstGeom prst="wedgeEllipseCallout">
                <a:avLst/>
              </a:prstGeom>
              <a:solidFill>
                <a:schemeClr val="bg1"/>
              </a:solidFill>
              <a:ln>
                <a:solidFill>
                  <a:srgbClr val="1298F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黑体" panose="02010609060101010101" pitchFamily="49" charset="-122"/>
                    <a:sym typeface="+mn-ea"/>
                  </a:rPr>
                  <a:t>抬头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9" name="下弧形箭头 8"/>
              <p:cNvSpPr/>
              <p:nvPr/>
            </p:nvSpPr>
            <p:spPr>
              <a:xfrm>
                <a:off x="4528820" y="3116580"/>
                <a:ext cx="2614930" cy="518160"/>
              </a:xfrm>
              <a:prstGeom prst="curvedUpArrow">
                <a:avLst/>
              </a:prstGeom>
              <a:solidFill>
                <a:schemeClr val="bg1"/>
              </a:solidFill>
              <a:ln>
                <a:solidFill>
                  <a:srgbClr val="1298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005705" y="3692526"/>
                <a:ext cx="1282686" cy="534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黑体" panose="02010609060101010101" pitchFamily="49" charset="-122"/>
                    <a:sym typeface="+mn-ea"/>
                  </a:rPr>
                  <a:t>反义词</a:t>
                </a:r>
              </a:p>
            </p:txBody>
          </p:sp>
        </p:grpSp>
      </p:grpSp>
      <p:sp>
        <p:nvSpPr>
          <p:cNvPr id="5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2" name="矩形: 圆角 5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238125" y="2206487"/>
            <a:ext cx="4896832" cy="3047158"/>
            <a:chOff x="6377273" y="2008282"/>
            <a:chExt cx="5039656" cy="3136033"/>
          </a:xfrm>
        </p:grpSpPr>
        <p:sp>
          <p:nvSpPr>
            <p:cNvPr id="55" name="圆角矩形 2"/>
            <p:cNvSpPr/>
            <p:nvPr/>
          </p:nvSpPr>
          <p:spPr>
            <a:xfrm>
              <a:off x="6377273" y="3057022"/>
              <a:ext cx="1944434" cy="5746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298F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2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pitchFamily="49" charset="-122"/>
                </a:rPr>
                <a:t>圆 月</a:t>
              </a:r>
            </a:p>
          </p:txBody>
        </p:sp>
        <p:sp>
          <p:nvSpPr>
            <p:cNvPr id="56" name="右箭头 5"/>
            <p:cNvSpPr/>
            <p:nvPr/>
          </p:nvSpPr>
          <p:spPr>
            <a:xfrm>
              <a:off x="8464563" y="3201468"/>
              <a:ext cx="1152375" cy="33809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1298F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7" name="圆角矩形 3"/>
            <p:cNvSpPr/>
            <p:nvPr/>
          </p:nvSpPr>
          <p:spPr>
            <a:xfrm>
              <a:off x="9689954" y="3057022"/>
              <a:ext cx="1726975" cy="5746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298F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2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pitchFamily="49" charset="-122"/>
                </a:rPr>
                <a:t>团 圆</a:t>
              </a:r>
            </a:p>
          </p:txBody>
        </p:sp>
        <p:sp>
          <p:nvSpPr>
            <p:cNvPr id="58" name="右箭头 7"/>
            <p:cNvSpPr/>
            <p:nvPr/>
          </p:nvSpPr>
          <p:spPr>
            <a:xfrm rot="5400000">
              <a:off x="10154238" y="3959400"/>
              <a:ext cx="847615" cy="33809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1298F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9" name="圆角矩形 8"/>
            <p:cNvSpPr/>
            <p:nvPr/>
          </p:nvSpPr>
          <p:spPr>
            <a:xfrm>
              <a:off x="9689954" y="4569714"/>
              <a:ext cx="1726975" cy="5746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298F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2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身在外</a:t>
              </a:r>
            </a:p>
          </p:txBody>
        </p:sp>
        <p:sp>
          <p:nvSpPr>
            <p:cNvPr id="60" name="右箭头 9"/>
            <p:cNvSpPr/>
            <p:nvPr/>
          </p:nvSpPr>
          <p:spPr>
            <a:xfrm rot="10800000">
              <a:off x="8464564" y="4714157"/>
              <a:ext cx="1080947" cy="2873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1298F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61" name="圆角矩形 10"/>
            <p:cNvSpPr/>
            <p:nvPr/>
          </p:nvSpPr>
          <p:spPr>
            <a:xfrm>
              <a:off x="6377273" y="4569714"/>
              <a:ext cx="1942847" cy="5746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298F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2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思念家乡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7373527" y="2008282"/>
              <a:ext cx="3035473" cy="514724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rgbClr val="1298F1"/>
              </a:solidFill>
            </a:ln>
            <a:effectLst/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pitchFamily="49" charset="-122"/>
                </a:rPr>
                <a:t>思念故乡的感情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67415" y="2609215"/>
            <a:ext cx="4204335" cy="131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同学们，图中的人在干什么，他在看些什么？            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309941" y="4615842"/>
            <a:ext cx="1235710" cy="711200"/>
            <a:chOff x="3576" y="7490"/>
            <a:chExt cx="1946" cy="1120"/>
          </a:xfrm>
        </p:grpSpPr>
        <p:sp>
          <p:nvSpPr>
            <p:cNvPr id="9" name="云形标注 8"/>
            <p:cNvSpPr/>
            <p:nvPr/>
          </p:nvSpPr>
          <p:spPr>
            <a:xfrm>
              <a:off x="3576" y="7490"/>
              <a:ext cx="1753" cy="1121"/>
            </a:xfrm>
            <a:prstGeom prst="cloudCallout">
              <a:avLst>
                <a:gd name="adj1" fmla="val -70821"/>
                <a:gd name="adj2" fmla="val -115655"/>
              </a:avLst>
            </a:prstGeom>
            <a:solidFill>
              <a:schemeClr val="bg1"/>
            </a:solidFill>
            <a:ln>
              <a:solidFill>
                <a:srgbClr val="1298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688" y="7639"/>
              <a:ext cx="183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月亮</a:t>
              </a:r>
            </a:p>
          </p:txBody>
        </p:sp>
      </p:grp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60" name="图片 59" descr="图片包含 户外, 山, 草, 田地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r="6953"/>
          <a:stretch>
            <a:fillRect/>
          </a:stretch>
        </p:blipFill>
        <p:spPr>
          <a:xfrm>
            <a:off x="1948633" y="1132114"/>
            <a:ext cx="2993834" cy="5216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77808" y="1502436"/>
            <a:ext cx="6636385" cy="5736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735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四人小组合作：说说整首诗的大致意思。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985645" y="1938655"/>
            <a:ext cx="8220710" cy="4067810"/>
            <a:chOff x="1924" y="3773"/>
            <a:chExt cx="12946" cy="6406"/>
          </a:xfrm>
        </p:grpSpPr>
        <p:pic>
          <p:nvPicPr>
            <p:cNvPr id="6" name="图片 5" descr="1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4" y="3773"/>
              <a:ext cx="12947" cy="640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993" y="5682"/>
              <a:ext cx="9234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6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pitchFamily="49" charset="-122"/>
                  <a:sym typeface="+mn-ea"/>
                </a:rPr>
                <a:t>  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pitchFamily="49" charset="-122"/>
                  <a:sym typeface="+mn-ea"/>
                </a:rPr>
                <a:t>床前有明亮的月光，好像给地上铺了一层白霜。抬起头看着明亮的月亮，低下头思念起故乡。</a:t>
              </a:r>
            </a:p>
          </p:txBody>
        </p:sp>
      </p:grp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1178091" y="2172576"/>
            <a:ext cx="9828420" cy="11420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这首诗描写了在寂静的夜晚，诗人仰望窗外的明月想念家乡的情形，表达了诗人对故乡亲人的思念之情。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8091" y="1497934"/>
            <a:ext cx="6462832" cy="613470"/>
          </a:xfrm>
          <a:prstGeom prst="bevel">
            <a:avLst/>
          </a:prstGeom>
          <a:solidFill>
            <a:schemeClr val="bg1"/>
          </a:solidFill>
          <a:ln>
            <a:solidFill>
              <a:srgbClr val="1298F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联系生活实际，体会诗人对家乡的思念之情。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4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296262" y="3356513"/>
            <a:ext cx="2746808" cy="2949779"/>
          </a:xfrm>
          <a:prstGeom prst="roundRect">
            <a:avLst>
              <a:gd name="adj" fmla="val 9979"/>
            </a:avLst>
          </a:prstGeom>
          <a:noFill/>
          <a:ln w="38100">
            <a:solidFill>
              <a:srgbClr val="1298F1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赠汪伦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李白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唐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】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李白乘舟将欲行，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忽闻岸上踏歌声。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桃花潭水深千尺，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不及汪伦送我情。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691631" y="3265721"/>
            <a:ext cx="2452370" cy="3113051"/>
          </a:xfrm>
          <a:prstGeom prst="roundRect">
            <a:avLst/>
          </a:prstGeom>
          <a:noFill/>
          <a:ln w="38100">
            <a:solidFill>
              <a:srgbClr val="1298F1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古朗月行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李白  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【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唐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】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小时不识月，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呼作白玉盘。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又疑瑶台镜，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飞在青云端。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 animBg="1"/>
      <p:bldP spid="4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7643" y="1403316"/>
            <a:ext cx="10104244" cy="142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      漂泊在外的游子啊，总是把思念故乡的情感深深的藏在心底，但是每当夜晚来临，每当佳节来到，每当明月当空时，想到自己孤单一人，想到家乡的亲人，怎不令人低头沉思，怎不令人归心似箭哪！让我们再次深情地朗诵起这首美丽忧伤的静夜思吧！</a:t>
            </a:r>
          </a:p>
        </p:txBody>
      </p:sp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31807" y="3462544"/>
            <a:ext cx="5546882" cy="2350341"/>
            <a:chOff x="2215599" y="3306021"/>
            <a:chExt cx="6282339" cy="2661973"/>
          </a:xfrm>
        </p:grpSpPr>
        <p:sp>
          <p:nvSpPr>
            <p:cNvPr id="46" name="TextBox 6"/>
            <p:cNvSpPr txBox="1">
              <a:spLocks noChangeArrowheads="1"/>
            </p:cNvSpPr>
            <p:nvPr/>
          </p:nvSpPr>
          <p:spPr bwMode="auto">
            <a:xfrm>
              <a:off x="5579472" y="4384413"/>
              <a:ext cx="1008239" cy="522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举头</a:t>
              </a:r>
            </a:p>
          </p:txBody>
        </p:sp>
        <p:sp>
          <p:nvSpPr>
            <p:cNvPr id="47" name="TextBox 16"/>
            <p:cNvSpPr txBox="1">
              <a:spLocks noChangeArrowheads="1"/>
            </p:cNvSpPr>
            <p:nvPr/>
          </p:nvSpPr>
          <p:spPr bwMode="auto">
            <a:xfrm>
              <a:off x="5579472" y="5445117"/>
              <a:ext cx="1007995" cy="522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低头</a:t>
              </a:r>
            </a:p>
          </p:txBody>
        </p:sp>
        <p:sp>
          <p:nvSpPr>
            <p:cNvPr id="48" name="TextBox 7"/>
            <p:cNvSpPr txBox="1">
              <a:spLocks noChangeArrowheads="1"/>
            </p:cNvSpPr>
            <p:nvPr/>
          </p:nvSpPr>
          <p:spPr bwMode="auto">
            <a:xfrm>
              <a:off x="6950327" y="5445117"/>
              <a:ext cx="1547611" cy="5228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思故乡</a:t>
              </a:r>
            </a:p>
          </p:txBody>
        </p:sp>
        <p:sp>
          <p:nvSpPr>
            <p:cNvPr id="49" name="TextBox 20"/>
            <p:cNvSpPr txBox="1">
              <a:spLocks noChangeArrowheads="1"/>
            </p:cNvSpPr>
            <p:nvPr/>
          </p:nvSpPr>
          <p:spPr bwMode="auto">
            <a:xfrm>
              <a:off x="6950327" y="4384414"/>
              <a:ext cx="1547611" cy="5228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望明月</a:t>
              </a:r>
            </a:p>
          </p:txBody>
        </p:sp>
        <p:sp>
          <p:nvSpPr>
            <p:cNvPr id="50" name="文本框 3"/>
            <p:cNvSpPr txBox="1">
              <a:spLocks noChangeArrowheads="1"/>
            </p:cNvSpPr>
            <p:nvPr/>
          </p:nvSpPr>
          <p:spPr bwMode="auto">
            <a:xfrm>
              <a:off x="2215599" y="3663626"/>
              <a:ext cx="525393" cy="135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静夜思</a:t>
              </a:r>
            </a:p>
          </p:txBody>
        </p:sp>
        <p:sp>
          <p:nvSpPr>
            <p:cNvPr id="51" name="左大括号 50"/>
            <p:cNvSpPr/>
            <p:nvPr/>
          </p:nvSpPr>
          <p:spPr>
            <a:xfrm>
              <a:off x="3061582" y="3429195"/>
              <a:ext cx="162018" cy="1944216"/>
            </a:xfrm>
            <a:prstGeom prst="lef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3520586" y="3317451"/>
              <a:ext cx="1551201" cy="49673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夜深人静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3520586" y="4907751"/>
              <a:ext cx="1551201" cy="49673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思念故乡</a:t>
              </a:r>
            </a:p>
          </p:txBody>
        </p:sp>
        <p:sp>
          <p:nvSpPr>
            <p:cNvPr id="81" name="左大括号 80"/>
            <p:cNvSpPr/>
            <p:nvPr/>
          </p:nvSpPr>
          <p:spPr>
            <a:xfrm>
              <a:off x="5361623" y="4634656"/>
              <a:ext cx="217849" cy="1171099"/>
            </a:xfrm>
            <a:prstGeom prst="lef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82" name="TextBox 20"/>
            <p:cNvSpPr txBox="1">
              <a:spLocks noChangeArrowheads="1"/>
            </p:cNvSpPr>
            <p:nvPr/>
          </p:nvSpPr>
          <p:spPr bwMode="auto">
            <a:xfrm>
              <a:off x="5519420" y="3306021"/>
              <a:ext cx="1069340" cy="5228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明月</a:t>
              </a:r>
            </a:p>
          </p:txBody>
        </p:sp>
        <p:sp>
          <p:nvSpPr>
            <p:cNvPr id="83" name="TextBox 20"/>
            <p:cNvSpPr txBox="1">
              <a:spLocks noChangeArrowheads="1"/>
            </p:cNvSpPr>
            <p:nvPr/>
          </p:nvSpPr>
          <p:spPr bwMode="auto">
            <a:xfrm>
              <a:off x="7022624" y="3306021"/>
              <a:ext cx="579120" cy="5228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霜</a:t>
              </a:r>
            </a:p>
          </p:txBody>
        </p:sp>
        <p:sp>
          <p:nvSpPr>
            <p:cNvPr id="84" name="右箭头 23"/>
            <p:cNvSpPr/>
            <p:nvPr/>
          </p:nvSpPr>
          <p:spPr>
            <a:xfrm>
              <a:off x="6526168" y="3449819"/>
              <a:ext cx="433705" cy="172720"/>
            </a:xfrm>
            <a:prstGeom prst="rightArrow">
              <a:avLst/>
            </a:prstGeom>
            <a:solidFill>
              <a:srgbClr val="FF0000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"/>
          <p:cNvSpPr/>
          <p:nvPr/>
        </p:nvSpPr>
        <p:spPr>
          <a:xfrm>
            <a:off x="1523530" y="1382819"/>
            <a:ext cx="6467531" cy="67063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“√”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给下面的字选择正确的读音。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23530" y="2312822"/>
            <a:ext cx="79800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静（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jìn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jìng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白霜（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shuā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shuāng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疑（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yí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yǐ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)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问            思（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sī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sì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念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2995" y="2464714"/>
            <a:ext cx="410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31960" y="2464714"/>
            <a:ext cx="410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13470" y="3284499"/>
            <a:ext cx="410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97677" y="3284499"/>
            <a:ext cx="410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√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1" name="矩形 19"/>
          <p:cNvSpPr/>
          <p:nvPr/>
        </p:nvSpPr>
        <p:spPr>
          <a:xfrm>
            <a:off x="1523530" y="3802090"/>
            <a:ext cx="4903907" cy="67063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加一加，组成新字再组词。</a:t>
            </a:r>
          </a:p>
        </p:txBody>
      </p:sp>
      <p:sp>
        <p:nvSpPr>
          <p:cNvPr id="52" name="Rectangle 2"/>
          <p:cNvSpPr/>
          <p:nvPr/>
        </p:nvSpPr>
        <p:spPr>
          <a:xfrm>
            <a:off x="1523530" y="4504403"/>
            <a:ext cx="7729800" cy="131696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     ）（      ）     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     ）（ 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     ）（      ）     青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     ）（      ）</a:t>
            </a:r>
          </a:p>
        </p:txBody>
      </p:sp>
      <p:sp>
        <p:nvSpPr>
          <p:cNvPr id="80" name="矩形 79"/>
          <p:cNvSpPr/>
          <p:nvPr/>
        </p:nvSpPr>
        <p:spPr>
          <a:xfrm>
            <a:off x="3094658" y="4675185"/>
            <a:ext cx="24726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月         明月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856315" y="4675185"/>
            <a:ext cx="24726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思           思念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094658" y="5296836"/>
            <a:ext cx="24726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床         车床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856315" y="5296836"/>
            <a:ext cx="24726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静           安静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0" grpId="0"/>
      <p:bldP spid="80" grpId="0"/>
      <p:bldP spid="81" grpId="0"/>
      <p:bldP spid="82" grpId="0"/>
      <p:bldP spid="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261577"/>
            <a:ext cx="12192000" cy="1596423"/>
          </a:xfrm>
          <a:prstGeom prst="rect">
            <a:avLst/>
          </a:pr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户外, 山, 草, 田地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r="6953"/>
          <a:stretch>
            <a:fillRect/>
          </a:stretch>
        </p:blipFill>
        <p:spPr>
          <a:xfrm>
            <a:off x="927839" y="0"/>
            <a:ext cx="3936240" cy="6858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143500" y="1497330"/>
            <a:ext cx="6887210" cy="3208663"/>
            <a:chOff x="5508931" y="1497031"/>
            <a:chExt cx="5928925" cy="3208586"/>
          </a:xfrm>
        </p:grpSpPr>
        <p:sp>
          <p:nvSpPr>
            <p:cNvPr id="7" name="文本框 6"/>
            <p:cNvSpPr txBox="1"/>
            <p:nvPr/>
          </p:nvSpPr>
          <p:spPr>
            <a:xfrm>
              <a:off x="5508931" y="2038020"/>
              <a:ext cx="5567148" cy="186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00B0F0"/>
                      </a:gs>
                      <a:gs pos="100000">
                        <a:srgbClr val="1C46F2"/>
                      </a:gs>
                    </a:gsLst>
                    <a:lin ang="54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谢谢观看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86799" y="4065925"/>
              <a:ext cx="5137523" cy="24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CHINESE EXCELLENT COURSEWARE VOLUME 2-4.1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5677856" y="3906330"/>
              <a:ext cx="5760000" cy="3118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667002" y="4452893"/>
              <a:ext cx="2953151" cy="252724"/>
              <a:chOff x="1018050" y="5462070"/>
              <a:chExt cx="3409621" cy="29178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018050" y="5462070"/>
                <a:ext cx="1550466" cy="291787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授课老师：某某</a:t>
                </a:r>
                <a:endParaRPr kumimoji="0" lang="zh-CN" altLang="en-US" sz="105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819180" y="5462070"/>
                <a:ext cx="1608491" cy="291787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授课</a:t>
                </a:r>
                <a:r>
                  <a:rPr kumimoji="0" lang="zh-CN" altLang="en-US" sz="105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时间：</a:t>
                </a:r>
                <a:r>
                  <a:rPr kumimoji="0" lang="en-US" altLang="zh-CN" sz="105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20XX</a:t>
                </a:r>
                <a:endParaRPr kumimoji="0" lang="zh-CN" altLang="en-US" sz="105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728839" y="1497031"/>
              <a:ext cx="875561" cy="768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gradFill>
                    <a:gsLst>
                      <a:gs pos="0">
                        <a:srgbClr val="00B0F0"/>
                      </a:gs>
                      <a:gs pos="100000">
                        <a:srgbClr val="1C46F2"/>
                      </a:gs>
                    </a:gsLst>
                    <a:lin ang="54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XIE</a:t>
              </a:r>
              <a:endParaRPr lang="zh-CN" altLang="en-US" sz="4400" dirty="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52579" y="1497031"/>
              <a:ext cx="875560" cy="768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gradFill>
                    <a:gsLst>
                      <a:gs pos="0">
                        <a:srgbClr val="00B0F0"/>
                      </a:gs>
                      <a:gs pos="100000">
                        <a:srgbClr val="1C46F2"/>
                      </a:gs>
                    </a:gsLst>
                    <a:lin ang="54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XIE</a:t>
              </a:r>
              <a:endParaRPr lang="zh-CN" altLang="en-US" sz="4400" dirty="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776734" y="1497031"/>
              <a:ext cx="1253868" cy="768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gradFill>
                    <a:gsLst>
                      <a:gs pos="0">
                        <a:srgbClr val="00B0F0"/>
                      </a:gs>
                      <a:gs pos="100000">
                        <a:srgbClr val="1C46F2"/>
                      </a:gs>
                    </a:gsLst>
                    <a:lin ang="54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GUAN</a:t>
              </a:r>
              <a:endParaRPr lang="zh-CN" altLang="en-US" sz="4400" dirty="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016553" y="1497031"/>
              <a:ext cx="1000595" cy="768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gradFill>
                    <a:gsLst>
                      <a:gs pos="0">
                        <a:srgbClr val="00B0F0"/>
                      </a:gs>
                      <a:gs pos="100000">
                        <a:srgbClr val="1C46F2"/>
                      </a:gs>
                    </a:gsLst>
                    <a:lin ang="54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KAN</a:t>
              </a:r>
              <a:endParaRPr lang="zh-CN" altLang="en-US" sz="4400" dirty="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87475" y="4758826"/>
            <a:ext cx="9525690" cy="967060"/>
          </a:xfrm>
          <a:prstGeom prst="rect">
            <a:avLst/>
          </a:prstGeom>
          <a:ln w="57150">
            <a:solidFill>
              <a:srgbClr val="1298F1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  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初月如钩，故称银钩、玉钩。传说嫦娥住在月亮中，故称月亮为嫦娥。人们常把美女比作月亮，故称月亮为婵娟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。</a:t>
            </a:r>
          </a:p>
        </p:txBody>
      </p:sp>
      <p:sp>
        <p:nvSpPr>
          <p:cNvPr id="14341" name="文本框 11"/>
          <p:cNvSpPr txBox="1">
            <a:spLocks noChangeArrowheads="1"/>
          </p:cNvSpPr>
          <p:nvPr/>
        </p:nvSpPr>
        <p:spPr bwMode="auto">
          <a:xfrm>
            <a:off x="1387475" y="3995813"/>
            <a:ext cx="223651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月亮的别称</a:t>
            </a:r>
          </a:p>
        </p:txBody>
      </p:sp>
      <p:sp>
        <p:nvSpPr>
          <p:cNvPr id="59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269338" y="1825611"/>
            <a:ext cx="9653325" cy="169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小朋友，你们喜欢月亮吗？从古至今，许多诗人、作家和你们一样也很喜欢月亮，望着月亮，诗人、作家会想起许多令他们思念的东西。今天，我们就来学习一首有关月亮的古诗《静夜思》。          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bldLvl="0" animBg="1"/>
      <p:bldP spid="14341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9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07142" y="2797175"/>
            <a:ext cx="7384493" cy="26631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夜    思    床    光    疑 </a:t>
            </a: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举    望    低    故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88929" y="2606040"/>
            <a:ext cx="596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yè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57507" y="2606040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 sī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00862" y="2580005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chuáng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23947" y="2580005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guāng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291177" y="2606040"/>
            <a:ext cx="50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yí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85082" y="4191635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jǔ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5602" y="4191635"/>
            <a:ext cx="12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wàng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160508" y="4191635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dī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62937" y="4191635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gù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5" name="矩形: 圆角 5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265071" y="6870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1298F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24" grpId="0"/>
      <p:bldP spid="24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584640" y="2444873"/>
            <a:ext cx="1957586" cy="1188340"/>
            <a:chOff x="2093770" y="2596988"/>
            <a:chExt cx="1957586" cy="1188340"/>
          </a:xfrm>
        </p:grpSpPr>
        <p:sp>
          <p:nvSpPr>
            <p:cNvPr id="2" name="矩形 1"/>
            <p:cNvSpPr/>
            <p:nvPr/>
          </p:nvSpPr>
          <p:spPr>
            <a:xfrm>
              <a:off x="3392027" y="3163028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底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406308" y="2596988"/>
              <a:ext cx="645048" cy="577081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</a:rPr>
                <a:t>dǐ</a:t>
              </a:r>
              <a:r>
                <a:rPr kumimoji="0" lang="en-US" altLang="zh-CN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</a:rPr>
                <a:t> </a:t>
              </a:r>
              <a:endPara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093770" y="3163028"/>
              <a:ext cx="535297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低</a:t>
              </a:r>
            </a:p>
          </p:txBody>
        </p:sp>
        <p:sp>
          <p:nvSpPr>
            <p:cNvPr id="8" name="右箭头 7"/>
            <p:cNvSpPr/>
            <p:nvPr/>
          </p:nvSpPr>
          <p:spPr>
            <a:xfrm>
              <a:off x="2775759" y="3388929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1298F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71231" y="2972125"/>
            <a:ext cx="1656184" cy="661088"/>
            <a:chOff x="1400317" y="2099021"/>
            <a:chExt cx="1656184" cy="661088"/>
          </a:xfrm>
        </p:grpSpPr>
        <p:sp>
          <p:nvSpPr>
            <p:cNvPr id="4" name="椭圆 3"/>
            <p:cNvSpPr/>
            <p:nvPr/>
          </p:nvSpPr>
          <p:spPr>
            <a:xfrm>
              <a:off x="1400317" y="2099021"/>
              <a:ext cx="1656184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298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474029" y="2201677"/>
              <a:ext cx="15087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熟字比较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71231" y="4438300"/>
            <a:ext cx="1656184" cy="661088"/>
            <a:chOff x="1400317" y="3984960"/>
            <a:chExt cx="1656184" cy="661088"/>
          </a:xfrm>
        </p:grpSpPr>
        <p:sp>
          <p:nvSpPr>
            <p:cNvPr id="57" name="椭圆 56"/>
            <p:cNvSpPr/>
            <p:nvPr/>
          </p:nvSpPr>
          <p:spPr>
            <a:xfrm>
              <a:off x="1400317" y="3984960"/>
              <a:ext cx="1656184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298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645479" y="4073130"/>
              <a:ext cx="11658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加一加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550141" y="4445679"/>
            <a:ext cx="2114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古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攵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故</a:t>
            </a:r>
          </a:p>
        </p:txBody>
      </p:sp>
      <p:sp>
        <p:nvSpPr>
          <p:cNvPr id="62" name="矩形 61"/>
          <p:cNvSpPr/>
          <p:nvPr/>
        </p:nvSpPr>
        <p:spPr>
          <a:xfrm>
            <a:off x="6001189" y="4445679"/>
            <a:ext cx="2114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木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广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床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047804" y="2467953"/>
            <a:ext cx="2339436" cy="1165260"/>
            <a:chOff x="4556934" y="2620068"/>
            <a:chExt cx="2339436" cy="1165260"/>
          </a:xfrm>
        </p:grpSpPr>
        <p:sp>
          <p:nvSpPr>
            <p:cNvPr id="14" name="矩形 13"/>
            <p:cNvSpPr/>
            <p:nvPr/>
          </p:nvSpPr>
          <p:spPr>
            <a:xfrm>
              <a:off x="5517403" y="2620068"/>
              <a:ext cx="1378967" cy="577081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  <a:sym typeface="+mn-ea"/>
                </a:rPr>
                <a:t>wàng</a:t>
              </a:r>
              <a:r>
                <a:rPr kumimoji="0" lang="en-US" altLang="zh-CN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  <a:sym typeface="+mn-ea"/>
                </a:rPr>
                <a:t> 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556934" y="3163028"/>
              <a:ext cx="1813266" cy="622300"/>
              <a:chOff x="4556934" y="3163028"/>
              <a:chExt cx="1813266" cy="62230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556934" y="3163028"/>
                <a:ext cx="594360" cy="622300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望</a:t>
                </a:r>
              </a:p>
            </p:txBody>
          </p:sp>
          <p:sp>
            <p:nvSpPr>
              <p:cNvPr id="81" name="右箭头 80"/>
              <p:cNvSpPr/>
              <p:nvPr/>
            </p:nvSpPr>
            <p:spPr>
              <a:xfrm>
                <a:off x="5236068" y="3388929"/>
                <a:ext cx="417671" cy="170498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1298F1"/>
                </a:solidFill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5775840" y="3163028"/>
                <a:ext cx="594360" cy="622300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忘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503979" y="2444873"/>
            <a:ext cx="2099899" cy="1188340"/>
            <a:chOff x="7013109" y="2596988"/>
            <a:chExt cx="2099899" cy="1188340"/>
          </a:xfrm>
        </p:grpSpPr>
        <p:sp>
          <p:nvSpPr>
            <p:cNvPr id="64" name="矩形 63"/>
            <p:cNvSpPr/>
            <p:nvPr/>
          </p:nvSpPr>
          <p:spPr>
            <a:xfrm>
              <a:off x="7945381" y="2596988"/>
              <a:ext cx="1167627" cy="577081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  <a:sym typeface="+mn-ea"/>
                </a:rPr>
                <a:t>níng</a:t>
              </a:r>
              <a:r>
                <a:rPr kumimoji="0" lang="en-US" altLang="zh-CN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  <a:sym typeface="+mn-ea"/>
                </a:rPr>
                <a:t> 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7013109" y="3163028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疑</a:t>
              </a:r>
            </a:p>
          </p:txBody>
        </p:sp>
        <p:sp>
          <p:nvSpPr>
            <p:cNvPr id="66" name="右箭头 65"/>
            <p:cNvSpPr/>
            <p:nvPr/>
          </p:nvSpPr>
          <p:spPr>
            <a:xfrm>
              <a:off x="7692243" y="3388929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1298F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232015" y="3163028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凝</a:t>
              </a:r>
            </a:p>
          </p:txBody>
        </p:sp>
      </p:grpSp>
      <p:sp>
        <p:nvSpPr>
          <p:cNvPr id="68" name="矩形 67"/>
          <p:cNvSpPr/>
          <p:nvPr/>
        </p:nvSpPr>
        <p:spPr>
          <a:xfrm>
            <a:off x="8452238" y="4445679"/>
            <a:ext cx="2114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田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心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</a:rPr>
              <a:t>思</a:t>
            </a:r>
          </a:p>
        </p:txBody>
      </p:sp>
      <p:sp>
        <p:nvSpPr>
          <p:cNvPr id="6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70" name="矩形: 圆角 6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265071" y="6870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1298F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2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836143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706841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497541" y="25184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269826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827253" y="413133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698269" y="411990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508019" y="413133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845654" y="250893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思</a:t>
            </a:r>
          </a:p>
        </p:txBody>
      </p:sp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4707606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床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507701" y="25234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前</a:t>
            </a:r>
          </a:p>
        </p:txBody>
      </p:sp>
      <p:sp>
        <p:nvSpPr>
          <p:cNvPr id="48" name="矩形 47">
            <a:hlinkClick r:id="rId5" action="ppaction://hlinksldjump"/>
          </p:cNvPr>
          <p:cNvSpPr/>
          <p:nvPr/>
        </p:nvSpPr>
        <p:spPr>
          <a:xfrm>
            <a:off x="8270434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光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836066" y="413639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低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703715" y="41178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故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518485" y="414076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乡</a:t>
            </a:r>
          </a:p>
        </p:txBody>
      </p:sp>
      <p:sp>
        <p:nvSpPr>
          <p:cNvPr id="60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1" name="矩形: 圆角 6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413551" y="1649788"/>
            <a:ext cx="949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  <a:sym typeface="+mn-ea"/>
              </a:rPr>
              <a:t>sī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61863" y="264032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37553" y="2640328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思念 思考 思想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我很认真地思考老师提出的问题。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438157" y="235947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452286" y="236889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思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6383" y="2608497"/>
            <a:ext cx="2550795" cy="2499995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68300" y="396875"/>
            <a:ext cx="2038350" cy="39528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29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931854" y="1820543"/>
            <a:ext cx="178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chuáng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887898" y="264032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37553" y="264032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广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上床   床上   床底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pitchFamily="49" charset="-122"/>
                <a:sym typeface="+mn-ea"/>
              </a:rPr>
              <a:t>晚上，我早早上床睡觉。 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373062" y="253022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387191" y="253965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床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1303" y="2415855"/>
            <a:ext cx="2733040" cy="275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1203</Words>
  <Application>Microsoft Office PowerPoint</Application>
  <PresentationFormat>宽屏</PresentationFormat>
  <Paragraphs>262</Paragraphs>
  <Slides>25</Slides>
  <Notes>23</Notes>
  <HiddenSlides>0</HiddenSlides>
  <MMClips>7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站酷庆科黄油体</vt:lpstr>
      <vt:lpstr>Calibri</vt:lpstr>
      <vt:lpstr>思源黑体 CN Light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24</cp:revision>
  <dcterms:created xsi:type="dcterms:W3CDTF">2020-06-05T01:58:00Z</dcterms:created>
  <dcterms:modified xsi:type="dcterms:W3CDTF">2021-01-07T11:11:20Z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