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256" r:id="rId3"/>
    <p:sldId id="478" r:id="rId4"/>
    <p:sldId id="840" r:id="rId5"/>
    <p:sldId id="413" r:id="rId6"/>
    <p:sldId id="410" r:id="rId7"/>
    <p:sldId id="717" r:id="rId8"/>
    <p:sldId id="752" r:id="rId9"/>
    <p:sldId id="753" r:id="rId10"/>
    <p:sldId id="31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719" r:id="rId19"/>
    <p:sldId id="825" r:id="rId20"/>
    <p:sldId id="826" r:id="rId21"/>
    <p:sldId id="828" r:id="rId22"/>
    <p:sldId id="829" r:id="rId23"/>
    <p:sldId id="830" r:id="rId24"/>
    <p:sldId id="831" r:id="rId25"/>
    <p:sldId id="317" r:id="rId26"/>
    <p:sldId id="657" r:id="rId27"/>
    <p:sldId id="319" r:id="rId28"/>
    <p:sldId id="287" r:id="rId29"/>
    <p:sldId id="258" r:id="rId30"/>
  </p:sldIdLst>
  <p:sldSz cx="12192000" cy="6858000"/>
  <p:notesSz cx="6858000" cy="9144000"/>
  <p:embeddedFontLst>
    <p:embeddedFont>
      <p:font typeface="庞门正道粗书体6.0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472FDB3-B560-4FA3-A798-14FD0C954AFF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9BDBC0C-1B90-45FD-AFB3-BF150A0E7F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99390" y="437323"/>
            <a:ext cx="3389346" cy="448798"/>
          </a:xfrm>
          <a:prstGeom prst="rect">
            <a:avLst/>
          </a:prstGeom>
          <a:solidFill>
            <a:srgbClr val="03A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76" y="464845"/>
            <a:ext cx="2573435" cy="656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1" name="矩形: 圆角 10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A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 descr="图片包含 动物, 猴子, 雪, 前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3810" y="0"/>
              <a:ext cx="12188190" cy="6858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2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07853" y="154882"/>
            <a:ext cx="3217646" cy="6985593"/>
            <a:chOff x="1539585" y="524953"/>
            <a:chExt cx="3217646" cy="6985593"/>
          </a:xfrm>
        </p:grpSpPr>
        <p:sp>
          <p:nvSpPr>
            <p:cNvPr id="7" name="文本框 6"/>
            <p:cNvSpPr txBox="1"/>
            <p:nvPr/>
          </p:nvSpPr>
          <p:spPr>
            <a:xfrm>
              <a:off x="1707881" y="524953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小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57985" y="1672984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猴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39585" y="2878783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子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02850" y="3626116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02790" y="4355836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山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075670" y="387985"/>
            <a:ext cx="367030" cy="6022340"/>
            <a:chOff x="11401964" y="502892"/>
            <a:chExt cx="366794" cy="5446080"/>
          </a:xfrm>
        </p:grpSpPr>
        <p:sp>
          <p:nvSpPr>
            <p:cNvPr id="18" name="矩形 17"/>
            <p:cNvSpPr/>
            <p:nvPr/>
          </p:nvSpPr>
          <p:spPr>
            <a:xfrm>
              <a:off x="11401964" y="2997206"/>
              <a:ext cx="366794" cy="1336721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01964" y="4436266"/>
              <a:ext cx="366794" cy="1512706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</a:t>
              </a: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401964" y="502892"/>
              <a:ext cx="366794" cy="2215990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7.4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496949" y="1751468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kuài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80524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56214" y="259411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一块   冰块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我吃了一块蛋糕。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96964" y="24611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507430" y="24705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块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689" y="2277882"/>
            <a:ext cx="3084195" cy="293941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368679" y="1774328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fēi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06559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56214" y="259411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非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非常   莫非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妈妈每次给家人做饭的时候都非常开心。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496964" y="248401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507430" y="249343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非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9031" y="2594113"/>
            <a:ext cx="2578735" cy="245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211199" y="1701303"/>
            <a:ext cx="2210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chánɡ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16719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56214" y="259411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经常   常常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我经常和妈妈一起去公园赏花。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533159" y="2409716"/>
          <a:ext cx="900112" cy="951917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543625" y="24705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常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1252" y="2470578"/>
            <a:ext cx="271399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421704" y="1774328"/>
            <a:ext cx="1405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wǎnɡ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06879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022549" y="259411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往常    往来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大街上来来往往的人很多。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485219" y="248401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495685" y="249343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往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8742" y="2372180"/>
            <a:ext cx="2667635" cy="277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590412" y="1728608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ɡuā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12392" y="262141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00757" y="262141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瓜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西瓜   黄瓜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妹妹喜欢吃西瓜。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28832" y="248845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39298" y="24978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瓜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2302" y="2402025"/>
            <a:ext cx="2872105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675653" y="177877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jìn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21433" y="262141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92043" y="2621418"/>
            <a:ext cx="52362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进去   进入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拐过去，我们很快进入了这个大厅。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537873" y="248845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548339" y="24978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进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4697" y="2402025"/>
            <a:ext cx="2696210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606604" y="1722935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kōnɡ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01279" y="261574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71889" y="261574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天空  空间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窗外，朵朵白云飘浮在广阔的天空中。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517719" y="248278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528185" y="24922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空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122" y="2498587"/>
            <a:ext cx="2610485" cy="2541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56615" y="1265555"/>
            <a:ext cx="9079865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大声朗读课文，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想想课文主要讲了一件什么事？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4112" y="1853601"/>
            <a:ext cx="9147175" cy="1961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一只小猴子下山来，走到玉米地里（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），来到桃树下（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），走到瓜地里（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），后来又（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），最后（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）的故事。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50299" y="205937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掰玉米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87691" y="269488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丢掉玉米摘桃子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04528" y="272019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丢掉桃子摘西瓜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54288" y="333815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扔掉西瓜追兔子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79688" y="33527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空着手回家</a:t>
            </a: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50" name="Picture 16" descr="C:\Documents and Settings\Administrator\桌面\新建文件夹\续143.jpg"/>
          <p:cNvPicPr>
            <a:picLocks noChangeAspect="1"/>
          </p:cNvPicPr>
          <p:nvPr/>
        </p:nvPicPr>
        <p:blipFill>
          <a:blip r:embed="rId3"/>
          <a:srcRect t="2872" b="2872"/>
          <a:stretch>
            <a:fillRect/>
          </a:stretch>
        </p:blipFill>
        <p:spPr>
          <a:xfrm>
            <a:off x="1298031" y="4665043"/>
            <a:ext cx="2037080" cy="1446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2" descr="C:\Documents and Settings\Administrator\桌面\新建文件夹\续144.jpg"/>
          <p:cNvPicPr>
            <a:picLocks noChangeAspect="1"/>
          </p:cNvPicPr>
          <p:nvPr/>
        </p:nvPicPr>
        <p:blipFill>
          <a:blip r:embed="rId4"/>
          <a:srcRect t="2872" b="2872"/>
          <a:stretch>
            <a:fillRect/>
          </a:stretch>
        </p:blipFill>
        <p:spPr>
          <a:xfrm>
            <a:off x="6287861" y="4665043"/>
            <a:ext cx="2037080" cy="1446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矩形 1"/>
          <p:cNvSpPr/>
          <p:nvPr/>
        </p:nvSpPr>
        <p:spPr>
          <a:xfrm>
            <a:off x="842101" y="3981426"/>
            <a:ext cx="10398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自由朗读课文，结合下列图片，说一说猴子分别做了什么。</a:t>
            </a:r>
          </a:p>
        </p:txBody>
      </p:sp>
      <p:pic>
        <p:nvPicPr>
          <p:cNvPr id="53" name="Picture 2" descr="C:\Documents and Settings\Administrator\桌面\新建文件夹\续145 副本.jpg"/>
          <p:cNvPicPr>
            <a:picLocks noChangeAspect="1"/>
          </p:cNvPicPr>
          <p:nvPr/>
        </p:nvPicPr>
        <p:blipFill>
          <a:blip r:embed="rId5"/>
          <a:srcRect t="23" b="23"/>
          <a:stretch>
            <a:fillRect/>
          </a:stretch>
        </p:blipFill>
        <p:spPr>
          <a:xfrm>
            <a:off x="3792946" y="4665043"/>
            <a:ext cx="2037080" cy="1446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2" descr="C:\Documents and Settings\Administrator\桌面\新建文件夹\续146.jpg"/>
          <p:cNvPicPr>
            <a:picLocks noChangeAspect="1"/>
          </p:cNvPicPr>
          <p:nvPr/>
        </p:nvPicPr>
        <p:blipFill>
          <a:blip r:embed="rId6"/>
          <a:srcRect t="23" b="23"/>
          <a:stretch>
            <a:fillRect/>
          </a:stretch>
        </p:blipFill>
        <p:spPr>
          <a:xfrm>
            <a:off x="8782776" y="4665043"/>
            <a:ext cx="2037080" cy="1446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C:\Documents and Settings\Administrator\桌面\新建文件夹\续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657" y="2572967"/>
            <a:ext cx="2806700" cy="210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矩形 9"/>
          <p:cNvSpPr/>
          <p:nvPr/>
        </p:nvSpPr>
        <p:spPr>
          <a:xfrm>
            <a:off x="1515110" y="2450678"/>
            <a:ext cx="4587875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这是什么地方？</a:t>
            </a:r>
          </a:p>
        </p:txBody>
      </p:sp>
      <p:sp>
        <p:nvSpPr>
          <p:cNvPr id="23556" name="矩形 14"/>
          <p:cNvSpPr/>
          <p:nvPr/>
        </p:nvSpPr>
        <p:spPr>
          <a:xfrm>
            <a:off x="1372235" y="1655340"/>
            <a:ext cx="5903913" cy="60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根据图片，结合课文找一找：</a:t>
            </a:r>
          </a:p>
        </p:txBody>
      </p:sp>
      <p:sp>
        <p:nvSpPr>
          <p:cNvPr id="23558" name="矩形 9"/>
          <p:cNvSpPr/>
          <p:nvPr/>
        </p:nvSpPr>
        <p:spPr>
          <a:xfrm>
            <a:off x="1516698" y="3533353"/>
            <a:ext cx="4587875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你看见了什么？</a:t>
            </a:r>
          </a:p>
        </p:txBody>
      </p:sp>
      <p:sp>
        <p:nvSpPr>
          <p:cNvPr id="23560" name="矩形 9"/>
          <p:cNvSpPr/>
          <p:nvPr/>
        </p:nvSpPr>
        <p:spPr>
          <a:xfrm>
            <a:off x="1516698" y="4685878"/>
            <a:ext cx="4587875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小猴子做了什么？</a:t>
            </a:r>
          </a:p>
        </p:txBody>
      </p:sp>
      <p:sp>
        <p:nvSpPr>
          <p:cNvPr id="13" name="矩形 9"/>
          <p:cNvSpPr/>
          <p:nvPr/>
        </p:nvSpPr>
        <p:spPr>
          <a:xfrm>
            <a:off x="1965643" y="5326910"/>
            <a:ext cx="5184775" cy="606000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小猴子掰了一个玉米扛着往前走。</a:t>
            </a:r>
          </a:p>
        </p:txBody>
      </p:sp>
      <p:sp>
        <p:nvSpPr>
          <p:cNvPr id="24" name="矩形 9"/>
          <p:cNvSpPr/>
          <p:nvPr/>
        </p:nvSpPr>
        <p:spPr>
          <a:xfrm>
            <a:off x="1965643" y="3020273"/>
            <a:ext cx="1925637" cy="60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玉米地</a:t>
            </a:r>
          </a:p>
        </p:txBody>
      </p:sp>
      <p:sp>
        <p:nvSpPr>
          <p:cNvPr id="28" name="矩形 9"/>
          <p:cNvSpPr/>
          <p:nvPr/>
        </p:nvSpPr>
        <p:spPr>
          <a:xfrm>
            <a:off x="1965643" y="4146445"/>
            <a:ext cx="4259580" cy="60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小猴子、又大又多的玉米</a:t>
            </a:r>
          </a:p>
        </p:txBody>
      </p: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4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24339" y="1496062"/>
            <a:ext cx="10962861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小猴子扛着玉米，走到（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），看见（       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），就（                    ）。”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30064" y="16343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桃树下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22658" y="1634359"/>
            <a:ext cx="99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桃子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20554" y="16343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又大又红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47396" y="16343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扔玉米摘桃子</a:t>
            </a:r>
          </a:p>
        </p:txBody>
      </p:sp>
      <p:pic>
        <p:nvPicPr>
          <p:cNvPr id="24584" name="Picture 2" descr="C:\Documents and Settings\Administrator\桌面\新建文件夹\续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61" y="2302552"/>
            <a:ext cx="3312770" cy="2293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51" name="Picture 2" descr="C:\Documents and Settings\Administrator\桌面\新建文件夹\续145 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148" y="2930476"/>
            <a:ext cx="2863973" cy="2293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文本框 51"/>
          <p:cNvSpPr txBox="1"/>
          <p:nvPr/>
        </p:nvSpPr>
        <p:spPr>
          <a:xfrm>
            <a:off x="1006531" y="5442085"/>
            <a:ext cx="10880669" cy="58804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dashDot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小猴子捧着桃子，走到（         ），看见（                        ），就（                      ）。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338377" y="55897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瓜地里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607593" y="559195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西瓜又大又圆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461920" y="558975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扔桃子摘西瓜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52" grpId="0" bldLvl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40571" y="2145651"/>
            <a:ext cx="366712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一物像人又像狗，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爬竿上树是能手，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擅长模仿人动作，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家里没有山中有。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打一动物   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1" name="图片 10" descr="图片包含 动物, 猴子, 雪, 前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78" y="2107538"/>
            <a:ext cx="5098774" cy="339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52775" y="3513385"/>
            <a:ext cx="5986145" cy="2430315"/>
          </a:xfrm>
          <a:prstGeom prst="bevel">
            <a:avLst>
              <a:gd name="adj" fmla="val 8212"/>
            </a:avLst>
          </a:prstGeom>
          <a:solidFill>
            <a:schemeClr val="bg1"/>
          </a:solidFill>
          <a:ln w="9525">
            <a:solidFill>
              <a:srgbClr val="03A4E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又细又软、又长又细、又白又胖、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又香又甜、又香又脆、又白又嫩、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又尖又细、又高又大、又高又壮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72640" y="1546859"/>
            <a:ext cx="2160269" cy="1259839"/>
            <a:chOff x="4169" y="2905"/>
            <a:chExt cx="4013" cy="2554"/>
          </a:xfrm>
        </p:grpSpPr>
        <p:pic>
          <p:nvPicPr>
            <p:cNvPr id="12" name="图片 11" descr="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9" y="2905"/>
              <a:ext cx="4013" cy="255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911" y="3771"/>
              <a:ext cx="2640" cy="1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说一说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88354" y="1914084"/>
            <a:ext cx="5211683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又大又多、又大又红、又大又圆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6714" y="2675715"/>
            <a:ext cx="3416320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你还能说出几个吗？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9"/>
          <p:cNvSpPr/>
          <p:nvPr/>
        </p:nvSpPr>
        <p:spPr>
          <a:xfrm>
            <a:off x="1603693" y="2919413"/>
            <a:ext cx="5184775" cy="60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小猴子看见一只小兔子。</a:t>
            </a:r>
          </a:p>
        </p:txBody>
      </p:sp>
      <p:sp>
        <p:nvSpPr>
          <p:cNvPr id="9" name="矩形 9"/>
          <p:cNvSpPr/>
          <p:nvPr/>
        </p:nvSpPr>
        <p:spPr>
          <a:xfrm>
            <a:off x="1603693" y="4488646"/>
            <a:ext cx="5759450" cy="606000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小猴子扔了西瓜，去追小兔子。</a:t>
            </a:r>
          </a:p>
        </p:txBody>
      </p:sp>
      <p:sp>
        <p:nvSpPr>
          <p:cNvPr id="26626" name="矩形 9"/>
          <p:cNvSpPr/>
          <p:nvPr/>
        </p:nvSpPr>
        <p:spPr>
          <a:xfrm>
            <a:off x="1141413" y="2112963"/>
            <a:ext cx="5470525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抱着西瓜的小猴子看见了什么？</a:t>
            </a:r>
          </a:p>
        </p:txBody>
      </p:sp>
      <p:sp>
        <p:nvSpPr>
          <p:cNvPr id="26628" name="矩形 9"/>
          <p:cNvSpPr/>
          <p:nvPr/>
        </p:nvSpPr>
        <p:spPr>
          <a:xfrm>
            <a:off x="1141413" y="3705225"/>
            <a:ext cx="4587875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小猴子又做了什么？</a:t>
            </a:r>
          </a:p>
        </p:txBody>
      </p:sp>
      <p:pic>
        <p:nvPicPr>
          <p:cNvPr id="26630" name="Picture 2" descr="C:\Documents and Settings\Administrator\桌面\新建文件夹\续1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255" y="2415097"/>
            <a:ext cx="3710940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4"/>
          <p:cNvSpPr/>
          <p:nvPr/>
        </p:nvSpPr>
        <p:spPr>
          <a:xfrm>
            <a:off x="1497013" y="2101850"/>
            <a:ext cx="8234362" cy="60426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齐读最后一段，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说一说小猴子最后带了什么回家？</a:t>
            </a:r>
          </a:p>
        </p:txBody>
      </p:sp>
      <p:sp>
        <p:nvSpPr>
          <p:cNvPr id="2" name="矩形 14"/>
          <p:cNvSpPr/>
          <p:nvPr/>
        </p:nvSpPr>
        <p:spPr>
          <a:xfrm>
            <a:off x="1374775" y="3699510"/>
            <a:ext cx="4658360" cy="1520749"/>
          </a:xfrm>
          <a:prstGeom prst="cube">
            <a:avLst>
              <a:gd name="adj" fmla="val 13906"/>
            </a:avLst>
          </a:prstGeom>
          <a:solidFill>
            <a:schemeClr val="bg1"/>
          </a:solidFill>
          <a:ln w="9525">
            <a:solidFill>
              <a:srgbClr val="03A4E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小猴子最后什么也没得到，只好空着手回家了。</a:t>
            </a:r>
          </a:p>
        </p:txBody>
      </p:sp>
      <p:pic>
        <p:nvPicPr>
          <p:cNvPr id="50178" name="Picture 2" descr="C:\Documents and Settings\Administrator\桌面\新建文件夹\续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420" y="3024505"/>
            <a:ext cx="3856990" cy="273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00208" y="1496989"/>
            <a:ext cx="7425055" cy="778510"/>
            <a:chOff x="895" y="2795"/>
            <a:chExt cx="11168" cy="1226"/>
          </a:xfrm>
        </p:grpSpPr>
        <p:sp>
          <p:nvSpPr>
            <p:cNvPr id="12" name="流程图: 终止 11"/>
            <p:cNvSpPr/>
            <p:nvPr/>
          </p:nvSpPr>
          <p:spPr>
            <a:xfrm>
              <a:off x="895" y="2848"/>
              <a:ext cx="11168" cy="1173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03A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65" y="2795"/>
              <a:ext cx="10028" cy="1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思考：</a:t>
              </a: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猴子为什么只好空着手回家去？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04461" y="2309154"/>
            <a:ext cx="10475843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因为小猴子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做事没有明确的目标，而且三心二意，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所以最终他什么也没找到，只好空着手回家去。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076148" y="4038303"/>
            <a:ext cx="6934587" cy="1696042"/>
          </a:xfrm>
          <a:prstGeom prst="rect">
            <a:avLst/>
          </a:prstGeom>
          <a:solidFill>
            <a:schemeClr val="bg1"/>
          </a:solidFill>
          <a:ln w="9525">
            <a:solidFill>
              <a:srgbClr val="03A4E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本文通过对小猴子下山经过的描写，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告诉我们无论做什么事情都要有明确的目标，要有始有终，否则将一事无成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181265" y="3905567"/>
            <a:ext cx="2651760" cy="1960880"/>
            <a:chOff x="5794" y="1708"/>
            <a:chExt cx="4176" cy="3088"/>
          </a:xfrm>
        </p:grpSpPr>
        <p:pic>
          <p:nvPicPr>
            <p:cNvPr id="49" name="图片 48" descr="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4" y="1708"/>
              <a:ext cx="4176" cy="3089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618" y="2905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4512" y="2471821"/>
            <a:ext cx="5277679" cy="2813719"/>
          </a:xfrm>
          <a:prstGeom prst="rect">
            <a:avLst/>
          </a:prstGeom>
          <a:noFill/>
          <a:ln>
            <a:solidFill>
              <a:srgbClr val="03A4E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同学们，所有的好东西都被扔了，小猴子只好空着手回家去了。看着小猴子两手空空、垂头丧气的样子，我想他心里一定装满了后悔和难过。其实啊，每个人在成长的过程中总会犯些错，做些傻事。经历过一次次的教训，我们才会变得聪明能干起来啊!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44572" y="2226890"/>
            <a:ext cx="4033106" cy="3303580"/>
          </a:xfrm>
          <a:prstGeom prst="plaque">
            <a:avLst/>
          </a:prstGeom>
          <a:solidFill>
            <a:schemeClr val="bg1"/>
          </a:solidFill>
          <a:ln>
            <a:solidFill>
              <a:srgbClr val="03A4E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今天，太阳下山了，小猴子只好空着手回家去了!可太阳下山还会升起，瞧，新的一天又来了!今天的小猴子下山，又会发生怎么的故事呢?我们接着往下编一编吧!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7625" y="3023432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扔玉米</a:t>
            </a:r>
          </a:p>
        </p:txBody>
      </p:sp>
      <p:sp>
        <p:nvSpPr>
          <p:cNvPr id="23" name="矩形 22"/>
          <p:cNvSpPr/>
          <p:nvPr/>
        </p:nvSpPr>
        <p:spPr>
          <a:xfrm>
            <a:off x="9415005" y="3017082"/>
            <a:ext cx="5727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三心二意</a:t>
            </a:r>
          </a:p>
        </p:txBody>
      </p:sp>
      <p:sp>
        <p:nvSpPr>
          <p:cNvPr id="8" name="矩形 7"/>
          <p:cNvSpPr/>
          <p:nvPr/>
        </p:nvSpPr>
        <p:spPr>
          <a:xfrm>
            <a:off x="4707560" y="305042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桃子</a:t>
            </a:r>
          </a:p>
        </p:txBody>
      </p:sp>
      <p:sp>
        <p:nvSpPr>
          <p:cNvPr id="9" name="矩形 8"/>
          <p:cNvSpPr/>
          <p:nvPr/>
        </p:nvSpPr>
        <p:spPr>
          <a:xfrm>
            <a:off x="6364910" y="3017082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桃子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94468" y="3319977"/>
            <a:ext cx="633413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5736578" y="3319977"/>
            <a:ext cx="631825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946060" y="3004382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西瓜</a:t>
            </a: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7357098" y="3320295"/>
            <a:ext cx="633413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374060" y="4229932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西瓜</a:t>
            </a:r>
          </a:p>
        </p:txBody>
      </p:sp>
      <p:sp>
        <p:nvSpPr>
          <p:cNvPr id="47" name="矩形 46"/>
          <p:cNvSpPr/>
          <p:nvPr/>
        </p:nvSpPr>
        <p:spPr>
          <a:xfrm>
            <a:off x="5004423" y="4226757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小兔</a:t>
            </a:r>
          </a:p>
        </p:txBody>
      </p:sp>
      <p:sp>
        <p:nvSpPr>
          <p:cNvPr id="49" name="矩形 48"/>
          <p:cNvSpPr/>
          <p:nvPr/>
        </p:nvSpPr>
        <p:spPr>
          <a:xfrm>
            <a:off x="4108755" y="2662117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摘</a:t>
            </a:r>
          </a:p>
        </p:txBody>
      </p:sp>
      <p:sp>
        <p:nvSpPr>
          <p:cNvPr id="50" name="矩形 49"/>
          <p:cNvSpPr/>
          <p:nvPr/>
        </p:nvSpPr>
        <p:spPr>
          <a:xfrm>
            <a:off x="5661648" y="2638622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扔</a:t>
            </a:r>
          </a:p>
        </p:txBody>
      </p:sp>
      <p:sp>
        <p:nvSpPr>
          <p:cNvPr id="51" name="矩形 50"/>
          <p:cNvSpPr/>
          <p:nvPr/>
        </p:nvSpPr>
        <p:spPr>
          <a:xfrm>
            <a:off x="7318998" y="2679897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摘</a:t>
            </a:r>
          </a:p>
        </p:txBody>
      </p:sp>
      <p:sp>
        <p:nvSpPr>
          <p:cNvPr id="13" name="矩形 12"/>
          <p:cNvSpPr/>
          <p:nvPr/>
        </p:nvSpPr>
        <p:spPr>
          <a:xfrm>
            <a:off x="2758110" y="3899097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扔</a:t>
            </a:r>
          </a:p>
        </p:txBody>
      </p:sp>
      <p:sp>
        <p:nvSpPr>
          <p:cNvPr id="14" name="矩形 13"/>
          <p:cNvSpPr/>
          <p:nvPr/>
        </p:nvSpPr>
        <p:spPr>
          <a:xfrm>
            <a:off x="4424985" y="390703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追</a:t>
            </a:r>
          </a:p>
        </p:txBody>
      </p:sp>
      <p:sp>
        <p:nvSpPr>
          <p:cNvPr id="15" name="矩形 14"/>
          <p:cNvSpPr/>
          <p:nvPr/>
        </p:nvSpPr>
        <p:spPr>
          <a:xfrm>
            <a:off x="6319497" y="4105560"/>
            <a:ext cx="2254250" cy="6794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空手回家</a:t>
            </a:r>
          </a:p>
        </p:txBody>
      </p:sp>
      <p:sp>
        <p:nvSpPr>
          <p:cNvPr id="20" name="矩形 19"/>
          <p:cNvSpPr/>
          <p:nvPr/>
        </p:nvSpPr>
        <p:spPr>
          <a:xfrm>
            <a:off x="9991069" y="3017082"/>
            <a:ext cx="5727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一无所获</a:t>
            </a:r>
          </a:p>
        </p:txBody>
      </p:sp>
      <p:sp>
        <p:nvSpPr>
          <p:cNvPr id="24" name="右大括号 23"/>
          <p:cNvSpPr/>
          <p:nvPr/>
        </p:nvSpPr>
        <p:spPr>
          <a:xfrm>
            <a:off x="8982699" y="2681638"/>
            <a:ext cx="288032" cy="2444462"/>
          </a:xfrm>
          <a:prstGeom prst="rightBrac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8514" y="2801817"/>
            <a:ext cx="624428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小猴子下山</a:t>
            </a:r>
          </a:p>
        </p:txBody>
      </p:sp>
      <p:sp>
        <p:nvSpPr>
          <p:cNvPr id="29" name="右大括号 28"/>
          <p:cNvSpPr/>
          <p:nvPr/>
        </p:nvSpPr>
        <p:spPr>
          <a:xfrm flipH="1">
            <a:off x="2185312" y="2654893"/>
            <a:ext cx="288032" cy="2444462"/>
          </a:xfrm>
          <a:prstGeom prst="rightBrac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cxnSp>
        <p:nvCxnSpPr>
          <p:cNvPr id="80" name="直接箭头连接符 79"/>
          <p:cNvCxnSpPr/>
          <p:nvPr/>
        </p:nvCxnSpPr>
        <p:spPr>
          <a:xfrm>
            <a:off x="2758110" y="4490600"/>
            <a:ext cx="633413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4369740" y="4490600"/>
            <a:ext cx="633413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>
            <a:off x="5934221" y="4490600"/>
            <a:ext cx="633413" cy="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1046784" y="1226155"/>
            <a:ext cx="10059796" cy="2204526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一、根据课文内容填空。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小猴子下山，先来到了一（       ）玉米地，再走到一（         ）桃树下，接着走过一（         ）西瓜地，最后看见了一（        ）小兔子。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3557" y="21818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3424" y="21818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8041" y="26752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1055" y="26752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85420" y="3429000"/>
            <a:ext cx="757936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二、给词语排排队，并加上合适的标点。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只好   小猴子   回家去   空着手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跑进   小兔子   树林   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330392" y="451818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小猴子只好空着手回家去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330392" y="56668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小兔子跑进树林里。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 descr="图片包含 动物, 猴子, 雪, 前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3810" y="0"/>
              <a:ext cx="12188190" cy="6858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2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07853" y="154882"/>
            <a:ext cx="3217646" cy="6985593"/>
            <a:chOff x="1539585" y="524953"/>
            <a:chExt cx="3217646" cy="6985593"/>
          </a:xfrm>
        </p:grpSpPr>
        <p:sp>
          <p:nvSpPr>
            <p:cNvPr id="7" name="文本框 6"/>
            <p:cNvSpPr txBox="1"/>
            <p:nvPr/>
          </p:nvSpPr>
          <p:spPr>
            <a:xfrm>
              <a:off x="1707881" y="524953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小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57985" y="1672984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latin typeface="庞门正道粗书体" panose="02010600030101010101" pitchFamily="2" charset="-122"/>
                  <a:ea typeface="庞门正道粗书体" panose="02010600030101010101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猴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39585" y="2878783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子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02850" y="3626116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02790" y="4355836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gradFill flip="none" rotWithShape="1">
                    <a:gsLst>
                      <a:gs pos="31000">
                        <a:srgbClr val="03ADF0"/>
                      </a:gs>
                      <a:gs pos="87000">
                        <a:srgbClr val="064BBA"/>
                      </a:gs>
                    </a:gsLst>
                    <a:lin ang="2700000" scaled="1"/>
                    <a:tileRect/>
                  </a:gradFill>
                  <a:effectLst>
                    <a:outerShdw blurRad="101600" dist="38100" dir="2700000" sx="101000" sy="101000" algn="tl" rotWithShape="0">
                      <a:prstClr val="black">
                        <a:alpha val="20000"/>
                      </a:prst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Arial" panose="020B0604020202020204" pitchFamily="34" charset="0"/>
                </a:rPr>
                <a:t>山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075670" y="380365"/>
            <a:ext cx="367030" cy="5892165"/>
            <a:chOff x="11401964" y="502892"/>
            <a:chExt cx="366794" cy="5446080"/>
          </a:xfrm>
        </p:grpSpPr>
        <p:sp>
          <p:nvSpPr>
            <p:cNvPr id="18" name="矩形 17"/>
            <p:cNvSpPr/>
            <p:nvPr/>
          </p:nvSpPr>
          <p:spPr>
            <a:xfrm>
              <a:off x="11401964" y="2997206"/>
              <a:ext cx="366794" cy="1336721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01964" y="4612251"/>
              <a:ext cx="366794" cy="1336721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</a:t>
              </a: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401964" y="502892"/>
              <a:ext cx="366794" cy="2215990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7.4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矩形 12"/>
          <p:cNvSpPr/>
          <p:nvPr/>
        </p:nvSpPr>
        <p:spPr>
          <a:xfrm>
            <a:off x="986790" y="2432962"/>
            <a:ext cx="5742001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400" b="1" i="0" u="none" strike="noStrike" kern="14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猴子</a:t>
            </a:r>
            <a:r>
              <a:rPr kumimoji="0" lang="zh-CN" altLang="en-US" sz="2400" b="1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哺乳动物，群居山林中，杂食性动物。猴子的大脑发达，行动灵活。在中国传统的十二生肖中排名第九位</a:t>
            </a:r>
            <a:r>
              <a:rPr kumimoji="0" lang="en-US" altLang="zh-CN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,</a:t>
            </a: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与十二支配属“申”，一天十二时辰中的“申时”</a:t>
            </a:r>
            <a:r>
              <a:rPr kumimoji="0" lang="en-US" altLang="zh-CN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——</a:t>
            </a: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下午三点到五点又称“猴时”。</a:t>
            </a:r>
          </a:p>
        </p:txBody>
      </p:sp>
      <p:pic>
        <p:nvPicPr>
          <p:cNvPr id="410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981" y="2666270"/>
            <a:ext cx="3705860" cy="2469095"/>
          </a:xfrm>
          <a:prstGeom prst="octagon">
            <a:avLst/>
          </a:prstGeom>
          <a:noFill/>
          <a:ln w="9525">
            <a:noFill/>
          </a:ln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034" y="2853580"/>
            <a:ext cx="9313932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猴    结    掰    扛    满    扔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摘    捧    瓜    抱    蹦    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289" y="2722770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hóu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76394" y="272277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jiē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2639" y="2722770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bāi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0449" y="2722770"/>
            <a:ext cx="107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kánɡ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08439" y="2722770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mǎn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68964" y="272277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rēnɡ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47289" y="4167395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zhāi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32249" y="4208035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pěnɡ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944" y="4208035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ɡuā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44739" y="4212480"/>
            <a:ext cx="928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bào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08439" y="4167395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bènɡ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61674" y="3776870"/>
            <a:ext cx="1016625" cy="825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zhuī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031259" y="70709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3A4E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23" grpId="0"/>
      <p:bldP spid="25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937596" y="2081594"/>
            <a:ext cx="2316807" cy="1095163"/>
            <a:chOff x="4274138" y="2802466"/>
            <a:chExt cx="2316807" cy="1095163"/>
          </a:xfrm>
        </p:grpSpPr>
        <p:sp>
          <p:nvSpPr>
            <p:cNvPr id="8" name="矩形 7"/>
            <p:cNvSpPr/>
            <p:nvPr/>
          </p:nvSpPr>
          <p:spPr>
            <a:xfrm>
              <a:off x="5570173" y="3265169"/>
              <a:ext cx="61341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爪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445760" y="2802466"/>
              <a:ext cx="1145185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</a:rPr>
                <a:t>zhuǎ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274138" y="3275329"/>
              <a:ext cx="55118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瓜</a:t>
              </a: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4952318" y="3447414"/>
              <a:ext cx="430530" cy="27813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88188" y="2484292"/>
            <a:ext cx="1656184" cy="661088"/>
            <a:chOff x="1941972" y="2325266"/>
            <a:chExt cx="1656184" cy="661088"/>
          </a:xfrm>
        </p:grpSpPr>
        <p:sp>
          <p:nvSpPr>
            <p:cNvPr id="2" name="椭圆 1"/>
            <p:cNvSpPr/>
            <p:nvPr/>
          </p:nvSpPr>
          <p:spPr>
            <a:xfrm>
              <a:off x="1941972" y="2325266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15684" y="2427922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88188" y="3861578"/>
            <a:ext cx="1656184" cy="661088"/>
            <a:chOff x="1941972" y="4211205"/>
            <a:chExt cx="1656184" cy="661088"/>
          </a:xfrm>
        </p:grpSpPr>
        <p:sp>
          <p:nvSpPr>
            <p:cNvPr id="57" name="椭圆 56"/>
            <p:cNvSpPr/>
            <p:nvPr/>
          </p:nvSpPr>
          <p:spPr>
            <a:xfrm>
              <a:off x="1941972" y="4211205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187134" y="4299375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换一换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98861" y="3900366"/>
            <a:ext cx="1864360" cy="622300"/>
            <a:chOff x="4053205" y="4404677"/>
            <a:chExt cx="1864360" cy="622300"/>
          </a:xfrm>
        </p:grpSpPr>
        <p:sp>
          <p:nvSpPr>
            <p:cNvPr id="15" name="矩形 14"/>
            <p:cNvSpPr/>
            <p:nvPr/>
          </p:nvSpPr>
          <p:spPr>
            <a:xfrm>
              <a:off x="5304155" y="4404677"/>
              <a:ext cx="61341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洁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053205" y="4404677"/>
              <a:ext cx="55118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结</a:t>
              </a: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4739005" y="4576762"/>
              <a:ext cx="430530" cy="27813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98767" y="4847827"/>
            <a:ext cx="1884139" cy="622300"/>
            <a:chOff x="4053111" y="5165090"/>
            <a:chExt cx="1884139" cy="622300"/>
          </a:xfrm>
        </p:grpSpPr>
        <p:sp>
          <p:nvSpPr>
            <p:cNvPr id="25" name="矩形 24"/>
            <p:cNvSpPr/>
            <p:nvPr/>
          </p:nvSpPr>
          <p:spPr>
            <a:xfrm>
              <a:off x="5323840" y="5165090"/>
              <a:ext cx="61341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红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053111" y="5165090"/>
              <a:ext cx="55118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扛</a:t>
              </a: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4748801" y="5337175"/>
              <a:ext cx="430530" cy="27813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76301" y="3900366"/>
            <a:ext cx="1909445" cy="622300"/>
            <a:chOff x="6430645" y="4404677"/>
            <a:chExt cx="1909445" cy="622300"/>
          </a:xfrm>
        </p:grpSpPr>
        <p:sp>
          <p:nvSpPr>
            <p:cNvPr id="30" name="矩形 29"/>
            <p:cNvSpPr/>
            <p:nvPr/>
          </p:nvSpPr>
          <p:spPr>
            <a:xfrm>
              <a:off x="7726680" y="4404677"/>
              <a:ext cx="61341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奶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430645" y="4404677"/>
              <a:ext cx="55118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扔</a:t>
              </a:r>
            </a:p>
          </p:txBody>
        </p:sp>
        <p:sp>
          <p:nvSpPr>
            <p:cNvPr id="32" name="右箭头 31"/>
            <p:cNvSpPr/>
            <p:nvPr/>
          </p:nvSpPr>
          <p:spPr>
            <a:xfrm>
              <a:off x="7138988" y="4576762"/>
              <a:ext cx="430530" cy="27813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05883" y="4847827"/>
            <a:ext cx="1890504" cy="622300"/>
            <a:chOff x="6460227" y="5165090"/>
            <a:chExt cx="1890504" cy="622300"/>
          </a:xfrm>
        </p:grpSpPr>
        <p:sp>
          <p:nvSpPr>
            <p:cNvPr id="33" name="矩形 32"/>
            <p:cNvSpPr/>
            <p:nvPr/>
          </p:nvSpPr>
          <p:spPr>
            <a:xfrm>
              <a:off x="7737321" y="5165090"/>
              <a:ext cx="61341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泡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460227" y="5165090"/>
              <a:ext cx="551180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抱</a:t>
              </a:r>
            </a:p>
          </p:txBody>
        </p:sp>
        <p:sp>
          <p:nvSpPr>
            <p:cNvPr id="35" name="右箭头 34"/>
            <p:cNvSpPr/>
            <p:nvPr/>
          </p:nvSpPr>
          <p:spPr>
            <a:xfrm>
              <a:off x="7159099" y="5337175"/>
              <a:ext cx="430530" cy="27813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3A4EB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6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031259" y="70709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3A4E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03801" y="2987897"/>
            <a:ext cx="2918937" cy="1780540"/>
            <a:chOff x="1203801" y="3000485"/>
            <a:chExt cx="2918937" cy="1780540"/>
          </a:xfrm>
        </p:grpSpPr>
        <p:sp>
          <p:nvSpPr>
            <p:cNvPr id="18436" name="左大括号 3"/>
            <p:cNvSpPr/>
            <p:nvPr/>
          </p:nvSpPr>
          <p:spPr>
            <a:xfrm>
              <a:off x="1879441" y="3330797"/>
              <a:ext cx="285750" cy="1271588"/>
            </a:xfrm>
            <a:prstGeom prst="leftBrace">
              <a:avLst>
                <a:gd name="adj1" fmla="val 23630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2171541" y="3061293"/>
              <a:ext cx="9621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kōnɡ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2198529" y="4264618"/>
              <a:ext cx="9532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kònɡ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98483" y="3000485"/>
              <a:ext cx="99568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天空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127058" y="4197460"/>
              <a:ext cx="99568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空闲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03801" y="3674809"/>
              <a:ext cx="6388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空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69641" y="2987897"/>
            <a:ext cx="3251359" cy="1780540"/>
            <a:chOff x="4248626" y="2981812"/>
            <a:chExt cx="3251359" cy="1780540"/>
          </a:xfrm>
        </p:grpSpPr>
        <p:sp>
          <p:nvSpPr>
            <p:cNvPr id="25" name="左大括号 3"/>
            <p:cNvSpPr/>
            <p:nvPr/>
          </p:nvSpPr>
          <p:spPr>
            <a:xfrm>
              <a:off x="5081111" y="3330797"/>
              <a:ext cx="285750" cy="1271588"/>
            </a:xfrm>
            <a:prstGeom prst="leftBrace">
              <a:avLst>
                <a:gd name="adj1" fmla="val 23630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5373211" y="3042620"/>
              <a:ext cx="5517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jiē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5400199" y="4245945"/>
              <a:ext cx="5517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jié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96000" y="2981812"/>
              <a:ext cx="140398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结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玉米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328728" y="4178787"/>
              <a:ext cx="99568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冻结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48626" y="3674809"/>
              <a:ext cx="6388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结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67902" y="2987897"/>
            <a:ext cx="3075782" cy="1780540"/>
            <a:chOff x="7695406" y="2975310"/>
            <a:chExt cx="3075782" cy="1780540"/>
          </a:xfrm>
        </p:grpSpPr>
        <p:sp>
          <p:nvSpPr>
            <p:cNvPr id="33" name="左大括号 3"/>
            <p:cNvSpPr/>
            <p:nvPr/>
          </p:nvSpPr>
          <p:spPr>
            <a:xfrm>
              <a:off x="8527891" y="3330797"/>
              <a:ext cx="285750" cy="1271588"/>
            </a:xfrm>
            <a:prstGeom prst="leftBrace">
              <a:avLst>
                <a:gd name="adj1" fmla="val 23630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8819991" y="3036118"/>
              <a:ext cx="631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zhī</a:t>
              </a: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8846979" y="4239443"/>
              <a:ext cx="631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zhǐ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9746933" y="2975310"/>
              <a:ext cx="99568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一只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775508" y="4172285"/>
              <a:ext cx="99568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只好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695406" y="3674809"/>
              <a:ext cx="6388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只</a:t>
              </a:r>
            </a:p>
          </p:txBody>
        </p:sp>
      </p:grpSp>
      <p:sp>
        <p:nvSpPr>
          <p:cNvPr id="6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031259" y="70709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3A4E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40" y="2121535"/>
            <a:ext cx="6419215" cy="3291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51860" y="3183890"/>
            <a:ext cx="71348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非常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异乎寻常的；特殊的。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高兴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愉快而兴奋。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令人喜爱。</a:t>
            </a: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798634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633278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23978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196263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789744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24706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434456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808145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块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647378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非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434138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常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196871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往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798557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瓜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30152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进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444922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空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9250" y="465138"/>
            <a:ext cx="2573338" cy="657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办公资源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宽屏</PresentationFormat>
  <Paragraphs>280</Paragraphs>
  <Slides>28</Slides>
  <Notes>26</Notes>
  <HiddenSlides>0</HiddenSlides>
  <MMClips>7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Calibri</vt:lpstr>
      <vt:lpstr>思源黑体 CN Light</vt:lpstr>
      <vt:lpstr>FandolFang R</vt:lpstr>
      <vt:lpstr>Arial</vt:lpstr>
      <vt:lpstr>思源黑体 CN Bold</vt:lpstr>
      <vt:lpstr>庞门正道粗书体6.0</vt:lpstr>
      <vt:lpstr>办公资源：www.bangongziyuan.com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52</cp:revision>
  <dcterms:created xsi:type="dcterms:W3CDTF">2020-06-05T01:58:00Z</dcterms:created>
  <dcterms:modified xsi:type="dcterms:W3CDTF">2021-01-07T11:12:57Z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