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78" r:id="rId3"/>
    <p:sldId id="898" r:id="rId4"/>
    <p:sldId id="413" r:id="rId5"/>
    <p:sldId id="410" r:id="rId6"/>
    <p:sldId id="717" r:id="rId7"/>
    <p:sldId id="753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719" r:id="rId17"/>
    <p:sldId id="825" r:id="rId18"/>
    <p:sldId id="896" r:id="rId19"/>
    <p:sldId id="899" r:id="rId20"/>
    <p:sldId id="828" r:id="rId21"/>
    <p:sldId id="829" r:id="rId22"/>
    <p:sldId id="831" r:id="rId23"/>
    <p:sldId id="874" r:id="rId24"/>
    <p:sldId id="832" r:id="rId25"/>
    <p:sldId id="887" r:id="rId26"/>
    <p:sldId id="657" r:id="rId27"/>
    <p:sldId id="287" r:id="rId28"/>
    <p:sldId id="319" r:id="rId29"/>
    <p:sldId id="258" r:id="rId30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思源黑体 CN Bold" panose="02010600030101010101" charset="-122"/>
      <p:regular r:id="rId34"/>
    </p:embeddedFont>
    <p:embeddedFont>
      <p:font typeface="思源黑体 CN Light" panose="02010600030101010101" charset="-122"/>
      <p:regular r:id="rId35"/>
    </p:embeddedFont>
    <p:embeddedFont>
      <p:font typeface="优设标题黑" panose="02010600030101010101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6CE9026-EE5F-4FF5-B62B-0FFD1B39C2A6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90C46FE-0D99-4ED1-AA1F-3D7EA685CB6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>
          <a:xfrm>
            <a:off x="-2743201" y="0"/>
            <a:ext cx="3476978" cy="304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33777" y="414337"/>
            <a:ext cx="2504723" cy="50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77D1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6676571" y="0"/>
            <a:ext cx="7823200" cy="685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  <p:sp>
        <p:nvSpPr>
          <p:cNvPr id="8" name="平行四边形 7"/>
          <p:cNvSpPr/>
          <p:nvPr/>
        </p:nvSpPr>
        <p:spPr>
          <a:xfrm>
            <a:off x="-2743201" y="0"/>
            <a:ext cx="3476978" cy="304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10845" y="1946910"/>
            <a:ext cx="6687820" cy="2202180"/>
            <a:chOff x="733777" y="1811381"/>
            <a:chExt cx="6260138" cy="2202164"/>
          </a:xfrm>
        </p:grpSpPr>
        <p:sp>
          <p:nvSpPr>
            <p:cNvPr id="27" name="文本框 26"/>
            <p:cNvSpPr txBox="1"/>
            <p:nvPr/>
          </p:nvSpPr>
          <p:spPr>
            <a:xfrm>
              <a:off x="1130604" y="1956033"/>
              <a:ext cx="5380454" cy="4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XIAO  BI  HU  JIE  WEI  BA</a:t>
              </a:r>
              <a:endParaRPr lang="zh-CN" altLang="en-US" sz="2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6573" y="2186866"/>
              <a:ext cx="6177342" cy="1322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小壁虎借尾巴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290" y="3370586"/>
              <a:ext cx="5708598" cy="52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 一年级下册 </a:t>
              </a:r>
              <a:r>
                <a:rPr lang="en-US" altLang="zh-CN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8.3</a:t>
              </a:r>
              <a:endParaRPr lang="zh-CN" altLang="en-US" sz="2800" dirty="0">
                <a:ln w="76200">
                  <a:noFill/>
                </a:ln>
                <a:gradFill>
                  <a:gsLst>
                    <a:gs pos="0">
                      <a:srgbClr val="F5AF19"/>
                    </a:gs>
                    <a:gs pos="100000">
                      <a:srgbClr val="F12711"/>
                    </a:gs>
                  </a:gsLst>
                  <a:lin ang="2700000" scaled="1"/>
                </a:gra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349664" y="1811381"/>
              <a:ext cx="5380454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33777" y="4013545"/>
              <a:ext cx="5519910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33777" y="4451875"/>
            <a:ext cx="1873598" cy="307777"/>
            <a:chOff x="733777" y="4382853"/>
            <a:chExt cx="1873598" cy="307777"/>
          </a:xfrm>
        </p:grpSpPr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165955" y="4382853"/>
              <a:ext cx="1441420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33777" y="4391013"/>
              <a:ext cx="239966" cy="291457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52835" y="4451875"/>
            <a:ext cx="2069162" cy="307777"/>
            <a:chOff x="2852835" y="4382853"/>
            <a:chExt cx="2069162" cy="307777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3403633" y="4382853"/>
              <a:ext cx="1518364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2852835" y="4422178"/>
              <a:ext cx="228746" cy="229127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81455" y="1899422"/>
            <a:ext cx="102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tiáo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758690" y="2719207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808345" y="2719207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柳条   一条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一条小鱼跳出了水面。</a:t>
            </a:r>
          </a:p>
        </p:txBody>
      </p:sp>
      <p:graphicFrame>
        <p:nvGraphicFramePr>
          <p:cNvPr id="64" name="Group 47"/>
          <p:cNvGraphicFramePr>
            <a:graphicFrameLocks noGrp="1"/>
          </p:cNvGraphicFramePr>
          <p:nvPr/>
        </p:nvGraphicFramePr>
        <p:xfrm>
          <a:off x="9149095" y="260910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矩形 80">
            <a:hlinkClick r:id="" action="ppaction://noaction"/>
          </p:cNvPr>
          <p:cNvSpPr/>
          <p:nvPr/>
        </p:nvSpPr>
        <p:spPr>
          <a:xfrm>
            <a:off x="9159561" y="261853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条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5433" y="2412184"/>
            <a:ext cx="2861945" cy="292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321256" y="1826397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843236" y="2719207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82731" y="2719207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爪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爬山   爬行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爬山是一种很好的运动。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259676" y="258624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270142" y="259567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爬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2493" y="2597604"/>
            <a:ext cx="2880995" cy="255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358556" y="1829255"/>
            <a:ext cx="1069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jiě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70046" y="269920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685716" y="26992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姐姐   表姐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姐姐是一名初中生。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148386" y="258910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158852" y="259853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姐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9498" y="2557599"/>
            <a:ext cx="2713990" cy="259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210675" y="18292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nín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32655" y="2722065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21020" y="272206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您好   您早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“老师，您好！”小明有礼貌地问候老师。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49095" y="258910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59561" y="259853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您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5908" y="2625227"/>
            <a:ext cx="2725420" cy="250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159875" y="1869993"/>
            <a:ext cx="1264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cǎo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32655" y="271263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03265" y="2712638"/>
            <a:ext cx="52362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青草   野草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清晨，青草上缀满了晶莹的露珠。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49095" y="257967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59561" y="258910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草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0025" y="2589103"/>
            <a:ext cx="2727325" cy="259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237980" y="1816188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fánɡ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32655" y="270899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03265" y="270899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房子   楼房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学校的楼房真漂亮呀！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149095" y="257603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159561" y="258546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房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5115" y="2627400"/>
            <a:ext cx="2861945" cy="247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4"/>
          <p:cNvSpPr txBox="1"/>
          <p:nvPr/>
        </p:nvSpPr>
        <p:spPr>
          <a:xfrm>
            <a:off x="1060744" y="1475608"/>
            <a:ext cx="8150225" cy="67063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想一想：课文写了什么内容？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60743" y="2186717"/>
            <a:ext cx="10070513" cy="1315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小壁虎的尾巴（         ）了，它向（         ）（        ）和（        ）借尾巴，但都没有借到。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7838" y="231363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挣断</a:t>
            </a:r>
          </a:p>
        </p:txBody>
      </p: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142636" y="5014180"/>
            <a:ext cx="6451964" cy="1069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77D1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动作描写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：“挣”“逃走”这些动作描写，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说明小壁虎用“挣断尾巴”的方式逃脱了危险。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60743" y="3697304"/>
            <a:ext cx="7400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读第一自然段，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说一说小壁虎的尾巴怎么了？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60743" y="4273434"/>
            <a:ext cx="10743246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小壁虎在墙角捉蚊子，一条蛇咬住了他的尾巴。小壁虎一挣，挣断尾巴逃走了。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35924" y="5106475"/>
            <a:ext cx="3434236" cy="442674"/>
          </a:xfrm>
          <a:prstGeom prst="wedgeRoundRectCallout">
            <a:avLst>
              <a:gd name="adj1" fmla="val -33654"/>
              <a:gd name="adj2" fmla="val -7527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小壁虎遇到了危险！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4004878" y="4861480"/>
            <a:ext cx="3533140" cy="12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9310895" y="4835445"/>
            <a:ext cx="2342515" cy="260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3" grpId="0"/>
      <p:bldP spid="49" grpId="0" animBg="1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3169920" y="2589775"/>
            <a:ext cx="893445" cy="725170"/>
          </a:xfrm>
          <a:prstGeom prst="cloud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95730" y="1522095"/>
            <a:ext cx="6122035" cy="891150"/>
          </a:xfrm>
          <a:prstGeom prst="frame">
            <a:avLst/>
          </a:prstGeom>
          <a:solidFill>
            <a:srgbClr val="F5A717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想一想：小壁虎为什么要借尾巴呢？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95730" y="2413245"/>
            <a:ext cx="8738870" cy="83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没有尾巴多难看哪！小壁虎想：向谁去借一条尾巴呢？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7670" y="1522095"/>
            <a:ext cx="3119740" cy="796469"/>
          </a:xfrm>
          <a:prstGeom prst="cloudCallout">
            <a:avLst>
              <a:gd name="adj1" fmla="val -21993"/>
              <a:gd name="adj2" fmla="val 110426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丑，不好看。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680845" y="3507250"/>
            <a:ext cx="8679815" cy="737226"/>
            <a:chOff x="1381" y="3727"/>
            <a:chExt cx="7145" cy="1331"/>
          </a:xfrm>
        </p:grpSpPr>
        <p:sp>
          <p:nvSpPr>
            <p:cNvPr id="48" name="流程图: 终止 47"/>
            <p:cNvSpPr/>
            <p:nvPr/>
          </p:nvSpPr>
          <p:spPr>
            <a:xfrm>
              <a:off x="1381" y="3811"/>
              <a:ext cx="7145" cy="1247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rgbClr val="F77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667" y="3727"/>
              <a:ext cx="6574" cy="1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想一想：小壁虎都找谁借过尾巴？结果怎么样？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3616642" y="5479689"/>
            <a:ext cx="465328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结果：并没有借到尾巴。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6070" y="46010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小鱼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201920" y="46010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老牛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922158" y="46010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燕子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ldLvl="0" animBg="1"/>
      <p:bldP spid="51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459355" y="1501635"/>
            <a:ext cx="3394075" cy="1263538"/>
          </a:xfrm>
          <a:prstGeom prst="wedgeRoundRectCallout">
            <a:avLst>
              <a:gd name="adj1" fmla="val -42485"/>
              <a:gd name="adj2" fmla="val 6084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“不行啊，我要用尾巴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拨水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呢。”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60437" y="3047292"/>
            <a:ext cx="10321925" cy="610232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拨水”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是小鱼尾巴的作用，也是小鱼不能把尾巴借给小壁虎的原因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02070" y="1509212"/>
            <a:ext cx="3732530" cy="1263538"/>
          </a:xfrm>
          <a:prstGeom prst="wedgeRoundRectCallout">
            <a:avLst>
              <a:gd name="adj1" fmla="val -6617"/>
              <a:gd name="adj2" fmla="val -70403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“小鱼姐姐，您把尾巴借给我行吗？”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2459355" y="4077673"/>
            <a:ext cx="3394075" cy="1263538"/>
          </a:xfrm>
          <a:prstGeom prst="wedgeRoundRectCallout">
            <a:avLst>
              <a:gd name="adj1" fmla="val -42485"/>
              <a:gd name="adj2" fmla="val 6084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“不行啊，我要用尾巴</a:t>
            </a:r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赶蝇子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呢。”</a:t>
            </a:r>
            <a:endParaRPr lang="zh-CN" altLang="en-US" sz="24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0437" y="5623330"/>
            <a:ext cx="10321925" cy="610232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“赶蝇子”是</a:t>
            </a:r>
            <a:r>
              <a:rPr lang="zh-CN" altLang="en-US" sz="20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牛伯伯尾巴的作用，也是牛伯伯不能把尾巴借给小壁虎的原因！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402070" y="4085250"/>
            <a:ext cx="3732530" cy="1263538"/>
          </a:xfrm>
          <a:prstGeom prst="wedgeRoundRectCallout">
            <a:avLst>
              <a:gd name="adj1" fmla="val -6617"/>
              <a:gd name="adj2" fmla="val -70403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“牛伯伯，您把尾巴借给我行吗？”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29" grpId="0" bldLvl="0" animBg="1"/>
      <p:bldP spid="3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459355" y="2403335"/>
            <a:ext cx="3394075" cy="1457066"/>
          </a:xfrm>
          <a:prstGeom prst="wedgeRoundRectCallout">
            <a:avLst>
              <a:gd name="adj1" fmla="val -42485"/>
              <a:gd name="adj2" fmla="val 60840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“不行啊，我要用尾巴</a:t>
            </a:r>
            <a:r>
              <a:rPr lang="zh-CN" altLang="en-US" sz="2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掌握方向</a:t>
            </a: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呢。”</a:t>
            </a:r>
            <a:endParaRPr lang="zh-CN" altLang="en-US" sz="28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60437" y="4330700"/>
            <a:ext cx="10321925" cy="707791"/>
          </a:xfrm>
          <a:prstGeom prst="doubleWave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“掌握方向”</a:t>
            </a:r>
            <a:r>
              <a:rPr lang="zh-CN" altLang="en-US" sz="24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是燕子尾巴的作用，也是燕子不能把尾巴借给小壁虎的原因！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02070" y="2410912"/>
            <a:ext cx="3732530" cy="1457066"/>
          </a:xfrm>
          <a:prstGeom prst="wedgeRoundRectCallout">
            <a:avLst>
              <a:gd name="adj1" fmla="val -6617"/>
              <a:gd name="adj2" fmla="val -70403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“燕子阿姨，您把尾巴借给我行吗？”</a:t>
            </a:r>
            <a:endParaRPr lang="zh-CN" altLang="en-US" sz="2800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29" grpId="0" bldLvl="0" animBg="1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7765" y="2943363"/>
            <a:ext cx="5610722" cy="1316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小壁虎有尾巴，为什么要借尾巴呢？让我们一起走进课文一探究竟吧！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/>
          <p:nvPr/>
        </p:nvSpPr>
        <p:spPr>
          <a:xfrm>
            <a:off x="1616479" y="3470027"/>
            <a:ext cx="7413750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老牛说：“不行啊，我要用尾巴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赶蝇子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呢。”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616479" y="2791538"/>
            <a:ext cx="79208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小鱼说：“不行啊，我要用尾巴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拨水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呢。”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616479" y="4314512"/>
            <a:ext cx="7954461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燕子说：“不行啊，我要用尾巴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掌握方向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呢。”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16479" y="5276312"/>
            <a:ext cx="9000721" cy="589311"/>
          </a:xfrm>
          <a:prstGeom prst="round2DiagRect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红色词重读，以表达他们不借尾巴的理由和各自尾巴的作用。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6479" y="1697355"/>
            <a:ext cx="4083685" cy="693220"/>
          </a:xfrm>
          <a:prstGeom prst="bevel">
            <a:avLst/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读好不同角色的语气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5278120" y="2399665"/>
            <a:ext cx="880110" cy="569595"/>
          </a:xfrm>
          <a:prstGeom prst="cloud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59230" y="1571728"/>
            <a:ext cx="6161405" cy="6685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77D1A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小壁虎没有借到尾巴，心情怎么样？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0815" y="3093085"/>
            <a:ext cx="2788920" cy="650604"/>
          </a:xfrm>
          <a:prstGeom prst="wedgeRoundRectCallout">
            <a:avLst>
              <a:gd name="adj1" fmla="val 62659"/>
              <a:gd name="adj2" fmla="val -82062"/>
              <a:gd name="adj3" fmla="val 16667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伤心，心里不好受。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04645" y="2473325"/>
            <a:ext cx="871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小壁虎借不到尾巴，心里很难过。他爬呀爬，爬回家里找妈妈。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585585" y="2995295"/>
            <a:ext cx="3326130" cy="3873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459230" y="5046249"/>
            <a:ext cx="9538970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爪表义,其甲骨文形体像人的手搔抓;巴表声。巴是传说中的一种巨蛇。表示爪子像蛇行一样搔抓。本义是搔抓。</a:t>
            </a:r>
          </a:p>
        </p:txBody>
      </p:sp>
      <p:sp>
        <p:nvSpPr>
          <p:cNvPr id="50" name="矩形 49"/>
          <p:cNvSpPr/>
          <p:nvPr/>
        </p:nvSpPr>
        <p:spPr>
          <a:xfrm>
            <a:off x="3837194" y="4130671"/>
            <a:ext cx="702738" cy="746350"/>
          </a:xfrm>
          <a:prstGeom prst="rect">
            <a:avLst/>
          </a:prstGeom>
        </p:spPr>
        <p:txBody>
          <a:bodyPr wrap="none" lIns="68571" tIns="34286" rIns="68571" bIns="3428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爬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48" y="3997003"/>
            <a:ext cx="3732752" cy="101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ldLvl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83715" y="2495550"/>
            <a:ext cx="5080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小壁虎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，爬到小河边。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小壁虎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，爬到大树上。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小壁虎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，爬到小河边。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爬呀爬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，爬回家里找妈妈。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6035" y="1578837"/>
            <a:ext cx="7508597" cy="680085"/>
          </a:xfrm>
          <a:prstGeom prst="plaque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“爬呀爬”在文中出现了几次？说明了什么？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22465" y="2821940"/>
            <a:ext cx="4204335" cy="1941105"/>
          </a:xfrm>
          <a:prstGeom prst="wedgeRoundRectCallout">
            <a:avLst>
              <a:gd name="adj1" fmla="val -58382"/>
              <a:gd name="adj2" fmla="val -10799"/>
              <a:gd name="adj3" fmla="val 16667"/>
            </a:avLst>
          </a:prstGeom>
          <a:solidFill>
            <a:schemeClr val="bg1"/>
          </a:solidFill>
          <a:ln w="28575"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“爬呀爬”在文中出现了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四次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说明了小壁虎爬的路程很远，用了很长时间。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105" y="5339715"/>
            <a:ext cx="8443337" cy="695265"/>
          </a:xfrm>
          <a:prstGeom prst="doubleWave">
            <a:avLst/>
          </a:prstGeom>
          <a:solidFill>
            <a:schemeClr val="bg1"/>
          </a:solidFill>
          <a:ln w="38100">
            <a:solidFill>
              <a:srgbClr val="F77D1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朗读指导：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语速放慢，表现出小壁虎借尾巴的艰辛。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67689" y="1443355"/>
            <a:ext cx="5739765" cy="649188"/>
          </a:xfrm>
          <a:prstGeom prst="wedgeEllipseCallout">
            <a:avLst>
              <a:gd name="adj1" fmla="val 17357"/>
              <a:gd name="adj2" fmla="val 66559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回家后发生了什么事？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9967" y="2092543"/>
            <a:ext cx="10172065" cy="11420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D1F5B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</a:t>
            </a: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小壁虎把借尾巴的事告诉了妈妈。妈妈笑着说：“傻孩子，你转过身子看看。”小壁虎转身一看，高兴地叫起来：“</a:t>
            </a: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我长出一条新尾巴啦！</a:t>
            </a:r>
            <a:r>
              <a:rPr kumimoji="1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”</a:t>
            </a: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文本框 1"/>
          <p:cNvSpPr txBox="1"/>
          <p:nvPr/>
        </p:nvSpPr>
        <p:spPr>
          <a:xfrm>
            <a:off x="1009967" y="3874989"/>
            <a:ext cx="83550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小壁虎的尾巴断了，为什么可以长出新的尾巴？</a:t>
            </a:r>
          </a:p>
        </p:txBody>
      </p:sp>
      <p:sp>
        <p:nvSpPr>
          <p:cNvPr id="47" name="文本框 46"/>
          <p:cNvSpPr txBox="1"/>
          <p:nvPr/>
        </p:nvSpPr>
        <p:spPr>
          <a:xfrm flipH="1">
            <a:off x="1152525" y="4622378"/>
            <a:ext cx="8791575" cy="1020867"/>
          </a:xfrm>
          <a:prstGeom prst="cloudCallout">
            <a:avLst>
              <a:gd name="adj1" fmla="val 24751"/>
              <a:gd name="adj2" fmla="val -66809"/>
            </a:avLst>
          </a:prstGeom>
          <a:solidFill>
            <a:schemeClr val="bg1"/>
          </a:solidFill>
          <a:ln w="9525"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说明壁虎的尾巴有再生功能。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02055" y="1973580"/>
            <a:ext cx="10100945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课文通过写小壁虎借尾巴的故事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告诉我们不同动物尾巴的特点和作用，揭示了“动物尾巴都有用”的道理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02055" y="14452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课文主旨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02055" y="3589977"/>
            <a:ext cx="9872345" cy="2256841"/>
          </a:xfrm>
          <a:prstGeom prst="doubleWave">
            <a:avLst/>
          </a:prstGeom>
          <a:noFill/>
          <a:ln w="38100">
            <a:solidFill>
              <a:srgbClr val="F77D1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朗读指导：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分角色朗读时，可以结合课文情境，读出各个角色的特点：如读小壁虎的话时，要读出他的天真活泼，读老牛的话时，声音要比小鱼、小壁虎等的声音低沉一些。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635" y="1685965"/>
            <a:ext cx="7248525" cy="4267835"/>
          </a:xfrm>
          <a:prstGeom prst="bevel">
            <a:avLst>
              <a:gd name="adj" fmla="val 3228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鱼儿的尾巴像船舵，掌握方向好游泳。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燕子的尾巴像剪刀，把握方向保平衡。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啄木鸟的尾巴像铆钉，铆在树上好啄虫。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蝎子的尾巴有毒汁，赶走敌人保自己。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猴子的尾巴像钩子，钩在树上打秋千。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孔雀的尾巴像扇子，五彩缤纷真漂亮。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松鼠的尾巴像把伞，天气炎热好乘凉。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17015" y="1595755"/>
            <a:ext cx="1595755" cy="4358045"/>
          </a:xfrm>
          <a:prstGeom prst="irregularSeal2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尾巴的用处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 bwMode="auto">
          <a:xfrm>
            <a:off x="3453823" y="2168882"/>
            <a:ext cx="258195" cy="3360341"/>
          </a:xfrm>
          <a:prstGeom prst="leftBrace">
            <a:avLst>
              <a:gd name="adj1" fmla="val 50801"/>
              <a:gd name="adj2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749437" y="3112101"/>
            <a:ext cx="61555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借尾巴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785554" y="1963882"/>
            <a:ext cx="161716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挣断尾巴</a:t>
            </a:r>
          </a:p>
        </p:txBody>
      </p:sp>
      <p:sp>
        <p:nvSpPr>
          <p:cNvPr id="11" name="AutoShape 2"/>
          <p:cNvSpPr/>
          <p:nvPr/>
        </p:nvSpPr>
        <p:spPr bwMode="auto">
          <a:xfrm flipH="1">
            <a:off x="8553505" y="2168882"/>
            <a:ext cx="295275" cy="3208932"/>
          </a:xfrm>
          <a:prstGeom prst="leftBrace">
            <a:avLst>
              <a:gd name="adj1" fmla="val 17137"/>
              <a:gd name="adj2" fmla="val 49329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3" name="文本框 9"/>
          <p:cNvSpPr txBox="1">
            <a:spLocks noChangeArrowheads="1"/>
          </p:cNvSpPr>
          <p:nvPr/>
        </p:nvSpPr>
        <p:spPr bwMode="auto">
          <a:xfrm>
            <a:off x="9174623" y="2545775"/>
            <a:ext cx="61555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小小尾巴作用大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831788" y="5242877"/>
            <a:ext cx="21629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长出新尾巴</a:t>
            </a:r>
          </a:p>
        </p:txBody>
      </p:sp>
      <p:sp>
        <p:nvSpPr>
          <p:cNvPr id="33" name="AutoShape 2"/>
          <p:cNvSpPr/>
          <p:nvPr/>
        </p:nvSpPr>
        <p:spPr bwMode="auto">
          <a:xfrm>
            <a:off x="4365537" y="2810681"/>
            <a:ext cx="273050" cy="2220913"/>
          </a:xfrm>
          <a:prstGeom prst="leftBrace">
            <a:avLst>
              <a:gd name="adj1" fmla="val 36715"/>
              <a:gd name="adj2" fmla="val 49329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1" name="文本框 9"/>
          <p:cNvSpPr txBox="1">
            <a:spLocks noChangeArrowheads="1"/>
          </p:cNvSpPr>
          <p:nvPr/>
        </p:nvSpPr>
        <p:spPr bwMode="auto">
          <a:xfrm>
            <a:off x="1848904" y="3367783"/>
            <a:ext cx="1516596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小壁虎借尾巴</a:t>
            </a:r>
          </a:p>
        </p:txBody>
      </p:sp>
      <p:sp>
        <p:nvSpPr>
          <p:cNvPr id="28696" name="Text Box 15"/>
          <p:cNvSpPr txBox="1">
            <a:spLocks noChangeArrowheads="1"/>
          </p:cNvSpPr>
          <p:nvPr/>
        </p:nvSpPr>
        <p:spPr bwMode="auto">
          <a:xfrm>
            <a:off x="4810683" y="2752856"/>
            <a:ext cx="118407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小鱼：</a:t>
            </a:r>
          </a:p>
        </p:txBody>
      </p:sp>
      <p:sp>
        <p:nvSpPr>
          <p:cNvPr id="28694" name="Text Box 15"/>
          <p:cNvSpPr txBox="1">
            <a:spLocks noChangeArrowheads="1"/>
          </p:cNvSpPr>
          <p:nvPr/>
        </p:nvSpPr>
        <p:spPr bwMode="auto">
          <a:xfrm>
            <a:off x="4821490" y="3727482"/>
            <a:ext cx="117326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老牛：</a:t>
            </a:r>
          </a:p>
        </p:txBody>
      </p:sp>
      <p:sp>
        <p:nvSpPr>
          <p:cNvPr id="28692" name="Text Box 15"/>
          <p:cNvSpPr txBox="1">
            <a:spLocks noChangeArrowheads="1"/>
          </p:cNvSpPr>
          <p:nvPr/>
        </p:nvSpPr>
        <p:spPr bwMode="auto">
          <a:xfrm>
            <a:off x="4822256" y="4649787"/>
            <a:ext cx="1172499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燕子：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801083" y="2752856"/>
            <a:ext cx="1379537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不能借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890107" y="3727482"/>
            <a:ext cx="147955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赶蚊子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794857" y="4649787"/>
            <a:ext cx="177006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掌握方向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986945" y="2752856"/>
            <a:ext cx="1192212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拨水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752664" y="3727482"/>
            <a:ext cx="137953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不能借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5705038" y="4649787"/>
            <a:ext cx="1379537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不能借</a:t>
            </a:r>
          </a:p>
        </p:txBody>
      </p:sp>
      <p:sp>
        <p:nvSpPr>
          <p:cNvPr id="7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缺角矩形 2"/>
          <p:cNvSpPr/>
          <p:nvPr/>
        </p:nvSpPr>
        <p:spPr>
          <a:xfrm>
            <a:off x="733425" y="1098550"/>
            <a:ext cx="8401050" cy="3018537"/>
          </a:xfrm>
          <a:prstGeom prst="plaqu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8BA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一、填空练习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（1）小鱼摇着（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），在（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）游来游去。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（2）黄牛甩着（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），在（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）吃草。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（3）燕子摆着（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），在（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）飞来飞去。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43300" y="21316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尾巴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6407" y="213169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水中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3300" y="26860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尾巴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46407" y="268605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树下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43300" y="322262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尾巴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46407" y="322262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空中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471295" y="3913887"/>
            <a:ext cx="8975725" cy="1963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二、填空，再读一读。 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小鱼（   ）来（   ）去       壁虎（   ）来（   ）去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燕子（   ）来（   ）去       小狗（   ）来（   ）去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            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554787" y="4549160"/>
            <a:ext cx="1720343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游          游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387726" y="4549160"/>
            <a:ext cx="1720343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爬          爬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2511152" y="5199926"/>
            <a:ext cx="1720343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飞          飞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445058" y="5199926"/>
            <a:ext cx="1802096" cy="67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跑          跑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4" grpId="0"/>
      <p:bldP spid="15" grpId="0"/>
      <p:bldP spid="20" grpId="0"/>
      <p:bldP spid="52" grpId="0"/>
      <p:bldP spid="80" grpId="0"/>
      <p:bldP spid="81" grpId="0"/>
      <p:bldP spid="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6676571" y="0"/>
            <a:ext cx="7823200" cy="685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  <p:sp>
        <p:nvSpPr>
          <p:cNvPr id="8" name="平行四边形 7"/>
          <p:cNvSpPr/>
          <p:nvPr/>
        </p:nvSpPr>
        <p:spPr>
          <a:xfrm>
            <a:off x="-2743201" y="0"/>
            <a:ext cx="3476978" cy="3048000"/>
          </a:xfrm>
          <a:prstGeom prst="parallelogram">
            <a:avLst>
              <a:gd name="adj" fmla="val 29233"/>
            </a:avLst>
          </a:prstGeom>
          <a:gradFill flip="none" rotWithShape="0">
            <a:gsLst>
              <a:gs pos="0">
                <a:srgbClr val="FA920D"/>
              </a:gs>
              <a:gs pos="100000">
                <a:srgbClr val="EE471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9920" y="1946910"/>
            <a:ext cx="6555740" cy="2202180"/>
            <a:chOff x="733777" y="1811381"/>
            <a:chExt cx="6260138" cy="2202164"/>
          </a:xfrm>
        </p:grpSpPr>
        <p:sp>
          <p:nvSpPr>
            <p:cNvPr id="27" name="文本框 26"/>
            <p:cNvSpPr txBox="1"/>
            <p:nvPr/>
          </p:nvSpPr>
          <p:spPr>
            <a:xfrm>
              <a:off x="1130604" y="1956033"/>
              <a:ext cx="5380454" cy="4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XIE </a:t>
              </a:r>
              <a:r>
                <a:rPr lang="en-US" altLang="zh-CN" sz="2400" dirty="0" err="1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XIE</a:t>
              </a:r>
              <a:r>
                <a:rPr lang="en-US" altLang="zh-CN" sz="2400" dirty="0">
                  <a:ln w="762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 GE WEI GUAN KAN</a:t>
              </a:r>
              <a:endParaRPr lang="zh-CN" altLang="en-US" sz="2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16573" y="2186866"/>
              <a:ext cx="6177342" cy="1322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谢谢各位观看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8290" y="3370586"/>
              <a:ext cx="5708598" cy="52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语文精品课件 一年级下册 </a:t>
              </a:r>
              <a:r>
                <a:rPr lang="en-US" altLang="zh-CN" sz="2800" dirty="0">
                  <a:ln w="76200">
                    <a:noFill/>
                  </a:ln>
                  <a:gradFill>
                    <a:gsLst>
                      <a:gs pos="0">
                        <a:srgbClr val="F5AF19"/>
                      </a:gs>
                      <a:gs pos="100000">
                        <a:srgbClr val="F12711"/>
                      </a:gs>
                    </a:gsLst>
                    <a:lin ang="2700000" scaled="1"/>
                  </a:gradFill>
                  <a:latin typeface="优设标题黑" panose="00000500000000000000" pitchFamily="2" charset="-122"/>
                  <a:ea typeface="优设标题黑" panose="00000500000000000000" pitchFamily="2" charset="-122"/>
                </a:rPr>
                <a:t>8.3</a:t>
              </a:r>
              <a:endParaRPr lang="zh-CN" altLang="en-US" sz="2800" dirty="0">
                <a:ln w="76200">
                  <a:noFill/>
                </a:ln>
                <a:gradFill>
                  <a:gsLst>
                    <a:gs pos="0">
                      <a:srgbClr val="F5AF19"/>
                    </a:gs>
                    <a:gs pos="100000">
                      <a:srgbClr val="F12711"/>
                    </a:gs>
                  </a:gsLst>
                  <a:lin ang="2700000" scaled="1"/>
                </a:gradFill>
                <a:latin typeface="优设标题黑" panose="00000500000000000000" pitchFamily="2" charset="-122"/>
                <a:ea typeface="优设标题黑" panose="00000500000000000000" pitchFamily="2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349664" y="1811381"/>
              <a:ext cx="5380454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33777" y="4013545"/>
              <a:ext cx="5519910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33777" y="4451875"/>
            <a:ext cx="1873598" cy="307777"/>
            <a:chOff x="733777" y="4382853"/>
            <a:chExt cx="1873598" cy="307777"/>
          </a:xfrm>
        </p:grpSpPr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165955" y="4382853"/>
              <a:ext cx="1441420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733777" y="4391013"/>
              <a:ext cx="239966" cy="291457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52835" y="4451875"/>
            <a:ext cx="2069162" cy="307777"/>
            <a:chOff x="2852835" y="4382853"/>
            <a:chExt cx="2069162" cy="307777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3403633" y="4382853"/>
              <a:ext cx="1518364" cy="30777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2852835" y="4422178"/>
              <a:ext cx="228746" cy="229127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51B3FF"/>
              </a:contourClr>
            </a:sp3d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 descr="图片包含 动物, 蜥蜴, 小, 岩石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6"/>
          <a:stretch>
            <a:fillRect/>
          </a:stretch>
        </p:blipFill>
        <p:spPr>
          <a:xfrm>
            <a:off x="5318824" y="2177142"/>
            <a:ext cx="6873176" cy="4680857"/>
          </a:xfrm>
          <a:prstGeom prst="rect">
            <a:avLst/>
          </a:prstGeom>
          <a:effectLst>
            <a:outerShdw blurRad="101600" dist="38100" sx="101000" sy="101000" algn="l" rotWithShape="0">
              <a:prstClr val="black">
                <a:alpha val="20000"/>
              </a:prstClr>
            </a:outerShdw>
          </a:effectLst>
        </p:spPr>
      </p:pic>
      <p:sp>
        <p:nvSpPr>
          <p:cNvPr id="5" name="立方体 4"/>
          <p:cNvSpPr/>
          <p:nvPr/>
        </p:nvSpPr>
        <p:spPr>
          <a:xfrm>
            <a:off x="1260890" y="2523546"/>
            <a:ext cx="5219423" cy="2358842"/>
          </a:xfrm>
          <a:prstGeom prst="cube">
            <a:avLst>
              <a:gd name="adj" fmla="val 4728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壁虎：爬行动物，身体扁平，四肢短，趾上有吸盘，客服在墙上爬行，有长长的尾巴，吃蚊子、苍蝇、飞蛾等小虫子，对人类有益。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7123" y="2869814"/>
            <a:ext cx="7712739" cy="2609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壁   墙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蚊   咬   断   您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拨   甩   赶   房   傻   转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222868" y="72453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07124" y="2670424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8839" y="2670424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qiáng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36659" y="2670424"/>
            <a:ext cx="113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wén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68584" y="2670424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yǎo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36679" y="267042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duàn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11174" y="2670424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nín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992824" y="4185285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bō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191704" y="4185285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shuǎi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45854" y="418528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gǎn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29849" y="4185285"/>
            <a:ext cx="107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fáng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67794" y="4185285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shǎ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23189" y="4185285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zhuǎn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97636" y="1085931"/>
            <a:ext cx="2592246" cy="1184397"/>
            <a:chOff x="2545254" y="2700175"/>
            <a:chExt cx="2592246" cy="1184397"/>
          </a:xfrm>
        </p:grpSpPr>
        <p:sp>
          <p:nvSpPr>
            <p:cNvPr id="6" name="矩形 5"/>
            <p:cNvSpPr/>
            <p:nvPr/>
          </p:nvSpPr>
          <p:spPr>
            <a:xfrm>
              <a:off x="3843511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砖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615609" y="2700175"/>
              <a:ext cx="1521891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</a:rPr>
                <a:t>zhuān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</a:rPr>
                <a:t> </a:t>
              </a:r>
              <a:endPara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45254" y="3262272"/>
              <a:ext cx="535297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转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3227244" y="3488173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43102" y="1601080"/>
            <a:ext cx="1656184" cy="661088"/>
            <a:chOff x="1345406" y="2198266"/>
            <a:chExt cx="1656184" cy="661088"/>
          </a:xfrm>
        </p:grpSpPr>
        <p:sp>
          <p:nvSpPr>
            <p:cNvPr id="4" name="椭圆 3"/>
            <p:cNvSpPr/>
            <p:nvPr/>
          </p:nvSpPr>
          <p:spPr>
            <a:xfrm>
              <a:off x="1345406" y="2198266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419118" y="2300922"/>
              <a:ext cx="15087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熟字比较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43102" y="2675595"/>
            <a:ext cx="1656184" cy="661088"/>
            <a:chOff x="1345406" y="4084205"/>
            <a:chExt cx="1656184" cy="661088"/>
          </a:xfrm>
        </p:grpSpPr>
        <p:sp>
          <p:nvSpPr>
            <p:cNvPr id="24" name="椭圆 23"/>
            <p:cNvSpPr/>
            <p:nvPr/>
          </p:nvSpPr>
          <p:spPr>
            <a:xfrm>
              <a:off x="1345406" y="4084205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90568" y="4172375"/>
              <a:ext cx="11658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523882" y="2700655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虫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蚊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741271" y="2700653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交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咬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02074" y="1059635"/>
            <a:ext cx="1816623" cy="1210693"/>
            <a:chOff x="5008419" y="2673879"/>
            <a:chExt cx="1816623" cy="1210693"/>
          </a:xfrm>
        </p:grpSpPr>
        <p:sp>
          <p:nvSpPr>
            <p:cNvPr id="15" name="矩形 14"/>
            <p:cNvSpPr/>
            <p:nvPr/>
          </p:nvSpPr>
          <p:spPr>
            <a:xfrm>
              <a:off x="6179994" y="2673879"/>
              <a:ext cx="645048" cy="577081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  <a:sym typeface="+mn-ea"/>
                </a:rPr>
                <a:t>bì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  <a:sym typeface="+mn-ea"/>
                </a:rPr>
                <a:t> 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008419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壁</a:t>
              </a:r>
            </a:p>
          </p:txBody>
        </p:sp>
        <p:sp>
          <p:nvSpPr>
            <p:cNvPr id="81" name="右箭头 80"/>
            <p:cNvSpPr/>
            <p:nvPr/>
          </p:nvSpPr>
          <p:spPr>
            <a:xfrm>
              <a:off x="5687552" y="3488173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227324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碧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58249" y="1081989"/>
            <a:ext cx="2182152" cy="1188339"/>
            <a:chOff x="7464594" y="2696233"/>
            <a:chExt cx="2182152" cy="1188339"/>
          </a:xfrm>
        </p:grpSpPr>
        <p:sp>
          <p:nvSpPr>
            <p:cNvPr id="29" name="矩形 28"/>
            <p:cNvSpPr/>
            <p:nvPr/>
          </p:nvSpPr>
          <p:spPr>
            <a:xfrm>
              <a:off x="8373571" y="2696233"/>
              <a:ext cx="1273175" cy="575945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  <a:sym typeface="+mn-ea"/>
                </a:rPr>
                <a:t>yòng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汉语拼音" panose="020B0604020202020204" pitchFamily="34" charset="0"/>
                  <a:sym typeface="+mn-ea"/>
                </a:rPr>
                <a:t> 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7464594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甩</a:t>
              </a:r>
            </a:p>
          </p:txBody>
        </p:sp>
        <p:sp>
          <p:nvSpPr>
            <p:cNvPr id="66" name="右箭头 65"/>
            <p:cNvSpPr/>
            <p:nvPr/>
          </p:nvSpPr>
          <p:spPr>
            <a:xfrm>
              <a:off x="8143727" y="3488173"/>
              <a:ext cx="417671" cy="17049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83499" y="3262272"/>
              <a:ext cx="594360" cy="62230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用</a:t>
              </a:r>
            </a:p>
          </p:txBody>
        </p:sp>
      </p:grpSp>
      <p:sp>
        <p:nvSpPr>
          <p:cNvPr id="68" name="矩形 67"/>
          <p:cNvSpPr/>
          <p:nvPr/>
        </p:nvSpPr>
        <p:spPr>
          <a:xfrm>
            <a:off x="6253213" y="2700654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发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拨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黑体" panose="02010609060101010101" charset="-122"/>
            </a:endParaRPr>
          </a:p>
        </p:txBody>
      </p:sp>
      <p:sp>
        <p:nvSpPr>
          <p:cNvPr id="6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9569995" y="3486104"/>
            <a:ext cx="146028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zhēng</a:t>
            </a:r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5818001" y="3486104"/>
            <a:ext cx="131953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zhèng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826388" y="3912340"/>
            <a:ext cx="898120" cy="966660"/>
            <a:chOff x="912703" y="1233820"/>
            <a:chExt cx="614271" cy="666962"/>
          </a:xfrm>
        </p:grpSpPr>
        <p:sp>
          <p:nvSpPr>
            <p:cNvPr id="74" name="椭圆 73"/>
            <p:cNvSpPr/>
            <p:nvPr/>
          </p:nvSpPr>
          <p:spPr>
            <a:xfrm>
              <a:off x="912703" y="1233820"/>
              <a:ext cx="593961" cy="5893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991119" y="1311418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挣</a:t>
              </a:r>
            </a:p>
          </p:txBody>
        </p:sp>
      </p:grpSp>
      <p:sp>
        <p:nvSpPr>
          <p:cNvPr id="77" name="矩形 76"/>
          <p:cNvSpPr/>
          <p:nvPr/>
        </p:nvSpPr>
        <p:spPr>
          <a:xfrm>
            <a:off x="3580510" y="4115318"/>
            <a:ext cx="58267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小壁虎一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断尾巴逃走了。</a:t>
            </a:r>
          </a:p>
        </p:txBody>
      </p:sp>
      <p:sp>
        <p:nvSpPr>
          <p:cNvPr id="78" name="矩形 77"/>
          <p:cNvSpPr/>
          <p:nvPr/>
        </p:nvSpPr>
        <p:spPr>
          <a:xfrm>
            <a:off x="9825158" y="4115318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扎</a:t>
            </a:r>
          </a:p>
        </p:txBody>
      </p:sp>
      <p:sp>
        <p:nvSpPr>
          <p:cNvPr id="79" name="TextBox 13"/>
          <p:cNvSpPr txBox="1">
            <a:spLocks noChangeArrowheads="1"/>
          </p:cNvSpPr>
          <p:nvPr/>
        </p:nvSpPr>
        <p:spPr bwMode="auto">
          <a:xfrm>
            <a:off x="7946983" y="4741912"/>
            <a:ext cx="1460287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nàn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5576426" y="4847050"/>
            <a:ext cx="1152128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nán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1723361" y="5180539"/>
            <a:ext cx="1074477" cy="1029125"/>
            <a:chOff x="901360" y="1342070"/>
            <a:chExt cx="535855" cy="661675"/>
          </a:xfrm>
        </p:grpSpPr>
        <p:sp>
          <p:nvSpPr>
            <p:cNvPr id="110" name="椭圆 109"/>
            <p:cNvSpPr/>
            <p:nvPr/>
          </p:nvSpPr>
          <p:spPr>
            <a:xfrm>
              <a:off x="952741" y="1342070"/>
              <a:ext cx="433094" cy="5906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7D1A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1" name="Rectangle 2"/>
            <p:cNvSpPr>
              <a:spLocks noChangeArrowheads="1"/>
            </p:cNvSpPr>
            <p:nvPr/>
          </p:nvSpPr>
          <p:spPr bwMode="auto">
            <a:xfrm>
              <a:off x="901360" y="1414381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难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3597636" y="5365872"/>
            <a:ext cx="37947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没有尾巴多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看啊！</a:t>
            </a:r>
          </a:p>
        </p:txBody>
      </p:sp>
      <p:sp>
        <p:nvSpPr>
          <p:cNvPr id="113" name="矩形 112"/>
          <p:cNvSpPr/>
          <p:nvPr/>
        </p:nvSpPr>
        <p:spPr>
          <a:xfrm>
            <a:off x="7887565" y="5365872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难</a:t>
            </a:r>
          </a:p>
        </p:txBody>
      </p:sp>
      <p:sp>
        <p:nvSpPr>
          <p:cNvPr id="114" name="矩形 113"/>
          <p:cNvSpPr/>
          <p:nvPr/>
        </p:nvSpPr>
        <p:spPr>
          <a:xfrm>
            <a:off x="9071899" y="5365872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77D1A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民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2" grpId="0"/>
      <p:bldP spid="68" grpId="0"/>
      <p:bldP spid="71" grpId="0"/>
      <p:bldP spid="72" grpId="0"/>
      <p:bldP spid="77" grpId="0" bldLvl="0" animBg="1"/>
      <p:bldP spid="78" grpId="0" bldLvl="0" animBg="1"/>
      <p:bldP spid="79" grpId="0"/>
      <p:bldP spid="80" grpId="0"/>
      <p:bldP spid="112" grpId="0" bldLvl="0" animBg="1"/>
      <p:bldP spid="113" grpId="0" bldLvl="0" animBg="1"/>
      <p:bldP spid="1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0" y="1524000"/>
            <a:ext cx="7635240" cy="4485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42260" y="2586355"/>
            <a:ext cx="650748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房檐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房顶伸出墙外的部分。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用力使自己摆脱束缚。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难看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丑陋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;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不好看。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难过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悲伤，痛苦，难受。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告诉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说给人，使人知道。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掌握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</a:rPr>
              <a:t>了解事物，因而能充分支配或运用。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3203848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5007246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797946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570231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3194958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998674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808424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3213359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捉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5021346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条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808106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爬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570839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姐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3203771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您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5004120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草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818890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828619"/>
            <a:ext cx="138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zhuō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721429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721429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捉住   捕捉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charset="-122"/>
                <a:sym typeface="+mn-ea"/>
              </a:rPr>
              <a:t>啄木鸟捉住了一条虫子。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588467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59789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捉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4340" y="2721429"/>
            <a:ext cx="2377440" cy="2372360"/>
          </a:xfrm>
          <a:prstGeom prst="rect">
            <a:avLst/>
          </a:prstGeom>
        </p:spPr>
      </p:pic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3425" y="414338"/>
            <a:ext cx="2505075" cy="50006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宽屏</PresentationFormat>
  <Paragraphs>287</Paragraphs>
  <Slides>29</Slides>
  <Notes>27</Notes>
  <HiddenSlides>0</HiddenSlides>
  <MMClips>7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Calibri</vt:lpstr>
      <vt:lpstr>思源黑体 CN Light</vt:lpstr>
      <vt:lpstr>FandolFang R</vt:lpstr>
      <vt:lpstr>优设标题黑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38</cp:revision>
  <dcterms:created xsi:type="dcterms:W3CDTF">2020-06-05T01:58:00Z</dcterms:created>
  <dcterms:modified xsi:type="dcterms:W3CDTF">2021-01-07T11:13:11Z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