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414" r:id="rId3"/>
    <p:sldId id="415" r:id="rId4"/>
    <p:sldId id="416" r:id="rId5"/>
    <p:sldId id="417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287" r:id="rId16"/>
    <p:sldId id="257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290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936AC26-2E4C-42C8-939D-A83BDDF5F37C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D14B5E4-9E67-43C7-8E1B-CA039DEEBF9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4B5E4-9E67-43C7-8E1B-CA039DEEBF9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4B5E4-9E67-43C7-8E1B-CA039DEEBF9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1518860" y="6235700"/>
            <a:ext cx="673139" cy="424814"/>
            <a:chOff x="11449050" y="6191643"/>
            <a:chExt cx="742950" cy="468871"/>
          </a:xfrm>
        </p:grpSpPr>
        <p:sp>
          <p:nvSpPr>
            <p:cNvPr id="9" name="箭头: 五边形 8"/>
            <p:cNvSpPr/>
            <p:nvPr userDrawn="1"/>
          </p:nvSpPr>
          <p:spPr>
            <a:xfrm rot="10800000">
              <a:off x="11449050" y="6378705"/>
              <a:ext cx="742950" cy="281809"/>
            </a:xfrm>
            <a:prstGeom prst="homePlate">
              <a:avLst/>
            </a:prstGeom>
            <a:solidFill>
              <a:srgbClr val="403836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箭头: 五边形 9"/>
            <p:cNvSpPr/>
            <p:nvPr userDrawn="1"/>
          </p:nvSpPr>
          <p:spPr>
            <a:xfrm rot="10800000">
              <a:off x="11610402" y="6191643"/>
              <a:ext cx="581598" cy="220607"/>
            </a:xfrm>
            <a:prstGeom prst="homePlate">
              <a:avLst/>
            </a:pr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403836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4" b="7644"/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5595" y="1565705"/>
            <a:ext cx="6318532" cy="2388698"/>
            <a:chOff x="421012" y="2478673"/>
            <a:chExt cx="5412107" cy="2388698"/>
          </a:xfrm>
        </p:grpSpPr>
        <p:sp>
          <p:nvSpPr>
            <p:cNvPr id="7" name="文本框 6"/>
            <p:cNvSpPr txBox="1"/>
            <p:nvPr/>
          </p:nvSpPr>
          <p:spPr>
            <a:xfrm>
              <a:off x="421012" y="2478673"/>
              <a:ext cx="541210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66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《</a:t>
              </a:r>
              <a:r>
                <a:rPr lang="zh-CN" altLang="en-US" sz="66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秋天</a:t>
              </a:r>
              <a:r>
                <a:rPr lang="en-US" altLang="zh-CN" sz="66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》</a:t>
              </a:r>
              <a:endParaRPr kumimoji="0" lang="en-US" altLang="zh-CN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一年级上册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2311272" y="4772260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课文讲解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359240" y="1418877"/>
            <a:ext cx="9473519" cy="211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lang="zh-CN" altLang="en-US" sz="4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一群大雁往南飞，</a:t>
            </a:r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一会儿</a:t>
            </a:r>
            <a:r>
              <a:rPr lang="zh-CN" altLang="en-US" sz="4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排成个“人”字，</a:t>
            </a:r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一会儿</a:t>
            </a:r>
            <a:r>
              <a:rPr lang="zh-CN" altLang="en-US" sz="4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排成个“一”字。</a:t>
            </a:r>
          </a:p>
        </p:txBody>
      </p:sp>
      <p:pic>
        <p:nvPicPr>
          <p:cNvPr id="15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4347" y="4447046"/>
            <a:ext cx="2691318" cy="1912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6247" y="4018419"/>
            <a:ext cx="2811241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课文讲解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389981" y="3200400"/>
            <a:ext cx="74120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5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一会儿</a:t>
            </a:r>
            <a:r>
              <a:rPr lang="en-US" altLang="zh-CN" sz="5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r>
              <a:rPr lang="zh-CN" altLang="en-US" sz="5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一会儿</a:t>
            </a:r>
            <a:r>
              <a:rPr lang="en-US" altLang="zh-CN" sz="5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读一读：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6000" y="1619548"/>
            <a:ext cx="3664786" cy="404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400" b="1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r>
              <a:rPr lang="en-US" altLang="zh-CN" sz="44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(yí)</a:t>
            </a:r>
            <a:r>
              <a:rPr lang="zh-CN" altLang="en-US" sz="4400" b="1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片片　</a:t>
            </a:r>
            <a:endParaRPr lang="en-US" altLang="zh-CN" sz="4400" b="1"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400" b="1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r>
              <a:rPr lang="en-US" altLang="zh-CN" sz="44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(yì)</a:t>
            </a:r>
            <a:r>
              <a:rPr lang="zh-CN" altLang="en-US" sz="4400" b="1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群　</a:t>
            </a:r>
            <a:endParaRPr lang="en-US" altLang="zh-CN" sz="4400" b="1"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400" b="1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r>
              <a:rPr lang="en-US" altLang="zh-CN" sz="44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(yí)</a:t>
            </a:r>
            <a:r>
              <a:rPr lang="zh-CN" altLang="en-US" sz="4400" b="1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会儿　</a:t>
            </a:r>
            <a:endParaRPr lang="en-US" altLang="zh-CN" sz="4400" b="1"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400" b="1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“一</a:t>
            </a:r>
            <a:r>
              <a:rPr lang="en-US" altLang="zh-CN" sz="44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(yī)</a:t>
            </a:r>
            <a:r>
              <a:rPr lang="en-US" altLang="zh-CN" sz="4400" b="1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4400" b="1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字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51" y="1959429"/>
            <a:ext cx="5082843" cy="4898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读一读：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77999" y="1725839"/>
            <a:ext cx="10842171" cy="416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               秋天</a:t>
            </a:r>
            <a:endParaRPr lang="en-US" altLang="zh-CN" sz="36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天气凉了，树叶黄了。一片片叶子从树上落下来。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天空那么蓝，那么高。一群大雁往南飞，一会儿排成个“人”字，一会儿排成个“一”字。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啊！秋天来了！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sz="36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说一说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165600" y="1652134"/>
            <a:ext cx="7402285" cy="325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秋天带来的变化可真大，小朋友，你发现还有哪些东西得到了秋天的电报？快说说它们的变化吧！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5" y="2534523"/>
            <a:ext cx="3265714" cy="4323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4" b="7644"/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5595" y="1565705"/>
            <a:ext cx="6318532" cy="2388698"/>
            <a:chOff x="421012" y="2478673"/>
            <a:chExt cx="5412107" cy="2388698"/>
          </a:xfrm>
        </p:grpSpPr>
        <p:sp>
          <p:nvSpPr>
            <p:cNvPr id="7" name="文本框 6"/>
            <p:cNvSpPr txBox="1"/>
            <p:nvPr/>
          </p:nvSpPr>
          <p:spPr>
            <a:xfrm>
              <a:off x="421012" y="2478673"/>
              <a:ext cx="541210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66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《</a:t>
              </a:r>
              <a:r>
                <a:rPr lang="zh-CN" altLang="en-US" sz="66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感谢聆听</a:t>
              </a:r>
              <a:r>
                <a:rPr lang="en-US" altLang="zh-CN" sz="66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》</a:t>
              </a:r>
              <a:endParaRPr kumimoji="0" lang="en-US" altLang="zh-CN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一年级上册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2311272" y="4772260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课前导读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73339" y="1712459"/>
            <a:ext cx="6508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你们知道这是什么季节的景色吗？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84" y="2764291"/>
            <a:ext cx="4674630" cy="3116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242" y="2764291"/>
            <a:ext cx="4157304" cy="3116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课前导读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17098" y="1640115"/>
            <a:ext cx="10315359" cy="4286477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       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秋天</a:t>
            </a:r>
            <a:b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 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天气凉了，树叶黄了，一片片叶子从树上落下来。</a:t>
            </a:r>
            <a:b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  <a:b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 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天空那么蓝，那么高。一群大雁往南飞，一会儿排成个“人”字，一会儿排成个“一”字。</a:t>
            </a:r>
            <a:b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  <a:b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 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啊！秋天来了！</a:t>
            </a:r>
            <a:endParaRPr lang="en-US" altLang="zh-CN" sz="32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我会拼</a:t>
            </a: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538741" y="3761969"/>
            <a:ext cx="78771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6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片   大  飞  会 个 </a:t>
            </a:r>
          </a:p>
        </p:txBody>
      </p:sp>
      <p:sp>
        <p:nvSpPr>
          <p:cNvPr id="5" name="文本框 2"/>
          <p:cNvSpPr txBox="1">
            <a:spLocks noChangeArrowheads="1"/>
          </p:cNvSpPr>
          <p:nvPr/>
        </p:nvSpPr>
        <p:spPr bwMode="auto">
          <a:xfrm>
            <a:off x="1221241" y="1183869"/>
            <a:ext cx="862125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44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qiū</a:t>
            </a:r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44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qì</a:t>
            </a:r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le   </a:t>
            </a:r>
            <a:r>
              <a:rPr lang="en-US" altLang="zh-CN" sz="44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shù</a:t>
            </a:r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44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yè</a:t>
            </a:r>
            <a:endParaRPr lang="en-US" altLang="zh-CN" sz="44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3"/>
          <p:cNvSpPr txBox="1">
            <a:spLocks noChangeArrowheads="1"/>
          </p:cNvSpPr>
          <p:nvPr/>
        </p:nvSpPr>
        <p:spPr bwMode="auto">
          <a:xfrm>
            <a:off x="1565728" y="2893606"/>
            <a:ext cx="78232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piàn   dà   fēi  huì  ɡè</a:t>
            </a:r>
          </a:p>
        </p:txBody>
      </p:sp>
      <p:sp>
        <p:nvSpPr>
          <p:cNvPr id="8" name="文本框 4"/>
          <p:cNvSpPr txBox="1">
            <a:spLocks noChangeArrowheads="1"/>
          </p:cNvSpPr>
          <p:nvPr/>
        </p:nvSpPr>
        <p:spPr bwMode="auto">
          <a:xfrm>
            <a:off x="1565728" y="1879194"/>
            <a:ext cx="7151688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6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秋  气  了  树  叶</a:t>
            </a:r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1565728" y="4849406"/>
            <a:ext cx="54721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le    </a:t>
            </a:r>
            <a:r>
              <a:rPr lang="en-US" altLang="zh-CN" sz="44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zi</a:t>
            </a:r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ren  </a:t>
            </a:r>
            <a:r>
              <a:rPr lang="en-US" altLang="zh-CN" sz="44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dà</a:t>
            </a:r>
            <a:endParaRPr lang="zh-CN" altLang="en-US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2"/>
          <p:cNvSpPr txBox="1">
            <a:spLocks noChangeArrowheads="1"/>
          </p:cNvSpPr>
          <p:nvPr/>
        </p:nvSpPr>
        <p:spPr bwMode="auto">
          <a:xfrm>
            <a:off x="1565728" y="5509806"/>
            <a:ext cx="547211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6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了 子 人 大</a:t>
            </a:r>
            <a:endParaRPr lang="en-US" altLang="zh-CN" sz="6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重点字词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278516" y="2349501"/>
            <a:ext cx="2133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5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秋天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064703" y="2349501"/>
            <a:ext cx="19272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5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树叶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278766" y="2335214"/>
            <a:ext cx="17176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5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到了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922078" y="2335214"/>
            <a:ext cx="17176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5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一片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278516" y="4244182"/>
            <a:ext cx="17176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5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高飞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366078" y="4244182"/>
            <a:ext cx="26654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5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一会儿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7390266" y="4244182"/>
            <a:ext cx="26654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5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重点字词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756978" y="2850471"/>
            <a:ext cx="19272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6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树叶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4" t="7644" b="7644"/>
          <a:stretch>
            <a:fillRect/>
          </a:stretch>
        </p:blipFill>
        <p:spPr>
          <a:xfrm>
            <a:off x="1643660" y="2005259"/>
            <a:ext cx="4124960" cy="3718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会写的字</a:t>
            </a:r>
          </a:p>
        </p:txBody>
      </p:sp>
      <p:grpSp>
        <p:nvGrpSpPr>
          <p:cNvPr id="5" name="Group 3"/>
          <p:cNvGrpSpPr/>
          <p:nvPr/>
        </p:nvGrpSpPr>
        <p:grpSpPr bwMode="auto">
          <a:xfrm>
            <a:off x="2971574" y="2061482"/>
            <a:ext cx="1223962" cy="1223963"/>
            <a:chOff x="2426" y="1253"/>
            <a:chExt cx="1815" cy="1814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7"/>
          <p:cNvGrpSpPr/>
          <p:nvPr/>
        </p:nvGrpSpPr>
        <p:grpSpPr bwMode="auto">
          <a:xfrm>
            <a:off x="4987699" y="2061482"/>
            <a:ext cx="1223962" cy="1223963"/>
            <a:chOff x="2426" y="1253"/>
            <a:chExt cx="1815" cy="1814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1"/>
          <p:cNvGrpSpPr/>
          <p:nvPr/>
        </p:nvGrpSpPr>
        <p:grpSpPr bwMode="auto">
          <a:xfrm>
            <a:off x="7076849" y="2061482"/>
            <a:ext cx="1223962" cy="1223963"/>
            <a:chOff x="2426" y="1253"/>
            <a:chExt cx="1815" cy="1814"/>
          </a:xfrm>
        </p:grpSpPr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5"/>
          <p:cNvGrpSpPr/>
          <p:nvPr/>
        </p:nvGrpSpPr>
        <p:grpSpPr bwMode="auto">
          <a:xfrm>
            <a:off x="9092974" y="2061482"/>
            <a:ext cx="1223962" cy="1223963"/>
            <a:chOff x="2426" y="1253"/>
            <a:chExt cx="1815" cy="1814"/>
          </a:xfrm>
        </p:grpSpPr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996974" y="1990045"/>
            <a:ext cx="7345362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 eaLnBrk="0" hangingPunct="0">
              <a:buFont typeface="Arial" panose="020B0604020202020204" pitchFamily="34" charset="0"/>
              <a:buNone/>
            </a:pPr>
            <a:r>
              <a:rPr lang="zh-CN" altLang="en-US" sz="8000" b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了子人大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80" y="3819525"/>
            <a:ext cx="3152775" cy="303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课文讲解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169988" y="1646083"/>
            <a:ext cx="10238240" cy="219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天气凉了，树叶黄了，一片片叶子从树上落下来。</a:t>
            </a: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272000" y="2605970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●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11" y="3954617"/>
            <a:ext cx="3034176" cy="2022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697" y="3954617"/>
            <a:ext cx="2698394" cy="2022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课文讲解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66359" y="2139496"/>
            <a:ext cx="8310562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6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　</a:t>
            </a:r>
            <a:r>
              <a:rPr lang="zh-CN" altLang="en-US" sz="6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天空那么蓝，那么高。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878793" y="2139496"/>
            <a:ext cx="176522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天空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5007379" y="2147353"/>
            <a:ext cx="9749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蓝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8124470" y="2141698"/>
            <a:ext cx="9749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高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439216" y="2143205"/>
            <a:ext cx="176522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6000" b="1" dirty="0">
                <a:solidFill>
                  <a:srgbClr val="7030A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那么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6582316" y="2150322"/>
            <a:ext cx="176522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6000" b="1" dirty="0">
                <a:solidFill>
                  <a:srgbClr val="7030A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那么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383166" y="4383956"/>
            <a:ext cx="8762320" cy="75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思考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：你能把“那么”换成另一个词语吗？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allAtOnce" bldLvl="0"/>
      <p:bldP spid="10" grpId="0"/>
      <p:bldP spid="10" grpId="1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540</Words>
  <Application>Microsoft Office PowerPoint</Application>
  <PresentationFormat>宽屏</PresentationFormat>
  <Paragraphs>79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Calibri</vt:lpstr>
      <vt:lpstr>思源黑体 CN Light</vt:lpstr>
      <vt:lpstr>FandolFang R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2020-09-02T17:18:00Z</dcterms:created>
  <dcterms:modified xsi:type="dcterms:W3CDTF">2021-01-07T11:05:08Z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