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8613F0D-C137-4D1B-BC82-E046975AA1B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92398CC-AFF2-4C62-828F-34A06ECB617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98CC-AFF2-4C62-828F-34A06ECB61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98CC-AFF2-4C62-828F-34A06ECB617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6970" b="177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青蛙写诗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5" name="椭圆形标注 4"/>
          <p:cNvSpPr>
            <a:spLocks noChangeArrowheads="1"/>
          </p:cNvSpPr>
          <p:nvPr/>
        </p:nvSpPr>
        <p:spPr bwMode="auto">
          <a:xfrm>
            <a:off x="1333500" y="1380719"/>
            <a:ext cx="6429375" cy="2214563"/>
          </a:xfrm>
          <a:prstGeom prst="wedgeEllipseCallout">
            <a:avLst>
              <a:gd name="adj1" fmla="val 44282"/>
              <a:gd name="adj2" fmla="val 727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4" descr="15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293657"/>
            <a:ext cx="32766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6375" y="2023657"/>
            <a:ext cx="67865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呱呱呱呱呱呱呱呱呱呱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6375" y="1737907"/>
            <a:ext cx="2667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5" name="椭圆形标注 4"/>
          <p:cNvSpPr>
            <a:spLocks noChangeArrowheads="1"/>
          </p:cNvSpPr>
          <p:nvPr/>
        </p:nvSpPr>
        <p:spPr bwMode="auto">
          <a:xfrm>
            <a:off x="1333500" y="1380719"/>
            <a:ext cx="6429375" cy="2214563"/>
          </a:xfrm>
          <a:prstGeom prst="wedgeEllipseCallout">
            <a:avLst>
              <a:gd name="adj1" fmla="val 44282"/>
              <a:gd name="adj2" fmla="val 727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57275" y="1857170"/>
            <a:ext cx="4876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青蛙的诗写成了：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“呱呱，呱呱，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呱呱呱。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呱呱，呱呱，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呱呱呱</a:t>
            </a:r>
            <a:r>
              <a:rPr lang="en-US" altLang="zh-CN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……”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62100" y="2500108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</a:p>
        </p:txBody>
      </p:sp>
      <p:pic>
        <p:nvPicPr>
          <p:cNvPr id="2" name="Picture 4" descr="15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293657"/>
            <a:ext cx="32766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7" name="文本框 12290"/>
          <p:cNvSpPr txBox="1">
            <a:spLocks noChangeArrowheads="1"/>
          </p:cNvSpPr>
          <p:nvPr/>
        </p:nvSpPr>
        <p:spPr bwMode="auto">
          <a:xfrm>
            <a:off x="3748087" y="1746440"/>
            <a:ext cx="55721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小蝌蚪游过来说：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“我要给你当个小逗号。”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池塘里的水泡泡说：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“我能当个小句号。”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荷叶上的一串水珠说：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“我们可以当省略号。”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167187"/>
            <a:ext cx="174783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5"/>
          <p:cNvGrpSpPr/>
          <p:nvPr/>
        </p:nvGrpSpPr>
        <p:grpSpPr bwMode="auto">
          <a:xfrm>
            <a:off x="9024937" y="2381249"/>
            <a:ext cx="1071563" cy="714375"/>
            <a:chOff x="7858148" y="2285992"/>
            <a:chExt cx="1071570" cy="714380"/>
          </a:xfrm>
        </p:grpSpPr>
        <p:sp>
          <p:nvSpPr>
            <p:cNvPr id="12" name="云形标注 3"/>
            <p:cNvSpPr>
              <a:spLocks noChangeArrowheads="1"/>
            </p:cNvSpPr>
            <p:nvPr/>
          </p:nvSpPr>
          <p:spPr bwMode="auto">
            <a:xfrm>
              <a:off x="7858148" y="2285992"/>
              <a:ext cx="1071570" cy="71438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8001024" y="2428868"/>
              <a:ext cx="816254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呱呱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3 -0.1706 C 0.21945 -0.02315 0.22934 0.18264 0.26511 0.17986 C 0.3165 0.17986 0.32049 -0.50995 0.38177 -0.51273 C 0.43716 -0.51273 0.40747 0.09097 0.46094 0.0882 C 0.51632 0.0882 0.48664 -0.34861 0.54601 -0.34861 C 0.59948 -0.34861 0.5698 -0.0537 0.61719 -0.0537 C 0.66285 -0.0537 0.63907 -0.27893 0.68056 -0.27893 C 0.70434 -0.27893 0.70625 -0.21782 0.70834 -0.1706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02959" y="1704344"/>
            <a:ext cx="7000875" cy="22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圆圆的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，当个小句号；</a:t>
            </a:r>
            <a:endParaRPr lang="en-US" altLang="zh-CN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一串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，当省略号；</a:t>
            </a:r>
            <a:endParaRPr lang="en-US" altLang="zh-CN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带个小尾巴可以当个小逗号。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820194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86438" y="1601787"/>
            <a:ext cx="487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“呱呱，呱呱，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呱呱呱。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呱呱，呱呱，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呱呱呱</a:t>
            </a:r>
            <a:r>
              <a:rPr lang="en-US" altLang="zh-CN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……”</a:t>
            </a:r>
          </a:p>
        </p:txBody>
      </p:sp>
      <p:pic>
        <p:nvPicPr>
          <p:cNvPr id="6" name="图片 5" descr="56H58PIC7AJ_10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54" y="3929062"/>
            <a:ext cx="18732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6970" b="177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486400" y="2076450"/>
            <a:ext cx="5214938" cy="22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    要    写  </a:t>
            </a:r>
            <a:endParaRPr lang="en-US" altLang="zh-CN" sz="5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    雨    下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86400" y="1893868"/>
            <a:ext cx="5000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diǎn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yào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xiě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14963" y="3076575"/>
            <a:ext cx="6000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shī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xià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63900" y="1552575"/>
            <a:ext cx="88392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小蝌蚪</a:t>
            </a: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游过来说：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“我要给你当个</a:t>
            </a:r>
            <a:r>
              <a:rPr lang="zh-CN" altLang="en-US" sz="54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小逗号</a:t>
            </a: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。”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30663" y="11430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45038" y="1143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368925" y="2338388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ě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904288" y="24098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dòu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618663" y="2338388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29931" y="2288559"/>
            <a:ext cx="6357937" cy="22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   给   当  串  </a:t>
            </a:r>
            <a:endParaRPr lang="en-US" altLang="zh-CN" sz="5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们   以   个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62408" y="2026949"/>
            <a:ext cx="6429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ɡuò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ɡěi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dānɡ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chuàn</a:t>
            </a: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56856" y="3244979"/>
            <a:ext cx="6429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men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yǐ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8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ɡè</a:t>
            </a: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文字演变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3460750"/>
            <a:ext cx="14462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1" y="3319463"/>
            <a:ext cx="1841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1" y="3429000"/>
            <a:ext cx="16510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箭头 4"/>
          <p:cNvSpPr>
            <a:spLocks noChangeArrowheads="1"/>
          </p:cNvSpPr>
          <p:nvPr/>
        </p:nvSpPr>
        <p:spPr bwMode="auto">
          <a:xfrm>
            <a:off x="5345111" y="3995738"/>
            <a:ext cx="792163" cy="287337"/>
          </a:xfrm>
          <a:prstGeom prst="rightArrow">
            <a:avLst>
              <a:gd name="adj1" fmla="val 50000"/>
              <a:gd name="adj2" fmla="val 501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5"/>
          <p:cNvSpPr>
            <a:spLocks noChangeArrowheads="1"/>
          </p:cNvSpPr>
          <p:nvPr/>
        </p:nvSpPr>
        <p:spPr bwMode="auto">
          <a:xfrm>
            <a:off x="2570161" y="3995738"/>
            <a:ext cx="792163" cy="287337"/>
          </a:xfrm>
          <a:prstGeom prst="rightArrow">
            <a:avLst>
              <a:gd name="adj1" fmla="val 50000"/>
              <a:gd name="adj2" fmla="val 501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1084261" y="1917700"/>
            <a:ext cx="4819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</a:t>
            </a:r>
            <a:r>
              <a:rPr lang="en-US" altLang="zh-CN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字的演变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9" y="26479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标点符号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988209" y="1476375"/>
            <a:ext cx="74295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标点符号歌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句号（。）是个小圆点，用它表示话说完。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逗号（，）小点带尾巴，句内停顿要用它。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冒号（：）小小两圆点，要说话儿写后边。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问号（？）好像耳朵样，表示一句问话完。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叹号（！）像个小炸弹，表示惊喜和感叹。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引号（“”）好像小蝌蚪，内放引文或对话。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省略号（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）六个点，表示意思还没完。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 descr="XS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4884550"/>
            <a:ext cx="3275012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标点符号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9310" y="1900555"/>
            <a:ext cx="2774950" cy="2399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5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lt"/>
                <a:sym typeface="Arial" panose="020B0604020202020204" pitchFamily="34" charset="0"/>
              </a:rPr>
              <a:t>chéng</a:t>
            </a:r>
            <a:endParaRPr lang="zh-CN" altLang="en-US" sz="96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9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2071688"/>
            <a:ext cx="3856037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7" name="Group 3"/>
          <p:cNvGrpSpPr/>
          <p:nvPr/>
        </p:nvGrpSpPr>
        <p:grpSpPr bwMode="auto">
          <a:xfrm>
            <a:off x="2957513" y="2205037"/>
            <a:ext cx="1223962" cy="1223963"/>
            <a:chOff x="2426" y="1253"/>
            <a:chExt cx="1815" cy="181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 bwMode="auto">
          <a:xfrm>
            <a:off x="6386513" y="2205037"/>
            <a:ext cx="1223962" cy="1223963"/>
            <a:chOff x="2426" y="1253"/>
            <a:chExt cx="1815" cy="181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"/>
          <p:cNvGrpSpPr/>
          <p:nvPr/>
        </p:nvGrpSpPr>
        <p:grpSpPr bwMode="auto">
          <a:xfrm>
            <a:off x="1243013" y="2205037"/>
            <a:ext cx="1223962" cy="1223963"/>
            <a:chOff x="2426" y="1253"/>
            <a:chExt cx="1815" cy="1814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"/>
          <p:cNvGrpSpPr/>
          <p:nvPr/>
        </p:nvGrpSpPr>
        <p:grpSpPr bwMode="auto">
          <a:xfrm>
            <a:off x="4672013" y="2205037"/>
            <a:ext cx="1223962" cy="1223963"/>
            <a:chOff x="2426" y="1253"/>
            <a:chExt cx="1815" cy="1814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81100" y="2176462"/>
            <a:ext cx="6500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 个 雨 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9" y="26479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238375" y="2043809"/>
            <a:ext cx="8501062" cy="30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写诗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雨点儿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我要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过来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一串水珠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可以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给你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当心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我们</a:t>
            </a:r>
            <a:r>
              <a:rPr lang="en-US" altLang="zh-CN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成了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933450" y="1276350"/>
            <a:ext cx="9982200" cy="4686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宽屏</PresentationFormat>
  <Paragraphs>96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2020-09-02T17:36:00Z</dcterms:created>
  <dcterms:modified xsi:type="dcterms:W3CDTF">2021-01-07T11:05:31Z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