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7" r:id="rId24"/>
    <p:sldId id="280" r:id="rId25"/>
    <p:sldId id="258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5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AB2D0D1-08DB-4146-919C-9B4250B768F4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2725490-515D-4F02-AB9B-1C1D063EF1C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5490-515D-4F02-AB9B-1C1D063EF1C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20132"/>
            <a:ext cx="965200" cy="643467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876300" y="1206500"/>
            <a:ext cx="10439400" cy="5168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Backup\&#25105;&#30340;&#25991;&#26723;\My%20QQ%20Files\aoe_shengdiao.wa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59422" y="1442411"/>
            <a:ext cx="6947126" cy="2202489"/>
            <a:chOff x="112350" y="2664882"/>
            <a:chExt cx="5950525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112350" y="2664882"/>
              <a:ext cx="59505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汉语拼音 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ɑoe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四线三格</a:t>
            </a:r>
          </a:p>
        </p:txBody>
      </p:sp>
      <p:pic>
        <p:nvPicPr>
          <p:cNvPr id="3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579" y="2536372"/>
            <a:ext cx="41148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902779" y="3679372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第三线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978979" y="4212772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第四线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915400" y="2536372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第一线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902779" y="306977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第二线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731079" y="4889047"/>
            <a:ext cx="289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四线三格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388179" y="2841172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上格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48479" y="345077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中格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27842" y="3984172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下格</a:t>
            </a:r>
          </a:p>
        </p:txBody>
      </p:sp>
      <p:pic>
        <p:nvPicPr>
          <p:cNvPr id="2" name="Picture 15" descr="lHfk_Na1E_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922" y="2359366"/>
            <a:ext cx="265271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617685" y="1803674"/>
            <a:ext cx="4452257" cy="3943983"/>
            <a:chOff x="1992086" y="1644017"/>
            <a:chExt cx="5130800" cy="4878388"/>
          </a:xfrm>
        </p:grpSpPr>
        <p:pic>
          <p:nvPicPr>
            <p:cNvPr id="2" name="图片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086" y="1644017"/>
              <a:ext cx="5130800" cy="326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086" y="4965067"/>
              <a:ext cx="5130800" cy="15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Picture 17" descr="未命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43" y="3113314"/>
            <a:ext cx="1651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23343" y="3570514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基本笔画：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885543" y="1970314"/>
            <a:ext cx="4191000" cy="1143000"/>
            <a:chOff x="2784" y="282"/>
            <a:chExt cx="2640" cy="720"/>
          </a:xfrm>
        </p:grpSpPr>
        <p:pic>
          <p:nvPicPr>
            <p:cNvPr id="6" name="Picture 5" descr="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82"/>
              <a:ext cx="26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360" y="522"/>
              <a:ext cx="20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左半圆</a:t>
              </a:r>
            </a:p>
          </p:txBody>
        </p:sp>
      </p:grpSp>
      <p:grpSp>
        <p:nvGrpSpPr>
          <p:cNvPr id="9" name="Group 7"/>
          <p:cNvGrpSpPr/>
          <p:nvPr/>
        </p:nvGrpSpPr>
        <p:grpSpPr bwMode="auto">
          <a:xfrm>
            <a:off x="5885543" y="4484914"/>
            <a:ext cx="2286000" cy="1219200"/>
            <a:chOff x="2784" y="1194"/>
            <a:chExt cx="1440" cy="768"/>
          </a:xfrm>
        </p:grpSpPr>
        <p:pic>
          <p:nvPicPr>
            <p:cNvPr id="10" name="Picture 8" descr="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194"/>
              <a:ext cx="26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360" y="1434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竖右弯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2" name="Picture 5" descr="F$@M@1NW5_{[P$~5U{NG8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31" y="1915432"/>
            <a:ext cx="36004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417093" y="5058682"/>
            <a:ext cx="5357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笔写圆圈，从左到右写。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Picture 4" descr="S$DTX$0K3G]%4XWSGDI_CJ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46" y="1989138"/>
            <a:ext cx="3562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638096" y="4714875"/>
            <a:ext cx="5357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横折左半圆，</a:t>
            </a:r>
            <a:r>
              <a:rPr lang="en-US" altLang="zh-CN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笔完成ｅ。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音调</a:t>
            </a:r>
          </a:p>
        </p:txBody>
      </p:sp>
      <p:sp>
        <p:nvSpPr>
          <p:cNvPr id="3" name="Text Box 26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709194" y="3058432"/>
            <a:ext cx="4929555" cy="270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一声：小车平地走</a:t>
            </a:r>
          </a:p>
          <a:p>
            <a:pPr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二声：小车上山坡</a:t>
            </a:r>
          </a:p>
          <a:p>
            <a:pPr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三声：小车下坡又上坡</a:t>
            </a:r>
          </a:p>
          <a:p>
            <a:pPr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四声：小车下山坡</a:t>
            </a:r>
          </a:p>
        </p:txBody>
      </p:sp>
      <p:pic>
        <p:nvPicPr>
          <p:cNvPr id="4" name="图片 1" descr="0000_meitu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56" y="1669370"/>
            <a:ext cx="609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音调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46035" y="3015116"/>
            <a:ext cx="1800225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 调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357335" y="3004003"/>
            <a:ext cx="194468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第一声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051198" y="3004003"/>
            <a:ext cx="1835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第二声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706960" y="3004003"/>
            <a:ext cx="1763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第三声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307160" y="3004003"/>
            <a:ext cx="1963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第四声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844448" y="1935616"/>
            <a:ext cx="1655762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符 号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409723" y="179591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altLang="zh-CN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860573" y="2286453"/>
            <a:ext cx="43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5589360" y="2070553"/>
            <a:ext cx="431800" cy="3587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23"/>
          <p:cNvGrpSpPr/>
          <p:nvPr/>
        </p:nvGrpSpPr>
        <p:grpSpPr bwMode="auto">
          <a:xfrm>
            <a:off x="7245123" y="2070553"/>
            <a:ext cx="433387" cy="360363"/>
            <a:chOff x="5867400" y="1700213"/>
            <a:chExt cx="433388" cy="360362"/>
          </a:xfrm>
        </p:grpSpPr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 flipV="1">
              <a:off x="5867400" y="1701800"/>
              <a:ext cx="217488" cy="358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6084888" y="1700213"/>
              <a:ext cx="215900" cy="36036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8973910" y="2143578"/>
            <a:ext cx="360363" cy="288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846035" y="4094616"/>
            <a:ext cx="1800225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20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标 法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430360" y="4086678"/>
            <a:ext cx="64262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 ō ē</a:t>
            </a:r>
            <a:r>
              <a:rPr lang="en-US" altLang="zh-CN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 ó é</a:t>
            </a:r>
            <a:r>
              <a:rPr lang="en-US" altLang="zh-CN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 ǒ ě</a:t>
            </a:r>
            <a:r>
              <a:rPr lang="en-US" altLang="zh-CN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à ò è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917473" y="5175703"/>
            <a:ext cx="1800225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20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 读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285898" y="5159828"/>
            <a:ext cx="684053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一声平，二声扬，三声拐弯，四声降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音调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701722" y="1618570"/>
            <a:ext cx="15716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16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01597" y="4761820"/>
            <a:ext cx="45720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solidFill>
                  <a:srgbClr val="0D12E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阿（</a:t>
            </a:r>
            <a:r>
              <a:rPr lang="en-US" altLang="zh-CN" sz="4000" b="1" dirty="0">
                <a:solidFill>
                  <a:srgbClr val="0D12E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lang="zh-CN" altLang="en-US" sz="4000" b="1" dirty="0">
                <a:solidFill>
                  <a:srgbClr val="0D12E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）姨好！</a:t>
            </a:r>
            <a:endParaRPr lang="zh-CN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音调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95874" y="1515836"/>
            <a:ext cx="185737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16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 </a:t>
            </a:r>
            <a:endParaRPr lang="zh-CN" altLang="en-US" sz="166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66937" y="4373336"/>
            <a:ext cx="7858125" cy="1200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rgbClr val="0D12E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看，大雄非常吃惊：“啊（</a:t>
            </a:r>
            <a:r>
              <a:rPr lang="en-US" altLang="zh-CN" sz="3600" b="1" dirty="0">
                <a:solidFill>
                  <a:srgbClr val="0D12E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zh-CN" altLang="en-US" sz="3600" b="1" dirty="0">
                <a:solidFill>
                  <a:srgbClr val="0D12E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）？你说什么？”</a:t>
            </a:r>
            <a:r>
              <a:rPr lang="zh-CN" altLang="en-US" sz="3600" b="1" dirty="0">
                <a:solidFill>
                  <a:srgbClr val="0D12E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音调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246914" y="1774825"/>
            <a:ext cx="136366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16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en-US" sz="9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lang="zh-CN" altLang="en-US" sz="96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10077" y="4775200"/>
            <a:ext cx="7300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D12E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“啊（</a:t>
            </a:r>
            <a:r>
              <a:rPr lang="en-US" altLang="zh-CN" sz="4000" b="1">
                <a:solidFill>
                  <a:srgbClr val="0D12E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lang="zh-CN" altLang="en-US" sz="4000" b="1">
                <a:solidFill>
                  <a:srgbClr val="0D12E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），这是怎么回事？”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儿歌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00313" y="1500188"/>
            <a:ext cx="57150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3600" b="1">
              <a:solidFill>
                <a:srgbClr val="D60093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D6009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学习拼音用处大，</a:t>
            </a:r>
            <a:endParaRPr lang="en-US" altLang="zh-CN" sz="3600" b="1">
              <a:solidFill>
                <a:srgbClr val="D60093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D6009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读书识字要靠它。</a:t>
            </a:r>
            <a:endParaRPr lang="en-US" altLang="zh-CN" sz="3600" b="1">
              <a:solidFill>
                <a:srgbClr val="D60093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D6009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帮我学好普通话，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D6009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看谁学的顶呱呱！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4600">
              <a:solidFill>
                <a:schemeClr val="accent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428750" y="1714500"/>
            <a:ext cx="1287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33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儿歌</a:t>
            </a:r>
            <a:r>
              <a:rPr lang="en-US" altLang="zh-CN" sz="3600" b="1" dirty="0">
                <a:solidFill>
                  <a:srgbClr val="33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25908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音调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464628" y="2137682"/>
            <a:ext cx="935038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16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   </a:t>
            </a:r>
            <a:endParaRPr lang="zh-CN" altLang="en-US" sz="166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6088" y="4995182"/>
            <a:ext cx="6443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D12E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啊（</a:t>
            </a:r>
            <a:r>
              <a:rPr lang="en-US" altLang="zh-CN" sz="4000" b="1" dirty="0">
                <a:solidFill>
                  <a:srgbClr val="0D12E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zh-CN" altLang="en-US" sz="4000" b="1" dirty="0">
                <a:solidFill>
                  <a:srgbClr val="0D12E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）！好大的苹果！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音调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0122" y="2167845"/>
            <a:ext cx="8675687" cy="45259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小蜗（</a:t>
            </a:r>
            <a:r>
              <a:rPr lang="en-US" altLang="zh-CN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ō</a:t>
            </a:r>
            <a:r>
              <a: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）牛   我（</a:t>
            </a:r>
            <a:r>
              <a:rPr lang="en-US" altLang="zh-CN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ǒ</a:t>
            </a:r>
            <a:r>
              <a: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）们    卧（</a:t>
            </a:r>
            <a:r>
              <a:rPr lang="en-US" altLang="zh-CN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ò</a:t>
            </a:r>
            <a:r>
              <a: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）室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大白鹅（</a:t>
            </a:r>
            <a:r>
              <a:rPr lang="en-US" altLang="zh-CN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</a:t>
            </a:r>
            <a:r>
              <a: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 恶（</a:t>
            </a:r>
            <a:r>
              <a:rPr lang="en-US" altLang="zh-CN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ě</a:t>
            </a:r>
            <a:r>
              <a: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）心    肚子饿（</a:t>
            </a:r>
            <a:r>
              <a:rPr lang="en-US" altLang="zh-CN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è</a:t>
            </a:r>
            <a:r>
              <a: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）了</a:t>
            </a:r>
            <a:endParaRPr lang="zh-CN" altLang="en-US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55" y="3245076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书写测试</a:t>
            </a:r>
          </a:p>
        </p:txBody>
      </p:sp>
      <p:pic>
        <p:nvPicPr>
          <p:cNvPr id="2" name="Picture 2" descr="welc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41" y="1299710"/>
            <a:ext cx="81375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你会认吗？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99241" y="5183868"/>
            <a:ext cx="922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阿姨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914141" y="5183868"/>
            <a:ext cx="1290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肚子饿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91603" y="5183868"/>
            <a:ext cx="1290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大白鹅</a:t>
            </a: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53" y="2389868"/>
            <a:ext cx="193516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91" y="2110468"/>
            <a:ext cx="27130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8" y="1967593"/>
            <a:ext cx="18859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06860" y="1442411"/>
            <a:ext cx="5452249" cy="2202489"/>
            <a:chOff x="752564" y="2664882"/>
            <a:chExt cx="4670096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752564" y="2664882"/>
              <a:ext cx="4670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9537"/>
            <a:ext cx="4760912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77295" y="2122035"/>
            <a:ext cx="62372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儿歌：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4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圆圆脸蛋扎小辫   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4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张大嘴巴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 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4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endParaRPr lang="en-US" altLang="zh-CN" sz="4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Picture 5" descr="未命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3213100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66874" y="3429000"/>
            <a:ext cx="4751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6600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你好</a:t>
            </a:r>
            <a:r>
              <a:rPr lang="en-US" altLang="zh-CN" sz="4400" b="1" dirty="0">
                <a:solidFill>
                  <a:srgbClr val="6600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</a:t>
            </a:r>
            <a:r>
              <a:rPr lang="zh-CN" altLang="en-US" sz="4400" b="1" dirty="0">
                <a:solidFill>
                  <a:srgbClr val="6600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83205" y="1483454"/>
            <a:ext cx="7299410" cy="5121185"/>
            <a:chOff x="1167642" y="1579563"/>
            <a:chExt cx="8374063" cy="587515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239080" y="3079750"/>
              <a:ext cx="3841750" cy="15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一声汽车平平走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en-US" altLang="zh-CN" sz="28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 ā ā</a:t>
              </a:r>
            </a:p>
            <a:p>
              <a:pPr>
                <a:buFont typeface="Arial" panose="020B0604020202020204" pitchFamily="34" charset="0"/>
                <a:buNone/>
              </a:pPr>
              <a:endParaRPr lang="zh-CN" altLang="en-US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723641" y="3151188"/>
              <a:ext cx="4140199" cy="109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二声汽车要上坡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en-US" altLang="zh-CN" sz="2800" b="1" dirty="0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 </a:t>
              </a:r>
              <a:r>
                <a:rPr lang="en-US" altLang="zh-CN" sz="2800" b="1" dirty="0" err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</a:t>
              </a:r>
              <a:r>
                <a:rPr lang="en-US" altLang="zh-CN" sz="2800" b="1" dirty="0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</a:t>
              </a:r>
              <a:endPara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167642" y="5865813"/>
              <a:ext cx="4840288" cy="109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三声汽车下坡又上坡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en-US" altLang="zh-CN" sz="28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 ǎ ǎ</a:t>
              </a:r>
            </a:p>
          </p:txBody>
        </p:sp>
        <p:pic>
          <p:nvPicPr>
            <p:cNvPr id="11" name="Picture 2" descr="QQ截图未命名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392" y="1579563"/>
              <a:ext cx="2424113" cy="156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QQ截图未命名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830" y="1579563"/>
              <a:ext cx="2363788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QQ截图未命名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955" y="4151313"/>
              <a:ext cx="257175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QQ截图未命名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580" y="4294188"/>
              <a:ext cx="2668587" cy="149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5025267" y="5865813"/>
              <a:ext cx="4516438" cy="15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四声汽车一直往下走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en-US" altLang="zh-CN" sz="28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à à à</a:t>
              </a:r>
            </a:p>
            <a:p>
              <a:pPr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17" y="3387821"/>
            <a:ext cx="3152775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019222" y="1715294"/>
            <a:ext cx="8058150" cy="38146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阿姨好！</a:t>
            </a:r>
            <a:b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en-US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啊！你说什么？</a:t>
            </a:r>
            <a:b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en-US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啊？这是怎么回事？</a:t>
            </a:r>
            <a:b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en-US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啊，多么可爱的小鸟！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17" y="3387821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o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87773" y="2468562"/>
            <a:ext cx="486251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6600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你好，我是</a:t>
            </a:r>
            <a:r>
              <a:rPr lang="en-US" altLang="zh-CN" sz="120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0400" y="2133134"/>
            <a:ext cx="3167063" cy="3321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822950" y="2468562"/>
            <a:ext cx="48625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6600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你好，我是</a:t>
            </a:r>
            <a:r>
              <a:rPr lang="en-US" altLang="zh-CN" sz="120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</a:t>
            </a:r>
          </a:p>
        </p:txBody>
      </p:sp>
      <p:pic>
        <p:nvPicPr>
          <p:cNvPr id="3" name="Picture 6" descr="U@3R`BZTIC$I~POY1){8X4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47" y="1887538"/>
            <a:ext cx="2593975" cy="3744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儿歌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62187" y="2320018"/>
            <a:ext cx="76676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圆圆脸蛋扎小辫，张大嘴巴</a:t>
            </a:r>
            <a:r>
              <a:rPr lang="en-US" altLang="zh-CN" sz="3600" b="1" dirty="0" err="1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ɑɑɑ</a:t>
            </a:r>
            <a:r>
              <a:rPr lang="en-US" altLang="zh-CN" sz="3600" b="1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太阳出来红通通，公鸡一叫ｏｏｏ。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清清池塘一只鹅，水中倒影ｅｅｅ。</a:t>
            </a:r>
            <a:r>
              <a:rPr lang="zh-CN" altLang="en-US" sz="3600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宽屏</PresentationFormat>
  <Paragraphs>128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Calibri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2020-08-23T12:08:00Z</dcterms:created>
  <dcterms:modified xsi:type="dcterms:W3CDTF">2021-01-07T11:06:02Z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