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87" r:id="rId26"/>
    <p:sldId id="258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B99898-FFC0-42EE-8763-451807FB564E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9192A4B-3F53-4D02-A48E-001C6ACBEDC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92A4B-3F53-4D02-A48E-001C6ACBEDC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42411"/>
            <a:ext cx="6828432" cy="2202489"/>
            <a:chOff x="163182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4882"/>
              <a:ext cx="5848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 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《4 d t n l》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书写字母</a:t>
            </a: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47" y="2613311"/>
            <a:ext cx="17557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987800" y="2732088"/>
            <a:ext cx="6581775" cy="22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占上中格。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先写竖右弯</a:t>
            </a:r>
            <a:r>
              <a:rPr lang="en-US" altLang="zh-CN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“ɭ”,</a:t>
            </a: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再写短横</a:t>
            </a:r>
            <a:r>
              <a:rPr lang="en-US" altLang="zh-CN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“-”</a:t>
            </a: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。两笔写成。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书写字母</a:t>
            </a:r>
          </a:p>
        </p:txBody>
      </p:sp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809716"/>
            <a:ext cx="193516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"/>
          <p:cNvGrpSpPr/>
          <p:nvPr/>
        </p:nvGrpSpPr>
        <p:grpSpPr bwMode="auto">
          <a:xfrm>
            <a:off x="4286250" y="2654299"/>
            <a:ext cx="6680835" cy="1489915"/>
            <a:chOff x="2630" y="6080"/>
            <a:chExt cx="10521" cy="2346"/>
          </a:xfrm>
        </p:grpSpPr>
        <p:sp>
          <p:nvSpPr>
            <p:cNvPr id="10" name="文本框 3"/>
            <p:cNvSpPr txBox="1">
              <a:spLocks noChangeArrowheads="1"/>
            </p:cNvSpPr>
            <p:nvPr/>
          </p:nvSpPr>
          <p:spPr bwMode="auto">
            <a:xfrm>
              <a:off x="2630" y="6080"/>
              <a:ext cx="10521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dirty="0">
                  <a:solidFill>
                    <a:srgbClr val="5F5F5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en-US" sz="3200" dirty="0">
                  <a:solidFill>
                    <a:srgbClr val="5F5F5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占中格。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rgbClr val="5F5F5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先写竖</a:t>
              </a:r>
              <a:r>
                <a:rPr lang="en-US" altLang="zh-CN" sz="3200" dirty="0">
                  <a:solidFill>
                    <a:srgbClr val="5F5F5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“l”,</a:t>
              </a:r>
              <a:r>
                <a:rPr lang="zh-CN" altLang="en-US" sz="3200" dirty="0">
                  <a:solidFill>
                    <a:srgbClr val="5F5F5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再写右弯竖</a:t>
              </a:r>
              <a:r>
                <a:rPr lang="en-US" altLang="zh-CN" sz="3200" dirty="0">
                  <a:solidFill>
                    <a:srgbClr val="5F5F5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 ”</a:t>
              </a:r>
              <a:r>
                <a:rPr lang="zh-CN" altLang="en-US" sz="3200" dirty="0">
                  <a:solidFill>
                    <a:srgbClr val="5F5F5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。两笔写成。</a:t>
              </a:r>
            </a:p>
          </p:txBody>
        </p:sp>
        <p:pic>
          <p:nvPicPr>
            <p:cNvPr id="11" name="图片 1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AF4F6"/>
                </a:clrFrom>
                <a:clrTo>
                  <a:srgbClr val="EAF4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1" y="7784"/>
              <a:ext cx="262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书写字母</a:t>
            </a:r>
          </a:p>
        </p:txBody>
      </p:sp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901950"/>
            <a:ext cx="54451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3937000" y="3084513"/>
            <a:ext cx="6643688" cy="14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占上中格。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写竖</a:t>
            </a:r>
            <a:r>
              <a:rPr lang="en-US" altLang="zh-CN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“l”</a:t>
            </a: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时，一定要直。一笔写成。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633495" y="1757362"/>
            <a:ext cx="2017713" cy="1082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音节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25650" y="2298700"/>
            <a:ext cx="1524000" cy="8890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zh-CN" altLang="en-US" sz="6000" kern="1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声母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3549650" y="3187700"/>
            <a:ext cx="4953000" cy="2743200"/>
            <a:chOff x="2448" y="2256"/>
            <a:chExt cx="3120" cy="1728"/>
          </a:xfrm>
        </p:grpSpPr>
        <p:sp>
          <p:nvSpPr>
            <p:cNvPr id="10" name="云形标注 23554"/>
            <p:cNvSpPr>
              <a:spLocks noChangeArrowheads="1"/>
            </p:cNvSpPr>
            <p:nvPr/>
          </p:nvSpPr>
          <p:spPr bwMode="auto">
            <a:xfrm flipV="1">
              <a:off x="2448" y="2256"/>
              <a:ext cx="3120" cy="1728"/>
            </a:xfrm>
            <a:prstGeom prst="cloudCallout">
              <a:avLst>
                <a:gd name="adj1" fmla="val -41606"/>
                <a:gd name="adj2" fmla="val 65565"/>
              </a:avLst>
            </a:prstGeom>
            <a:gradFill rotWithShape="1">
              <a:gsLst>
                <a:gs pos="0">
                  <a:srgbClr val="FFDD9C"/>
                </a:gs>
                <a:gs pos="50000">
                  <a:srgbClr val="FFD78E"/>
                </a:gs>
                <a:gs pos="100000">
                  <a:srgbClr val="FFD479"/>
                </a:gs>
              </a:gsLst>
              <a:lin ang="5400000"/>
            </a:gradFill>
            <a:ln w="6350">
              <a:solidFill>
                <a:schemeClr val="accent2"/>
              </a:solidFill>
              <a:miter lim="800000"/>
            </a:ln>
          </p:spPr>
          <p:txBody>
            <a:bodyPr rot="10800000"/>
            <a:lstStyle/>
            <a:p>
              <a:pPr algn="ctr"/>
              <a:endParaRPr lang="zh-CN" altLang="zh-CN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23556"/>
            <p:cNvSpPr txBox="1"/>
            <p:nvPr/>
          </p:nvSpPr>
          <p:spPr>
            <a:xfrm>
              <a:off x="2782" y="2781"/>
              <a:ext cx="2452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>
                          <a:lumMod val="110000"/>
                          <a:satMod val="105000"/>
                          <a:tint val="67000"/>
                        </a:schemeClr>
                      </a:gs>
                      <a:gs pos="50000">
                        <a:schemeClr val="accent2">
                          <a:lumMod val="105000"/>
                          <a:satMod val="103000"/>
                          <a:tint val="73000"/>
                        </a:schemeClr>
                      </a:gs>
                      <a:gs pos="100000">
                        <a:schemeClr val="accent2">
                          <a:lumMod val="105000"/>
                          <a:satMod val="109000"/>
                          <a:tint val="81000"/>
                        </a:schemeClr>
                      </a:gs>
                    </a:gsLst>
                    <a:lin ang="5400000" scaled="0"/>
                  </a:gra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zh-CN" altLang="en-US" sz="3200" b="1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我必须和韵母交朋</a:t>
              </a:r>
            </a:p>
            <a:p>
              <a:r>
                <a:rPr lang="zh-CN" altLang="en-US" sz="3200" b="1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友才能表示字音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sp>
        <p:nvSpPr>
          <p:cNvPr id="8" name="矩形标注 25619"/>
          <p:cNvSpPr>
            <a:spLocks noChangeArrowheads="1"/>
          </p:cNvSpPr>
          <p:nvPr/>
        </p:nvSpPr>
        <p:spPr bwMode="auto">
          <a:xfrm>
            <a:off x="2424113" y="2362200"/>
            <a:ext cx="6288087" cy="1443038"/>
          </a:xfrm>
          <a:prstGeom prst="wedgeRectCallout">
            <a:avLst>
              <a:gd name="adj1" fmla="val -41060"/>
              <a:gd name="adj2" fmla="val 81995"/>
            </a:avLst>
          </a:prstGeom>
          <a:solidFill>
            <a:srgbClr val="CCFF66"/>
          </a:solidFill>
          <a:ln w="9525">
            <a:solidFill>
              <a:srgbClr val="CCFF66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440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前音轻短后音重，</a:t>
            </a:r>
          </a:p>
          <a:p>
            <a:pPr algn="ctr"/>
            <a:r>
              <a:rPr lang="zh-CN" altLang="en-US" sz="4400">
                <a:solidFill>
                  <a:srgbClr val="FF00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两音相拼猛一碰。</a:t>
            </a: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395788"/>
            <a:ext cx="137953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 bwMode="auto">
          <a:xfrm>
            <a:off x="3816350" y="4546600"/>
            <a:ext cx="915988" cy="1198563"/>
            <a:chOff x="3243" y="2980"/>
            <a:chExt cx="1133" cy="1185"/>
          </a:xfrm>
        </p:grpSpPr>
        <p:sp>
          <p:nvSpPr>
            <p:cNvPr id="14" name="矩形 25606"/>
            <p:cNvSpPr>
              <a:spLocks noChangeArrowheads="1"/>
            </p:cNvSpPr>
            <p:nvPr/>
          </p:nvSpPr>
          <p:spPr bwMode="auto">
            <a:xfrm>
              <a:off x="3243" y="3067"/>
              <a:ext cx="1133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25611"/>
            <p:cNvSpPr txBox="1"/>
            <p:nvPr/>
          </p:nvSpPr>
          <p:spPr>
            <a:xfrm>
              <a:off x="3428" y="2980"/>
              <a:ext cx="763" cy="11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7200" b="1" noProof="1">
                  <a:solidFill>
                    <a:schemeClr val="accent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5502275" y="4397375"/>
            <a:ext cx="915988" cy="1349375"/>
            <a:chOff x="3243" y="2828"/>
            <a:chExt cx="1133" cy="1328"/>
          </a:xfrm>
        </p:grpSpPr>
        <p:sp>
          <p:nvSpPr>
            <p:cNvPr id="17" name="矩形 9"/>
            <p:cNvSpPr>
              <a:spLocks noChangeArrowheads="1"/>
            </p:cNvSpPr>
            <p:nvPr/>
          </p:nvSpPr>
          <p:spPr bwMode="auto">
            <a:xfrm>
              <a:off x="3243" y="3067"/>
              <a:ext cx="1133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文本框 10"/>
            <p:cNvSpPr txBox="1">
              <a:spLocks noChangeArrowheads="1"/>
            </p:cNvSpPr>
            <p:nvPr/>
          </p:nvSpPr>
          <p:spPr bwMode="auto">
            <a:xfrm>
              <a:off x="3428" y="2828"/>
              <a:ext cx="763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8000" b="1">
                  <a:solidFill>
                    <a:srgbClr val="92D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</a:t>
              </a:r>
            </a:p>
          </p:txBody>
        </p:sp>
      </p:grpSp>
      <p:cxnSp>
        <p:nvCxnSpPr>
          <p:cNvPr id="19" name="直接连接符 18"/>
          <p:cNvCxnSpPr/>
          <p:nvPr/>
        </p:nvCxnSpPr>
        <p:spPr>
          <a:xfrm flipV="1">
            <a:off x="4854575" y="5141913"/>
            <a:ext cx="647700" cy="793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465888" y="5141913"/>
            <a:ext cx="865187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 bwMode="auto">
          <a:xfrm>
            <a:off x="7331075" y="4470400"/>
            <a:ext cx="1749425" cy="1266825"/>
            <a:chOff x="3243" y="2910"/>
            <a:chExt cx="1425" cy="1246"/>
          </a:xfrm>
        </p:grpSpPr>
        <p:sp>
          <p:nvSpPr>
            <p:cNvPr id="22" name="矩形 15"/>
            <p:cNvSpPr>
              <a:spLocks noChangeArrowheads="1"/>
            </p:cNvSpPr>
            <p:nvPr/>
          </p:nvSpPr>
          <p:spPr bwMode="auto">
            <a:xfrm>
              <a:off x="3243" y="3067"/>
              <a:ext cx="1133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92D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16"/>
            <p:cNvSpPr txBox="1">
              <a:spLocks noChangeArrowheads="1"/>
            </p:cNvSpPr>
            <p:nvPr/>
          </p:nvSpPr>
          <p:spPr bwMode="auto">
            <a:xfrm>
              <a:off x="3347" y="2910"/>
              <a:ext cx="1321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7200" b="1">
                  <a:solidFill>
                    <a:srgbClr val="92D05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dɑ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5588160" y="1026159"/>
            <a:ext cx="4136069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zh-CN" altLang="en-US" sz="60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你会拼吗？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grpSp>
        <p:nvGrpSpPr>
          <p:cNvPr id="25" name="Group 10"/>
          <p:cNvGrpSpPr/>
          <p:nvPr/>
        </p:nvGrpSpPr>
        <p:grpSpPr bwMode="auto">
          <a:xfrm>
            <a:off x="6046789" y="1760538"/>
            <a:ext cx="2573338" cy="2493961"/>
            <a:chOff x="3004" y="864"/>
            <a:chExt cx="1621" cy="1571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3115" y="1679"/>
              <a:ext cx="151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打</a:t>
              </a:r>
              <a:r>
                <a:rPr lang="zh-CN" altLang="en-US" sz="7200" b="1" dirty="0">
                  <a:solidFill>
                    <a:schemeClr val="tx2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水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3004" y="864"/>
              <a:ext cx="1081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dǎ</a:t>
              </a:r>
            </a:p>
          </p:txBody>
        </p:sp>
      </p:grp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6594475" y="4429125"/>
            <a:ext cx="16557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dǎ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465388" y="4495800"/>
            <a:ext cx="838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8EC19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4554538" y="4429125"/>
            <a:ext cx="8366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238500" y="5280025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5391150" y="5280025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9" y="2062902"/>
            <a:ext cx="2640012" cy="243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grpSp>
        <p:nvGrpSpPr>
          <p:cNvPr id="12" name="Group 10"/>
          <p:cNvGrpSpPr/>
          <p:nvPr/>
        </p:nvGrpSpPr>
        <p:grpSpPr bwMode="auto">
          <a:xfrm>
            <a:off x="6110288" y="1831975"/>
            <a:ext cx="2082800" cy="2359026"/>
            <a:chOff x="3120" y="806"/>
            <a:chExt cx="1312" cy="1486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120" y="1536"/>
              <a:ext cx="131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7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他</a:t>
              </a:r>
              <a:r>
                <a:rPr lang="zh-CN" altLang="en-US" sz="72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们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120" y="806"/>
              <a:ext cx="691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tā</a:t>
              </a:r>
            </a:p>
          </p:txBody>
        </p:sp>
      </p:grp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6902450" y="4318000"/>
            <a:ext cx="14890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tā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727325" y="4318000"/>
            <a:ext cx="838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8EC19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4806950" y="4318000"/>
            <a:ext cx="838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3533775" y="5189538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645150" y="5189538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1711325"/>
            <a:ext cx="280193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grpSp>
        <p:nvGrpSpPr>
          <p:cNvPr id="21" name="Group 10"/>
          <p:cNvGrpSpPr/>
          <p:nvPr/>
        </p:nvGrpSpPr>
        <p:grpSpPr bwMode="auto">
          <a:xfrm>
            <a:off x="5837114" y="1862138"/>
            <a:ext cx="3032125" cy="2433638"/>
            <a:chOff x="3120" y="759"/>
            <a:chExt cx="1910" cy="1533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3120" y="1536"/>
              <a:ext cx="191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7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拿</a:t>
              </a:r>
              <a:r>
                <a:rPr lang="zh-CN" altLang="en-US" sz="7200" b="1">
                  <a:solidFill>
                    <a:schemeClr val="tx2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苹果</a:t>
              </a:r>
              <a:endParaRPr lang="zh-CN" altLang="en-US" sz="7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3120" y="759"/>
              <a:ext cx="871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ná</a:t>
              </a:r>
            </a:p>
          </p:txBody>
        </p:sp>
      </p:grp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910264" y="4370388"/>
            <a:ext cx="1958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 dirty="0" err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ná</a:t>
            </a:r>
            <a:endParaRPr lang="en-US" altLang="zh-CN" sz="9600" b="1" dirty="0">
              <a:solidFill>
                <a:srgbClr val="FF66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782764" y="4370388"/>
            <a:ext cx="8366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8EC19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4887789" y="4370388"/>
            <a:ext cx="8366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3619377" y="5154613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5706939" y="5154613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4" y="1862138"/>
            <a:ext cx="250983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grpSp>
        <p:nvGrpSpPr>
          <p:cNvPr id="12" name="Group 10"/>
          <p:cNvGrpSpPr/>
          <p:nvPr/>
        </p:nvGrpSpPr>
        <p:grpSpPr bwMode="auto">
          <a:xfrm>
            <a:off x="5548189" y="1862138"/>
            <a:ext cx="3032125" cy="2266949"/>
            <a:chOff x="3120" y="864"/>
            <a:chExt cx="1910" cy="1428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120" y="1536"/>
              <a:ext cx="191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72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手</a:t>
              </a:r>
              <a:r>
                <a:rPr lang="zh-CN" altLang="en-US" sz="72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拉</a:t>
              </a:r>
              <a:r>
                <a:rPr lang="zh-CN" altLang="en-US" sz="72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手</a:t>
              </a:r>
              <a:endParaRPr lang="zh-CN" altLang="en-US" sz="7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648" y="864"/>
              <a:ext cx="998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8000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lā</a:t>
              </a:r>
              <a:endParaRPr lang="en-US" altLang="zh-CN" sz="8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830889" y="4294188"/>
            <a:ext cx="1455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lā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692277" y="4294188"/>
            <a:ext cx="838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8EC19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4778252" y="4294188"/>
            <a:ext cx="838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9600" b="1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3530477" y="5143500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640264" y="5143500"/>
            <a:ext cx="1190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89" y="1708150"/>
            <a:ext cx="247491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53075" y="1709738"/>
            <a:ext cx="4563908" cy="4200585"/>
            <a:chOff x="2555875" y="1709738"/>
            <a:chExt cx="5684838" cy="5232280"/>
          </a:xfrm>
        </p:grpSpPr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6583362" y="1709738"/>
              <a:ext cx="1657351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dǎ</a:t>
              </a: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6583362" y="3046413"/>
              <a:ext cx="1489075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dé</a:t>
              </a:r>
              <a:endParaRPr lang="en-US" altLang="zh-CN" sz="72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6662738" y="4354513"/>
              <a:ext cx="1476375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dī</a:t>
              </a:r>
              <a:endParaRPr lang="en-US" altLang="zh-CN" sz="72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6683375" y="5676900"/>
              <a:ext cx="1455738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dú</a:t>
              </a:r>
              <a:endParaRPr lang="en-US" altLang="zh-CN" sz="72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555875" y="1725613"/>
              <a:ext cx="838200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2555875" y="3076574"/>
              <a:ext cx="838200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555875" y="4354513"/>
              <a:ext cx="838200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2555875" y="5676900"/>
              <a:ext cx="838200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4554538" y="1724025"/>
              <a:ext cx="838200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4554538" y="3076574"/>
              <a:ext cx="838200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 dirty="0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4660901" y="4354513"/>
              <a:ext cx="838200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ī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4660901" y="5676900"/>
              <a:ext cx="838200" cy="126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3295650" y="238601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3295650" y="38274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3295650" y="5118100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3295650" y="645001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5392738" y="238601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5392738" y="38274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5499100" y="5118100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5492750" y="645001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6" y="2335837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课题导入</a:t>
            </a:r>
          </a:p>
        </p:txBody>
      </p:sp>
      <p:sp>
        <p:nvSpPr>
          <p:cNvPr id="5" name="矩形 4"/>
          <p:cNvSpPr/>
          <p:nvPr/>
        </p:nvSpPr>
        <p:spPr>
          <a:xfrm>
            <a:off x="2361073" y="2029391"/>
            <a:ext cx="693010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小朋友们，欢迎你们来到拼音王国！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71686" y="3645763"/>
            <a:ext cx="750887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学习拼音用处大，识字读书要靠它，</a:t>
            </a:r>
          </a:p>
          <a:p>
            <a:r>
              <a:rPr lang="zh-CN" altLang="en-US" sz="3600" b="1">
                <a:solidFill>
                  <a:schemeClr val="accen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帮我学好普通话，看谁学得顶呱呱！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6" y="2335837"/>
            <a:ext cx="3028950" cy="4010025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4892675" y="1651000"/>
            <a:ext cx="4754477" cy="4549358"/>
            <a:chOff x="2047875" y="882650"/>
            <a:chExt cx="5759450" cy="5510974"/>
          </a:xfrm>
        </p:grpSpPr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6149975" y="882650"/>
              <a:ext cx="1657350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tā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6149975" y="2273300"/>
              <a:ext cx="1489075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tè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6162675" y="3662363"/>
              <a:ext cx="1476375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tí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 Box 30"/>
            <p:cNvSpPr txBox="1">
              <a:spLocks noChangeArrowheads="1"/>
            </p:cNvSpPr>
            <p:nvPr/>
          </p:nvSpPr>
          <p:spPr bwMode="auto">
            <a:xfrm>
              <a:off x="6186488" y="5051426"/>
              <a:ext cx="1455737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tú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2047875" y="955675"/>
              <a:ext cx="838201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</a:t>
              </a:r>
              <a:endParaRPr lang="en-US" altLang="zh-CN" sz="8000" b="1">
                <a:solidFill>
                  <a:srgbClr val="8EC19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2047875" y="2339975"/>
              <a:ext cx="838201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</a:t>
              </a:r>
              <a:endParaRPr lang="en-US" altLang="zh-CN" sz="8000" b="1">
                <a:solidFill>
                  <a:srgbClr val="8EC19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2047875" y="3662363"/>
              <a:ext cx="838201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</a:t>
              </a: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2047875" y="4984750"/>
              <a:ext cx="838201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</a:t>
              </a:r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4076700" y="882650"/>
              <a:ext cx="838201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4133850" y="2278063"/>
              <a:ext cx="838201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è</a:t>
              </a:r>
              <a:endParaRPr lang="en-US" altLang="zh-CN" sz="8000" b="1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Text Box 27"/>
            <p:cNvSpPr txBox="1">
              <a:spLocks noChangeArrowheads="1"/>
            </p:cNvSpPr>
            <p:nvPr/>
          </p:nvSpPr>
          <p:spPr bwMode="auto">
            <a:xfrm>
              <a:off x="4152900" y="3662363"/>
              <a:ext cx="838201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í</a:t>
              </a:r>
              <a:endParaRPr lang="en-US" altLang="zh-CN" sz="8000" b="1">
                <a:solidFill>
                  <a:srgbClr val="6600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4152900" y="4984750"/>
              <a:ext cx="838201" cy="13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ú</a:t>
              </a:r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2787650" y="1692275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>
              <a:off x="2787650" y="3000375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>
              <a:off x="2787650" y="4433888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2886075" y="577691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>
              <a:off x="4959350" y="1692275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Line 17"/>
            <p:cNvSpPr>
              <a:spLocks noChangeShapeType="1"/>
            </p:cNvSpPr>
            <p:nvPr/>
          </p:nvSpPr>
          <p:spPr bwMode="auto">
            <a:xfrm>
              <a:off x="4972050" y="3000375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4972050" y="4433888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4995863" y="577691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6" y="2335837"/>
            <a:ext cx="3028950" cy="401002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489575" y="1789737"/>
            <a:ext cx="4543425" cy="4070143"/>
            <a:chOff x="2047875" y="1101725"/>
            <a:chExt cx="5955894" cy="5335477"/>
          </a:xfrm>
        </p:grpSpPr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6075363" y="1101725"/>
              <a:ext cx="1657350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ná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154737" y="2424113"/>
              <a:ext cx="1489076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nǐ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6154737" y="3662362"/>
              <a:ext cx="1849032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 dirty="0" err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nù</a:t>
              </a:r>
              <a:endParaRPr lang="en-US" altLang="zh-CN" sz="80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6186488" y="4984750"/>
              <a:ext cx="1817281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 dirty="0" err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nǚ</a:t>
              </a:r>
              <a:endParaRPr lang="en-US" altLang="zh-CN" sz="8000" b="1" dirty="0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047875" y="1101725"/>
              <a:ext cx="838200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auto">
            <a:xfrm>
              <a:off x="2047875" y="2424113"/>
              <a:ext cx="838200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2047875" y="3662363"/>
              <a:ext cx="838200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2047875" y="4984750"/>
              <a:ext cx="838200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endParaRPr lang="en-US" altLang="zh-CN" sz="8000" b="1">
                <a:solidFill>
                  <a:srgbClr val="8EC194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4125913" y="1101725"/>
              <a:ext cx="838200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</a:t>
              </a: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4133850" y="2424113"/>
              <a:ext cx="838200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ǐ</a:t>
              </a: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4133850" y="3662363"/>
              <a:ext cx="838200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ù</a:t>
              </a: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4152900" y="4984750"/>
              <a:ext cx="838200" cy="145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ǚ</a:t>
              </a:r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2819400" y="1847850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2819400" y="31416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2819400" y="4467225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2819400" y="57324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4884738" y="1847850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>
              <a:off x="4964113" y="31416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4972050" y="4467225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4972050" y="57324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音节拼读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6" y="2335837"/>
            <a:ext cx="3028950" cy="4010025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5292602" y="1827212"/>
            <a:ext cx="4224786" cy="4140453"/>
            <a:chOff x="2047875" y="882650"/>
            <a:chExt cx="5715000" cy="5600921"/>
          </a:xfrm>
        </p:grpSpPr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6105525" y="882650"/>
              <a:ext cx="1657350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lā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6105525" y="2205038"/>
              <a:ext cx="1489074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lè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6118224" y="3600450"/>
              <a:ext cx="1476375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lì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 Box 27"/>
            <p:cNvSpPr txBox="1">
              <a:spLocks noChangeArrowheads="1"/>
            </p:cNvSpPr>
            <p:nvPr/>
          </p:nvSpPr>
          <p:spPr bwMode="auto">
            <a:xfrm>
              <a:off x="2047875" y="969963"/>
              <a:ext cx="838200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2047875" y="2278063"/>
              <a:ext cx="838200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2047875" y="3662363"/>
              <a:ext cx="838200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4076700" y="969963"/>
              <a:ext cx="838200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133850" y="2290764"/>
              <a:ext cx="838200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è</a:t>
              </a:r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4133850" y="3543299"/>
              <a:ext cx="838200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ì</a:t>
              </a:r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>
              <a:off x="2754313" y="16303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>
              <a:off x="2754313" y="2940050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>
              <a:off x="2754313" y="43227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4914900" y="16303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4914900" y="2952750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4905375" y="4322763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6105525" y="4984750"/>
              <a:ext cx="1455738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FF66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lù</a:t>
              </a:r>
              <a:endParaRPr lang="en-US" altLang="zh-CN" sz="8000" b="1">
                <a:solidFill>
                  <a:srgbClr val="FF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2047875" y="4984750"/>
              <a:ext cx="838200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8EC194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>
              <a:off x="4067175" y="4984750"/>
              <a:ext cx="838200" cy="149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600" b="1">
                  <a:solidFill>
                    <a:srgbClr val="6600CC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ù</a:t>
              </a:r>
            </a:p>
          </p:txBody>
        </p:sp>
        <p:sp>
          <p:nvSpPr>
            <p:cNvPr id="61" name="Line 5"/>
            <p:cNvSpPr>
              <a:spLocks noChangeShapeType="1"/>
            </p:cNvSpPr>
            <p:nvPr/>
          </p:nvSpPr>
          <p:spPr bwMode="auto">
            <a:xfrm>
              <a:off x="2754313" y="5645150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4905375" y="5646738"/>
              <a:ext cx="119062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认读园地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6" y="2335837"/>
            <a:ext cx="3028950" cy="4010025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H="1">
            <a:off x="5870575" y="3182938"/>
            <a:ext cx="2808288" cy="93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5870575" y="3119438"/>
            <a:ext cx="1439863" cy="1000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7475538" y="3182938"/>
            <a:ext cx="1274762" cy="1008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5565775" y="2601913"/>
            <a:ext cx="41941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71D2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    土   不</a:t>
            </a:r>
            <a:r>
              <a:rPr lang="zh-CN" altLang="en-US" sz="3600" b="1">
                <a:solidFill>
                  <a:srgbClr val="071D2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29" name="文本框 5"/>
          <p:cNvSpPr txBox="1">
            <a:spLocks noChangeArrowheads="1"/>
          </p:cNvSpPr>
          <p:nvPr/>
        </p:nvSpPr>
        <p:spPr bwMode="auto">
          <a:xfrm>
            <a:off x="5484812" y="4191000"/>
            <a:ext cx="4522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rgbClr val="071D2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bù</a:t>
            </a:r>
            <a:r>
              <a:rPr lang="en-US" altLang="zh-CN" sz="3600" b="1" dirty="0">
                <a:solidFill>
                  <a:srgbClr val="071D2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3600" b="1" dirty="0" err="1">
                <a:solidFill>
                  <a:srgbClr val="071D2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mǎ</a:t>
            </a:r>
            <a:r>
              <a:rPr lang="en-US" altLang="zh-CN" sz="3600" b="1" dirty="0">
                <a:solidFill>
                  <a:srgbClr val="071D2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3600" b="1" dirty="0" err="1">
                <a:solidFill>
                  <a:srgbClr val="071D2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tǔ</a:t>
            </a:r>
            <a:r>
              <a:rPr lang="en-US" altLang="zh-CN" sz="3600" b="1" dirty="0">
                <a:solidFill>
                  <a:srgbClr val="071D28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拓展延伸</a:t>
            </a: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3602038" y="1644650"/>
            <a:ext cx="389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字母手指操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4414" r="18066" b="4672"/>
          <a:stretch>
            <a:fillRect/>
          </a:stretch>
        </p:blipFill>
        <p:spPr bwMode="auto">
          <a:xfrm>
            <a:off x="2282825" y="2736850"/>
            <a:ext cx="1319213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14780" b="4694"/>
          <a:stretch>
            <a:fillRect/>
          </a:stretch>
        </p:blipFill>
        <p:spPr bwMode="auto">
          <a:xfrm>
            <a:off x="3902075" y="2754313"/>
            <a:ext cx="1368425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5" r="8685" b="6134"/>
          <a:stretch>
            <a:fillRect/>
          </a:stretch>
        </p:blipFill>
        <p:spPr bwMode="auto">
          <a:xfrm>
            <a:off x="5568950" y="2716213"/>
            <a:ext cx="227171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t="4605" r="13333" b="3967"/>
          <a:stretch>
            <a:fillRect/>
          </a:stretch>
        </p:blipFill>
        <p:spPr bwMode="auto">
          <a:xfrm>
            <a:off x="8240713" y="2662238"/>
            <a:ext cx="1320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课题导入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65263" y="1917700"/>
            <a:ext cx="634841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40404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这节课我们学习的就是声母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489325" y="3340100"/>
            <a:ext cx="4508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 t n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复习巩固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379663" y="2498093"/>
            <a:ext cx="652938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 o e i u ü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149475" y="4814255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 w b p m f</a:t>
            </a:r>
          </a:p>
        </p:txBody>
      </p:sp>
      <p:sp>
        <p:nvSpPr>
          <p:cNvPr id="14" name="波形 13"/>
          <p:cNvSpPr/>
          <p:nvPr/>
        </p:nvSpPr>
        <p:spPr>
          <a:xfrm>
            <a:off x="1909763" y="1524955"/>
            <a:ext cx="1557337" cy="1219200"/>
          </a:xfrm>
          <a:prstGeom prst="wave">
            <a:avLst/>
          </a:prstGeom>
          <a:gradFill rotWithShape="1">
            <a:gsLst>
              <a:gs pos="0">
                <a:srgbClr val="00B0F0">
                  <a:lumMod val="110000"/>
                  <a:satMod val="105000"/>
                  <a:tint val="67000"/>
                </a:srgbClr>
              </a:gs>
              <a:gs pos="50000">
                <a:srgbClr val="00B0F0">
                  <a:lumMod val="105000"/>
                  <a:satMod val="103000"/>
                  <a:tint val="73000"/>
                </a:srgbClr>
              </a:gs>
              <a:gs pos="100000">
                <a:srgbClr val="00B0F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1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韵母</a:t>
            </a:r>
          </a:p>
        </p:txBody>
      </p:sp>
      <p:sp>
        <p:nvSpPr>
          <p:cNvPr id="15" name="双波形 14"/>
          <p:cNvSpPr/>
          <p:nvPr/>
        </p:nvSpPr>
        <p:spPr>
          <a:xfrm>
            <a:off x="1982788" y="4023680"/>
            <a:ext cx="1484312" cy="1111250"/>
          </a:xfrm>
          <a:prstGeom prst="doubleWave">
            <a:avLst/>
          </a:prstGeom>
          <a:gradFill rotWithShape="1">
            <a:gsLst>
              <a:gs pos="0">
                <a:srgbClr val="00B0F0">
                  <a:lumMod val="110000"/>
                  <a:satMod val="105000"/>
                  <a:tint val="67000"/>
                </a:srgbClr>
              </a:gs>
              <a:gs pos="50000">
                <a:srgbClr val="00B0F0">
                  <a:lumMod val="105000"/>
                  <a:satMod val="103000"/>
                  <a:tint val="73000"/>
                </a:srgbClr>
              </a:gs>
              <a:gs pos="100000">
                <a:srgbClr val="00B0F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0" cap="none" spc="0" normalizeH="0" baseline="0" noProof="1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学习字母</a:t>
            </a: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487488" y="2532063"/>
            <a:ext cx="2924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一面小鼓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ddd</a:t>
            </a:r>
          </a:p>
        </p:txBody>
      </p:sp>
      <p:sp>
        <p:nvSpPr>
          <p:cNvPr id="9" name="文本框 13"/>
          <p:cNvSpPr txBox="1"/>
          <p:nvPr/>
        </p:nvSpPr>
        <p:spPr>
          <a:xfrm>
            <a:off x="1489075" y="4719638"/>
            <a:ext cx="255587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鱼尾弯弯</a:t>
            </a:r>
            <a:r>
              <a:rPr lang="en-US" altLang="zh-CN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ttt</a:t>
            </a:r>
          </a:p>
        </p:txBody>
      </p:sp>
      <p:sp>
        <p:nvSpPr>
          <p:cNvPr id="10" name="文本框 16"/>
          <p:cNvSpPr txBox="1">
            <a:spLocks noChangeArrowheads="1"/>
          </p:cNvSpPr>
          <p:nvPr/>
        </p:nvSpPr>
        <p:spPr bwMode="auto">
          <a:xfrm>
            <a:off x="5126038" y="1924050"/>
            <a:ext cx="936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1" name="文本框 17"/>
          <p:cNvSpPr txBox="1">
            <a:spLocks noChangeArrowheads="1"/>
          </p:cNvSpPr>
          <p:nvPr/>
        </p:nvSpPr>
        <p:spPr bwMode="auto">
          <a:xfrm>
            <a:off x="5264150" y="4200525"/>
            <a:ext cx="831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4229100" y="5040313"/>
            <a:ext cx="896938" cy="1587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210050" y="2854325"/>
            <a:ext cx="935038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文本框 10"/>
          <p:cNvSpPr txBox="1"/>
          <p:nvPr/>
        </p:nvSpPr>
        <p:spPr>
          <a:xfrm>
            <a:off x="6269039" y="4814888"/>
            <a:ext cx="277495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一根木棍</a:t>
            </a:r>
            <a:r>
              <a:rPr lang="en-US" altLang="zh-CN" sz="36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lll</a:t>
            </a:r>
          </a:p>
        </p:txBody>
      </p:sp>
      <p:sp>
        <p:nvSpPr>
          <p:cNvPr id="19" name="文本框 16"/>
          <p:cNvSpPr txBox="1">
            <a:spLocks noChangeArrowheads="1"/>
          </p:cNvSpPr>
          <p:nvPr/>
        </p:nvSpPr>
        <p:spPr bwMode="auto">
          <a:xfrm>
            <a:off x="9971089" y="4243388"/>
            <a:ext cx="7969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9166227" y="5135563"/>
            <a:ext cx="682625" cy="3175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文本框 19"/>
          <p:cNvSpPr txBox="1">
            <a:spLocks noChangeArrowheads="1"/>
          </p:cNvSpPr>
          <p:nvPr/>
        </p:nvSpPr>
        <p:spPr bwMode="auto">
          <a:xfrm>
            <a:off x="6269039" y="2371726"/>
            <a:ext cx="3022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一个门洞</a:t>
            </a:r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nnn</a:t>
            </a:r>
            <a:r>
              <a:rPr lang="zh-CN" altLang="en-US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22" name="文本框 24"/>
          <p:cNvSpPr txBox="1">
            <a:spLocks noChangeArrowheads="1"/>
          </p:cNvSpPr>
          <p:nvPr/>
        </p:nvSpPr>
        <p:spPr bwMode="auto">
          <a:xfrm>
            <a:off x="9971089" y="1731963"/>
            <a:ext cx="11064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en-US" altLang="zh-CN" sz="960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9113839" y="2692401"/>
            <a:ext cx="682625" cy="3175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8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发音指导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516313" y="1787525"/>
            <a:ext cx="3155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  <a:r>
              <a:rPr lang="en-US" altLang="zh-CN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</a:t>
            </a:r>
            <a:endParaRPr lang="zh-CN" altLang="en-US" sz="4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454275" y="3054350"/>
            <a:ext cx="6848475" cy="83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可以将手掌放在嘴前感觉不同。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2236788" y="4260850"/>
            <a:ext cx="7351418" cy="523240"/>
            <a:chOff x="2063" y="5490"/>
            <a:chExt cx="11576" cy="824"/>
          </a:xfrm>
        </p:grpSpPr>
        <p:sp>
          <p:nvSpPr>
            <p:cNvPr id="26" name="十字星 4"/>
            <p:cNvSpPr/>
            <p:nvPr/>
          </p:nvSpPr>
          <p:spPr>
            <a:xfrm>
              <a:off x="2063" y="5630"/>
              <a:ext cx="470" cy="540"/>
            </a:xfrm>
            <a:prstGeom prst="star4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6"/>
            <p:cNvSpPr txBox="1">
              <a:spLocks noChangeArrowheads="1"/>
            </p:cNvSpPr>
            <p:nvPr/>
          </p:nvSpPr>
          <p:spPr bwMode="auto">
            <a:xfrm>
              <a:off x="2532" y="5490"/>
              <a:ext cx="11107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如果手掌感觉不到气流冲出，就是读的</a:t>
              </a:r>
              <a:r>
                <a:rPr lang="en-US" altLang="zh-CN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</a:t>
              </a: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2236788" y="4776153"/>
            <a:ext cx="7263145" cy="833397"/>
            <a:chOff x="2063" y="6302"/>
            <a:chExt cx="11437" cy="1312"/>
          </a:xfrm>
        </p:grpSpPr>
        <p:sp>
          <p:nvSpPr>
            <p:cNvPr id="29" name="十字星 5"/>
            <p:cNvSpPr/>
            <p:nvPr/>
          </p:nvSpPr>
          <p:spPr>
            <a:xfrm>
              <a:off x="2063" y="6935"/>
              <a:ext cx="470" cy="540"/>
            </a:xfrm>
            <a:prstGeom prst="star4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2532" y="6302"/>
              <a:ext cx="10968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如果感觉有较强的气流冲出，就是读的</a:t>
              </a:r>
              <a:r>
                <a:rPr lang="en-US" altLang="zh-CN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</a:t>
              </a: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发音指导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075658" y="1787525"/>
            <a:ext cx="3155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  <a:r>
              <a:rPr lang="en-US" altLang="zh-CN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4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23158" y="2738438"/>
            <a:ext cx="6848475" cy="83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可以用双手捂住耳朵。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956470" y="4013197"/>
            <a:ext cx="6913575" cy="522923"/>
            <a:chOff x="2425" y="5480"/>
            <a:chExt cx="10887" cy="823"/>
          </a:xfrm>
        </p:grpSpPr>
        <p:sp>
          <p:nvSpPr>
            <p:cNvPr id="14" name="十字星 2"/>
            <p:cNvSpPr/>
            <p:nvPr/>
          </p:nvSpPr>
          <p:spPr>
            <a:xfrm>
              <a:off x="2425" y="5622"/>
              <a:ext cx="470" cy="540"/>
            </a:xfrm>
            <a:prstGeom prst="star4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6"/>
            <p:cNvSpPr txBox="1">
              <a:spLocks noChangeArrowheads="1"/>
            </p:cNvSpPr>
            <p:nvPr/>
          </p:nvSpPr>
          <p:spPr bwMode="auto">
            <a:xfrm>
              <a:off x="2790" y="5480"/>
              <a:ext cx="10522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如果耳膜感到明显的鸣声，就是读的</a:t>
              </a:r>
              <a:r>
                <a:rPr lang="en-US" altLang="zh-CN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</a:t>
              </a: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956470" y="4610096"/>
            <a:ext cx="6796094" cy="833397"/>
            <a:chOff x="2425" y="6420"/>
            <a:chExt cx="10702" cy="1312"/>
          </a:xfrm>
        </p:grpSpPr>
        <p:sp>
          <p:nvSpPr>
            <p:cNvPr id="18" name="十字星 3"/>
            <p:cNvSpPr/>
            <p:nvPr/>
          </p:nvSpPr>
          <p:spPr>
            <a:xfrm>
              <a:off x="2425" y="7110"/>
              <a:ext cx="470" cy="540"/>
            </a:xfrm>
            <a:prstGeom prst="star4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7"/>
            <p:cNvSpPr txBox="1">
              <a:spLocks noChangeArrowheads="1"/>
            </p:cNvSpPr>
            <p:nvPr/>
          </p:nvSpPr>
          <p:spPr bwMode="auto">
            <a:xfrm>
              <a:off x="2790" y="6420"/>
              <a:ext cx="10337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如果耳膜没有明显的鸣声，就是读的</a:t>
              </a:r>
              <a:r>
                <a:rPr lang="en-US" altLang="zh-CN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</a:t>
              </a:r>
              <a:r>
                <a:rPr lang="zh-CN" altLang="en-US" sz="28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书写字母</a:t>
            </a:r>
          </a:p>
        </p:txBody>
      </p:sp>
      <p:pic>
        <p:nvPicPr>
          <p:cNvPr id="15" name="图片 14" descr="2007-07-19 11-58-21_00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1272" r="4390" b="1471"/>
          <a:stretch>
            <a:fillRect/>
          </a:stretch>
        </p:blipFill>
        <p:spPr bwMode="auto">
          <a:xfrm>
            <a:off x="2259013" y="1895475"/>
            <a:ext cx="7058025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书写字母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97" y="2613025"/>
            <a:ext cx="16097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3763522" y="2709863"/>
            <a:ext cx="6977062" cy="22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占上中格。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先写左下半圆</a:t>
            </a:r>
            <a:r>
              <a:rPr lang="en-US" altLang="zh-CN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“c”,</a:t>
            </a: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写在中格；再写竖</a:t>
            </a:r>
            <a:r>
              <a:rPr lang="en-US" altLang="zh-CN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“l”</a:t>
            </a:r>
            <a:r>
              <a:rPr lang="zh-CN" altLang="en-US" sz="3200" dirty="0">
                <a:solidFill>
                  <a:srgbClr val="5F5F5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。两笔写成。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宽屏</PresentationFormat>
  <Paragraphs>176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Calibri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2020-08-23T12:08:00Z</dcterms:created>
  <dcterms:modified xsi:type="dcterms:W3CDTF">2021-01-07T11:06:15Z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