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58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E65E9B4-75FE-4E5F-B8C0-164A6F016422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2F0A6A-2ECB-4AE0-8754-77C5809A2E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0A6A-2ECB-4AE0-8754-77C5809A2E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file:///C:\Users\Administrator\Desktop\&#27721;&#35821;&#25340;&#38899;&#65288;zh%20ch%20sh%20r)\zh&#30340;&#20070;&#20889;&#31034;&#24847;&#21160;&#30011;.swf" TargetMode="External"/><Relationship Id="rId7" Type="http://schemas.openxmlformats.org/officeDocument/2006/relationships/hyperlink" Target="file:///C:\Users\Administrator\Desktop\&#27721;&#35821;&#25340;&#38899;&#65288;zh%20ch%20sh%20r)\sh&#30340;&#20070;&#20889;&#31034;&#24847;&#21160;&#30011;.sw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file:///C:\Users\Administrator\Desktop\&#27721;&#35821;&#25340;&#38899;&#65288;zh%20ch%20sh%20r)\ch&#30340;&#20070;&#20889;&#31034;&#24847;&#21160;&#30011;.swf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file:///C:\Users\Administrator\Desktop\&#27721;&#35821;&#25340;&#38899;&#65288;zh%20ch%20sh%20r)\r&#30340;&#20070;&#20889;&#31034;&#24847;&#21160;&#30011;.sw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38832"/>
            <a:ext cx="6828432" cy="2206068"/>
            <a:chOff x="163182" y="2661303"/>
            <a:chExt cx="5848859" cy="2206068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1303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8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zhchshr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大显身手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7" y="2556241"/>
            <a:ext cx="3443730" cy="380723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38052" y="2065273"/>
            <a:ext cx="7215188" cy="3046412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zhā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zhè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zhù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zhuā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zhuō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zhí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chá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chě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chū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chuā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chuō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chī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shǎ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shé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shù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shuā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shuō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shī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      rè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     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rǔ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               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ruò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      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rì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大显身手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37631" y="1854751"/>
            <a:ext cx="1219200" cy="1143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566569" y="1426126"/>
            <a:ext cx="11430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朋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424069" y="1926188"/>
            <a:ext cx="11430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友</a:t>
            </a:r>
          </a:p>
        </p:txBody>
      </p:sp>
      <p:grpSp>
        <p:nvGrpSpPr>
          <p:cNvPr id="10" name="Group 8"/>
          <p:cNvGrpSpPr/>
          <p:nvPr/>
        </p:nvGrpSpPr>
        <p:grpSpPr bwMode="auto">
          <a:xfrm>
            <a:off x="2423319" y="3069188"/>
            <a:ext cx="7162800" cy="1584325"/>
            <a:chOff x="0" y="0"/>
            <a:chExt cx="4512" cy="91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43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48" y="43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448" y="43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648" y="43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r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016" y="0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4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864" y="240"/>
              <a:ext cx="11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2064" y="24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400" y="24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544" y="240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351881" y="4998001"/>
            <a:ext cx="74882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zhi    chi   shi    ri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321719" y="4936088"/>
            <a:ext cx="712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094831" y="486941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认一认，读一读</a:t>
            </a: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2406210" y="4390506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72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zhi</a:t>
            </a:r>
            <a:r>
              <a:rPr lang="en-US" altLang="zh-CN" sz="7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chi  </a:t>
            </a:r>
            <a:r>
              <a:rPr lang="en-US" altLang="zh-CN" sz="72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shi</a:t>
            </a:r>
            <a:r>
              <a:rPr lang="en-US" altLang="zh-CN" sz="7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72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ri</a:t>
            </a:r>
            <a:endParaRPr lang="en-US" altLang="zh-CN" sz="7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230122" y="2413000"/>
            <a:ext cx="563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整体认读音节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认一认，读一读</a:t>
            </a:r>
          </a:p>
        </p:txBody>
      </p:sp>
      <p:pic>
        <p:nvPicPr>
          <p:cNvPr id="5" name="Picture 1" descr="C:\Users\Administrator\AppData\Roaming\Tencent\Users\541737432\QQ\WinTemp\RichOle\ALBC_%`(~AW(6RLIO4OYOF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86" y="1913651"/>
            <a:ext cx="60706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261383" y="2988421"/>
            <a:ext cx="1864613" cy="194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擦 桌 子</a:t>
            </a:r>
            <a:endParaRPr lang="en-US" altLang="zh-CN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折  纸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261383" y="2845546"/>
            <a:ext cx="20002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cā    zhuō    zǐ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189945" y="3917108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zhé        zhǐ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我来绕口令</a:t>
            </a:r>
          </a:p>
        </p:txBody>
      </p:sp>
      <p:sp>
        <p:nvSpPr>
          <p:cNvPr id="10" name="矩形 9"/>
          <p:cNvSpPr/>
          <p:nvPr/>
        </p:nvSpPr>
        <p:spPr>
          <a:xfrm>
            <a:off x="5292602" y="203537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绕口令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 是 四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 是 十。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 四 是 十 四，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 十 是 四 十。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   shí    bù    shì   shí   sì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 十 不 是 十 四。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 四 不 是 四 十，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61" descr="蝴的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024" y="4360895"/>
            <a:ext cx="2133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2" y="2682943"/>
            <a:ext cx="3831286" cy="369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Picture 2" descr="http://i01.pic.sogou.com/eaa55999fa085a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04" y="1832250"/>
            <a:ext cx="714375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38143" y="1566952"/>
            <a:ext cx="59503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5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115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69580" y="1566952"/>
            <a:ext cx="104547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endParaRPr lang="zh-CN" altLang="en-US" sz="115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2" descr="http://i01.pic.sogou.com/eaa55999fa085a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6952"/>
            <a:ext cx="3679982" cy="18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flipH="1">
            <a:off x="2122715" y="4180844"/>
            <a:ext cx="3095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flipH="1">
            <a:off x="4384903" y="4180844"/>
            <a:ext cx="3095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chi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flipH="1">
            <a:off x="6837590" y="4180844"/>
            <a:ext cx="3095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188" y="2116528"/>
            <a:ext cx="3633414" cy="3095494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11858" y="3882966"/>
            <a:ext cx="4513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蜘蛛织网</a:t>
            </a:r>
            <a:r>
              <a:rPr lang="en-US" altLang="zh-CN" sz="36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en-US" altLang="zh-CN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en-US" altLang="zh-CN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5265" y="1819470"/>
            <a:ext cx="3403118" cy="4134336"/>
          </a:xfrm>
          <a:prstGeom prst="rect">
            <a:avLst/>
          </a:prstGeo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96000" y="3535428"/>
            <a:ext cx="4883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皮尺弯弯，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96000" y="3535428"/>
            <a:ext cx="4903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一人舞狮，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6481" y="2350054"/>
            <a:ext cx="3634566" cy="347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22" y="1839589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009914" y="3926066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大树红日，</a:t>
            </a: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r </a:t>
            </a:r>
            <a:r>
              <a:rPr lang="en-US" altLang="zh-CN" sz="32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r</a:t>
            </a: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55310" y="2069776"/>
            <a:ext cx="208915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写一写：</a:t>
            </a:r>
          </a:p>
        </p:txBody>
      </p:sp>
      <p:pic>
        <p:nvPicPr>
          <p:cNvPr id="6" name="Picture 5" descr="xie_zh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22" y="2539968"/>
            <a:ext cx="14398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xie_ch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47" y="2539968"/>
            <a:ext cx="1703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xie_sh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35" y="2563780"/>
            <a:ext cx="1622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ie_r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22" y="2468530"/>
            <a:ext cx="10969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11276" y="2134917"/>
            <a:ext cx="7451079" cy="2905667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355600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—a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z—e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z—u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—u—o</a:t>
            </a:r>
          </a:p>
          <a:p>
            <a:pPr indent="355600" eaLnBrk="0" hangingPunct="0">
              <a:lnSpc>
                <a:spcPct val="200000"/>
              </a:lnSpc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shā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shè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shǔ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chù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zhuō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shuò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200000"/>
              </a:lnSpc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sì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shí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rì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qī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hē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chá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shí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zì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7" y="2556241"/>
            <a:ext cx="3443730" cy="380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宽屏</PresentationFormat>
  <Paragraphs>88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