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7" r:id="rId22"/>
    <p:sldId id="278" r:id="rId23"/>
    <p:sldId id="258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256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4C9E96B-7563-4DAC-9977-C7DB75FD7C16}" type="datetimeFigureOut">
              <a:rPr lang="zh-CN" altLang="en-US" smtClean="0"/>
              <a:t>2021/1/7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592E2CF-6EA9-428E-9652-CA3F57ECFF1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2E2CF-6EA9-428E-9652-CA3F57ECFF1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2E2CF-6EA9-428E-9652-CA3F57ECFF1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2E2CF-6EA9-428E-9652-CA3F57ECFF1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2E2CF-6EA9-428E-9652-CA3F57ECFF1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2E2CF-6EA9-428E-9652-CA3F57ECFF1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2E2CF-6EA9-428E-9652-CA3F57ECFF1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2E2CF-6EA9-428E-9652-CA3F57ECFF1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2E2CF-6EA9-428E-9652-CA3F57ECFF1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2E2CF-6EA9-428E-9652-CA3F57ECFF1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2E2CF-6EA9-428E-9652-CA3F57ECFF1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2E2CF-6EA9-428E-9652-CA3F57ECFF1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2E2CF-6EA9-428E-9652-CA3F57ECFF1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2E2CF-6EA9-428E-9652-CA3F57ECFF1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2E2CF-6EA9-428E-9652-CA3F57ECFF1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2E2CF-6EA9-428E-9652-CA3F57ECFF1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2E2CF-6EA9-428E-9652-CA3F57ECFF1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2E2CF-6EA9-428E-9652-CA3F57ECFF1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2E2CF-6EA9-428E-9652-CA3F57ECFF1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2E2CF-6EA9-428E-9652-CA3F57ECFF1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2E2CF-6EA9-428E-9652-CA3F57ECFF1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2E2CF-6EA9-428E-9652-CA3F57ECFF1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2E2CF-6EA9-428E-9652-CA3F57ECFF1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220132"/>
            <a:ext cx="965200" cy="643467"/>
          </a:xfrm>
          <a:prstGeom prst="rect">
            <a:avLst/>
          </a:prstGeom>
        </p:spPr>
      </p:pic>
      <p:sp>
        <p:nvSpPr>
          <p:cNvPr id="9" name="矩形: 圆角 8"/>
          <p:cNvSpPr/>
          <p:nvPr userDrawn="1"/>
        </p:nvSpPr>
        <p:spPr>
          <a:xfrm>
            <a:off x="876300" y="1206500"/>
            <a:ext cx="10439400" cy="51689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4315" r="4649" b="43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282700" y="961192"/>
            <a:ext cx="9626600" cy="4258508"/>
          </a:xfrm>
          <a:prstGeom prst="rect">
            <a:avLst/>
          </a:prstGeom>
          <a:solidFill>
            <a:srgbClr val="29225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854221" y="1442411"/>
            <a:ext cx="8157526" cy="2202489"/>
            <a:chOff x="-406032" y="2664882"/>
            <a:chExt cx="6987288" cy="2202489"/>
          </a:xfrm>
        </p:grpSpPr>
        <p:sp>
          <p:nvSpPr>
            <p:cNvPr id="13" name="文本框 12"/>
            <p:cNvSpPr txBox="1"/>
            <p:nvPr/>
          </p:nvSpPr>
          <p:spPr>
            <a:xfrm>
              <a:off x="-406032" y="2664882"/>
              <a:ext cx="6987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《</a:t>
              </a:r>
              <a:r>
                <a:rPr lang="zh-CN" altLang="en-US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汉语拼音</a:t>
              </a:r>
              <a:r>
                <a:rPr lang="en-US" altLang="zh-CN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12 </a:t>
              </a:r>
              <a:r>
                <a:rPr lang="en-US" altLang="zh-CN" sz="4800" b="1" dirty="0" err="1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ɑneninunün</a:t>
              </a:r>
              <a:r>
                <a:rPr lang="en-US" altLang="zh-CN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》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</a:t>
              </a:r>
              <a:r>
                <a:rPr lang="zh-CN" altLang="en-US" sz="28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一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年级上册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H="1">
            <a:off x="4699395" y="4462757"/>
            <a:ext cx="2467179" cy="321642"/>
            <a:chOff x="10185400" y="5731858"/>
            <a:chExt cx="1384360" cy="321642"/>
          </a:xfrm>
        </p:grpSpPr>
        <p:sp>
          <p:nvSpPr>
            <p:cNvPr id="18" name="矩形 17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读一读：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656138" y="2271712"/>
            <a:ext cx="7000875" cy="13223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zh-CN" sz="8000" b="1" dirty="0" err="1">
                <a:solidFill>
                  <a:srgbClr val="CC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ā</a:t>
            </a:r>
            <a:r>
              <a:rPr kumimoji="1" lang="en-US" altLang="zh-CN" sz="8000" dirty="0" err="1">
                <a:solidFill>
                  <a:srgbClr val="CC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n</a:t>
            </a:r>
            <a:r>
              <a:rPr kumimoji="1" lang="en-US" altLang="zh-CN" sz="8000" dirty="0">
                <a:solidFill>
                  <a:srgbClr val="CC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1" lang="en-US" altLang="zh-CN" sz="8000" dirty="0">
                <a:solidFill>
                  <a:srgbClr val="CC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1" lang="en-US" altLang="zh-CN" sz="8000" b="1" dirty="0" err="1">
                <a:solidFill>
                  <a:srgbClr val="CC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á</a:t>
            </a:r>
            <a:r>
              <a:rPr kumimoji="1" lang="en-US" altLang="zh-CN" sz="8000" dirty="0" err="1">
                <a:solidFill>
                  <a:srgbClr val="CC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n</a:t>
            </a:r>
            <a:r>
              <a:rPr kumimoji="1" lang="en-US" altLang="zh-CN" sz="8000" dirty="0">
                <a:solidFill>
                  <a:srgbClr val="CC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1" lang="en-US" altLang="zh-CN" sz="8000" dirty="0">
                <a:solidFill>
                  <a:srgbClr val="CC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1" lang="en-US" altLang="zh-CN" sz="8000" b="1" dirty="0" err="1">
                <a:solidFill>
                  <a:srgbClr val="CC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ǎ</a:t>
            </a:r>
            <a:r>
              <a:rPr kumimoji="1" lang="en-US" altLang="zh-CN" sz="8000" dirty="0" err="1">
                <a:solidFill>
                  <a:srgbClr val="CC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n</a:t>
            </a:r>
            <a:r>
              <a:rPr kumimoji="1" lang="en-US" altLang="zh-CN" sz="8000" dirty="0">
                <a:solidFill>
                  <a:srgbClr val="CC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1" lang="en-US" altLang="zh-CN" sz="8000" b="1" dirty="0" err="1">
                <a:solidFill>
                  <a:srgbClr val="CC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à</a:t>
            </a:r>
            <a:r>
              <a:rPr kumimoji="1" lang="en-US" altLang="zh-CN" sz="8000" dirty="0" err="1">
                <a:solidFill>
                  <a:srgbClr val="CC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n</a:t>
            </a:r>
            <a:r>
              <a:rPr kumimoji="1" lang="en-US" altLang="zh-CN" sz="8000" dirty="0">
                <a:solidFill>
                  <a:srgbClr val="3366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656138" y="3738562"/>
            <a:ext cx="7696200" cy="1323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zh-CN" sz="8000" dirty="0" err="1">
                <a:solidFill>
                  <a:srgbClr val="3366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ēn</a:t>
            </a:r>
            <a:r>
              <a:rPr kumimoji="1" lang="en-US" altLang="zh-CN" sz="8000" dirty="0">
                <a:solidFill>
                  <a:srgbClr val="3366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1" lang="en-US" altLang="zh-CN" sz="8000" dirty="0" err="1">
                <a:solidFill>
                  <a:srgbClr val="3366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én</a:t>
            </a:r>
            <a:r>
              <a:rPr kumimoji="1" lang="en-US" altLang="zh-CN" sz="8000" dirty="0">
                <a:solidFill>
                  <a:srgbClr val="3366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1" lang="en-US" altLang="zh-CN" sz="8000" dirty="0" err="1">
                <a:solidFill>
                  <a:srgbClr val="3366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ěn</a:t>
            </a:r>
            <a:r>
              <a:rPr kumimoji="1" lang="en-US" altLang="zh-CN" sz="8000" dirty="0">
                <a:solidFill>
                  <a:srgbClr val="3366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1" lang="en-US" altLang="zh-CN" sz="8000" dirty="0" err="1">
                <a:solidFill>
                  <a:srgbClr val="3366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èn</a:t>
            </a:r>
            <a:r>
              <a:rPr kumimoji="1" lang="en-US" altLang="zh-CN" sz="8000" dirty="0">
                <a:solidFill>
                  <a:srgbClr val="3366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52" y="2348706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/>
      <p:bldP spid="12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读一读：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44542" t="42459" r="34797" b="36579"/>
          <a:stretch>
            <a:fillRect/>
          </a:stretch>
        </p:blipFill>
        <p:spPr>
          <a:xfrm>
            <a:off x="2798763" y="2060575"/>
            <a:ext cx="3455987" cy="3509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085013" y="2774950"/>
            <a:ext cx="1981200" cy="22161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CN" sz="13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in</a:t>
            </a:r>
            <a:endParaRPr kumimoji="1" lang="en-US" altLang="en-US" sz="138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读一读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90712" y="2088138"/>
            <a:ext cx="8650288" cy="3321487"/>
          </a:xfrm>
          <a:prstGeom prst="rect">
            <a:avLst/>
          </a:prstGeom>
          <a:noFill/>
          <a:ln w="9525" cmpd="sng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indent="35560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sz="36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树阴下面多阴凉，</a:t>
            </a:r>
            <a:r>
              <a:rPr lang="en-US" altLang="zh-CN" sz="36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yīn</a:t>
            </a: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　</a:t>
            </a:r>
            <a:r>
              <a:rPr lang="en-US" altLang="zh-CN" sz="36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yīn</a:t>
            </a: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　</a:t>
            </a:r>
            <a:r>
              <a:rPr lang="en-US" altLang="zh-CN" sz="36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yīn</a:t>
            </a: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。</a:t>
            </a:r>
            <a:endParaRPr lang="zh-CN" altLang="en-US" sz="36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indent="355600" eaLnBrk="0" hangingPunct="0">
              <a:lnSpc>
                <a:spcPct val="150000"/>
              </a:lnSpc>
              <a:defRPr/>
            </a:pP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十五的月亮洒银光，</a:t>
            </a:r>
            <a:r>
              <a:rPr lang="en-US" altLang="zh-CN" sz="36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yín</a:t>
            </a: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　</a:t>
            </a:r>
            <a:r>
              <a:rPr lang="en-US" altLang="zh-CN" sz="36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yín</a:t>
            </a: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　</a:t>
            </a:r>
            <a:r>
              <a:rPr lang="en-US" altLang="zh-CN" sz="36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yín</a:t>
            </a: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。</a:t>
            </a:r>
            <a:endParaRPr lang="zh-CN" altLang="en-US" sz="36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indent="355600" eaLnBrk="0" hangingPunct="0">
              <a:lnSpc>
                <a:spcPct val="150000"/>
              </a:lnSpc>
              <a:defRPr/>
            </a:pP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夏天热，喝饮料，</a:t>
            </a:r>
            <a:r>
              <a:rPr lang="en-US" altLang="zh-CN" sz="36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yǐn</a:t>
            </a: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　</a:t>
            </a:r>
            <a:r>
              <a:rPr lang="en-US" altLang="zh-CN" sz="36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yǐn</a:t>
            </a: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　</a:t>
            </a:r>
            <a:r>
              <a:rPr lang="en-US" altLang="zh-CN" sz="36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yǐn</a:t>
            </a: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。</a:t>
            </a:r>
            <a:endParaRPr lang="zh-CN" altLang="en-US" sz="36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indent="355600" eaLnBrk="0" hangingPunct="0">
              <a:lnSpc>
                <a:spcPct val="150000"/>
              </a:lnSpc>
              <a:defRPr/>
            </a:pP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杯上有个小手印，</a:t>
            </a:r>
            <a:r>
              <a:rPr lang="en-US" altLang="zh-CN" sz="36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yìn</a:t>
            </a: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　</a:t>
            </a:r>
            <a:r>
              <a:rPr lang="en-US" altLang="zh-CN" sz="36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yìn</a:t>
            </a: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　</a:t>
            </a:r>
            <a:r>
              <a:rPr lang="en-US" altLang="zh-CN" sz="36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yìn</a:t>
            </a: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。</a:t>
            </a:r>
            <a:endParaRPr lang="zh-CN" altLang="en-US" sz="36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读一读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116138"/>
            <a:ext cx="34290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738938" y="2830513"/>
            <a:ext cx="2428875" cy="22161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CN" sz="13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un</a:t>
            </a:r>
            <a:endParaRPr kumimoji="1" lang="en-US" altLang="en-US" sz="138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读一读</a:t>
            </a:r>
          </a:p>
        </p:txBody>
      </p:sp>
      <p:pic>
        <p:nvPicPr>
          <p:cNvPr id="5" name="Picture 4" descr="yw1p35_u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2144713"/>
            <a:ext cx="4249737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215188" y="2716213"/>
            <a:ext cx="2428875" cy="22161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kumimoji="1" lang="en-US" altLang="zh-CN" sz="13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ün</a:t>
            </a:r>
            <a:endParaRPr kumimoji="1" lang="en-US" altLang="en-US" sz="138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顺口溜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036762" y="1895382"/>
            <a:ext cx="9431337" cy="368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prstDash val="dashDot"/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35560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sz="54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一只蚊子，</a:t>
            </a:r>
            <a:r>
              <a:rPr lang="zh-CN" altLang="zh-CN" sz="54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ú</a:t>
            </a:r>
            <a:r>
              <a:rPr lang="en-US" altLang="zh-CN" sz="54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n </a:t>
            </a:r>
            <a:r>
              <a:rPr lang="en-US" altLang="zh-CN" sz="54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ún</a:t>
            </a:r>
            <a:r>
              <a:rPr lang="en-US" altLang="zh-CN" sz="54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 </a:t>
            </a:r>
            <a:r>
              <a:rPr lang="en-US" altLang="zh-CN" sz="54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ún</a:t>
            </a:r>
            <a:r>
              <a:rPr lang="zh-CN" altLang="en-US" sz="54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；</a:t>
            </a:r>
            <a:endParaRPr lang="en-US" altLang="zh-CN" sz="5400" b="1" dirty="0">
              <a:latin typeface="Arial" panose="020B0604020202020204" pitchFamily="34" charset="0"/>
              <a:ea typeface="思源黑体 CN Regular" panose="020B0500000000000000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  <a:p>
            <a:pPr indent="35560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54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头晕头晕，</a:t>
            </a:r>
            <a:r>
              <a:rPr lang="en-US" altLang="zh-CN" sz="54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ǖn</a:t>
            </a:r>
            <a:r>
              <a:rPr lang="en-US" altLang="zh-CN" sz="54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 </a:t>
            </a:r>
            <a:r>
              <a:rPr lang="en-US" altLang="zh-CN" sz="54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ǖn</a:t>
            </a:r>
            <a:r>
              <a:rPr lang="en-US" altLang="zh-CN" sz="54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 </a:t>
            </a:r>
            <a:r>
              <a:rPr lang="en-US" altLang="zh-CN" sz="54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ǖn</a:t>
            </a:r>
            <a:r>
              <a:rPr lang="zh-CN" altLang="en-US" sz="54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；</a:t>
            </a:r>
            <a:endParaRPr lang="en-US" altLang="zh-CN" sz="5400" b="1" dirty="0">
              <a:latin typeface="Arial" panose="020B0604020202020204" pitchFamily="34" charset="0"/>
              <a:ea typeface="思源黑体 CN Regular" panose="020B0500000000000000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  <a:p>
            <a:pPr indent="35560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54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白云白云，</a:t>
            </a:r>
            <a:r>
              <a:rPr lang="en-US" altLang="zh-CN" sz="54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ǘn</a:t>
            </a:r>
            <a:r>
              <a:rPr lang="en-US" altLang="zh-CN" sz="54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 </a:t>
            </a:r>
            <a:r>
              <a:rPr lang="en-US" altLang="zh-CN" sz="54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ǘn</a:t>
            </a:r>
            <a:r>
              <a:rPr lang="en-US" altLang="zh-CN" sz="54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 </a:t>
            </a:r>
            <a:r>
              <a:rPr lang="en-US" altLang="zh-CN" sz="54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ǘn</a:t>
            </a:r>
            <a:r>
              <a:rPr lang="zh-CN" altLang="en-US" sz="54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。</a:t>
            </a:r>
            <a:endParaRPr lang="zh-CN" altLang="en-US" sz="54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读一读</a:t>
            </a:r>
          </a:p>
        </p:txBody>
      </p:sp>
      <p:grpSp>
        <p:nvGrpSpPr>
          <p:cNvPr id="4" name="组合 5"/>
          <p:cNvGrpSpPr/>
          <p:nvPr/>
        </p:nvGrpSpPr>
        <p:grpSpPr>
          <a:xfrm>
            <a:off x="2001996" y="2796687"/>
            <a:ext cx="8188007" cy="1838821"/>
            <a:chOff x="3275892" y="1236416"/>
            <a:chExt cx="2088174" cy="149452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" name="矩形 4"/>
            <p:cNvSpPr/>
            <p:nvPr/>
          </p:nvSpPr>
          <p:spPr>
            <a:xfrm>
              <a:off x="3275892" y="1236416"/>
              <a:ext cx="2088174" cy="14945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直接连接符 7"/>
            <p:cNvSpPr/>
            <p:nvPr/>
          </p:nvSpPr>
          <p:spPr>
            <a:xfrm>
              <a:off x="3275892" y="1772862"/>
              <a:ext cx="208817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直接连接符 8"/>
            <p:cNvSpPr/>
            <p:nvPr/>
          </p:nvSpPr>
          <p:spPr>
            <a:xfrm>
              <a:off x="3275892" y="2204898"/>
              <a:ext cx="208817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直接连接符 9"/>
            <p:cNvSpPr/>
            <p:nvPr/>
          </p:nvSpPr>
          <p:spPr>
            <a:xfrm>
              <a:off x="3275892" y="1373632"/>
              <a:ext cx="208817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直接连接符 10"/>
            <p:cNvSpPr/>
            <p:nvPr/>
          </p:nvSpPr>
          <p:spPr>
            <a:xfrm>
              <a:off x="3275892" y="2626536"/>
              <a:ext cx="208817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" name="文本框 9"/>
          <p:cNvSpPr txBox="1">
            <a:spLocks noChangeArrowheads="1"/>
          </p:cNvSpPr>
          <p:nvPr/>
        </p:nvSpPr>
        <p:spPr bwMode="auto">
          <a:xfrm>
            <a:off x="2268726" y="3086100"/>
            <a:ext cx="172515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6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yūn</a:t>
            </a:r>
            <a:endParaRPr lang="zh-CN" altLang="en-US" sz="6600" b="1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35"/>
          <p:cNvSpPr txBox="1">
            <a:spLocks noChangeArrowheads="1"/>
          </p:cNvSpPr>
          <p:nvPr/>
        </p:nvSpPr>
        <p:spPr bwMode="auto">
          <a:xfrm>
            <a:off x="4284851" y="3086100"/>
            <a:ext cx="172515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6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yún</a:t>
            </a:r>
            <a:endParaRPr lang="zh-CN" altLang="en-US" sz="6600" b="1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36"/>
          <p:cNvSpPr txBox="1">
            <a:spLocks noChangeArrowheads="1"/>
          </p:cNvSpPr>
          <p:nvPr/>
        </p:nvSpPr>
        <p:spPr bwMode="auto">
          <a:xfrm>
            <a:off x="6329551" y="3086100"/>
            <a:ext cx="172515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6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yǔn</a:t>
            </a:r>
            <a:endParaRPr lang="zh-CN" altLang="en-US" sz="6600" b="1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37"/>
          <p:cNvSpPr txBox="1">
            <a:spLocks noChangeArrowheads="1"/>
          </p:cNvSpPr>
          <p:nvPr/>
        </p:nvSpPr>
        <p:spPr bwMode="auto">
          <a:xfrm>
            <a:off x="8272651" y="3086100"/>
            <a:ext cx="172515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6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yùn</a:t>
            </a:r>
            <a:endParaRPr lang="zh-CN" altLang="en-US" sz="6600" b="1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练习拼读</a:t>
            </a:r>
          </a:p>
        </p:txBody>
      </p:sp>
      <p:grpSp>
        <p:nvGrpSpPr>
          <p:cNvPr id="16" name="组合 80"/>
          <p:cNvGrpSpPr/>
          <p:nvPr/>
        </p:nvGrpSpPr>
        <p:grpSpPr bwMode="auto">
          <a:xfrm>
            <a:off x="5881673" y="1692264"/>
            <a:ext cx="4125914" cy="3857651"/>
            <a:chOff x="1907778" y="1196814"/>
            <a:chExt cx="5328444" cy="4464372"/>
          </a:xfrm>
          <a:solidFill>
            <a:srgbClr val="AAD8E5"/>
          </a:solidFill>
        </p:grpSpPr>
        <p:sp>
          <p:nvSpPr>
            <p:cNvPr id="17" name="椭圆 16"/>
            <p:cNvSpPr/>
            <p:nvPr/>
          </p:nvSpPr>
          <p:spPr>
            <a:xfrm>
              <a:off x="1907778" y="1196814"/>
              <a:ext cx="5328444" cy="44643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直接连接符 17"/>
            <p:cNvSpPr/>
            <p:nvPr/>
          </p:nvSpPr>
          <p:spPr>
            <a:xfrm>
              <a:off x="3209649" y="1569870"/>
              <a:ext cx="2790308" cy="3626021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直接连接符 18"/>
            <p:cNvSpPr/>
            <p:nvPr/>
          </p:nvSpPr>
          <p:spPr>
            <a:xfrm>
              <a:off x="1907778" y="3428999"/>
              <a:ext cx="5328444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直接连接符 19"/>
            <p:cNvSpPr/>
            <p:nvPr/>
          </p:nvSpPr>
          <p:spPr>
            <a:xfrm flipH="1">
              <a:off x="3117390" y="1569870"/>
              <a:ext cx="2882567" cy="3720309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089180" y="2947307"/>
              <a:ext cx="914385" cy="91419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文本框 88"/>
          <p:cNvSpPr txBox="1">
            <a:spLocks noChangeArrowheads="1"/>
          </p:cNvSpPr>
          <p:nvPr/>
        </p:nvSpPr>
        <p:spPr bwMode="auto">
          <a:xfrm>
            <a:off x="7610475" y="3121025"/>
            <a:ext cx="6864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in</a:t>
            </a:r>
            <a:endParaRPr lang="zh-CN" altLang="en-US" sz="4400" b="1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89"/>
          <p:cNvSpPr txBox="1">
            <a:spLocks noChangeArrowheads="1"/>
          </p:cNvSpPr>
          <p:nvPr/>
        </p:nvSpPr>
        <p:spPr bwMode="auto">
          <a:xfrm>
            <a:off x="6242050" y="2757488"/>
            <a:ext cx="12121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mín</a:t>
            </a:r>
            <a:endParaRPr lang="zh-CN" altLang="en-US" sz="48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90"/>
          <p:cNvSpPr txBox="1">
            <a:spLocks noChangeArrowheads="1"/>
          </p:cNvSpPr>
          <p:nvPr/>
        </p:nvSpPr>
        <p:spPr bwMode="auto">
          <a:xfrm>
            <a:off x="7342188" y="1906588"/>
            <a:ext cx="1042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pīn</a:t>
            </a:r>
            <a:endParaRPr lang="zh-CN" altLang="en-US" sz="48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91"/>
          <p:cNvSpPr txBox="1">
            <a:spLocks noChangeArrowheads="1"/>
          </p:cNvSpPr>
          <p:nvPr/>
        </p:nvSpPr>
        <p:spPr bwMode="auto">
          <a:xfrm>
            <a:off x="8545513" y="2771775"/>
            <a:ext cx="1042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nín</a:t>
            </a:r>
            <a:endParaRPr lang="zh-CN" altLang="en-US" sz="48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文本框 92"/>
          <p:cNvSpPr txBox="1">
            <a:spLocks noChangeArrowheads="1"/>
          </p:cNvSpPr>
          <p:nvPr/>
        </p:nvSpPr>
        <p:spPr bwMode="auto">
          <a:xfrm>
            <a:off x="8596313" y="3621088"/>
            <a:ext cx="8354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jìn</a:t>
            </a:r>
            <a:endParaRPr lang="zh-CN" altLang="en-US" sz="48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文本框 93"/>
          <p:cNvSpPr txBox="1">
            <a:spLocks noChangeArrowheads="1"/>
          </p:cNvSpPr>
          <p:nvPr/>
        </p:nvSpPr>
        <p:spPr bwMode="auto">
          <a:xfrm>
            <a:off x="7466013" y="4268788"/>
            <a:ext cx="10070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xīn</a:t>
            </a:r>
            <a:endParaRPr lang="zh-CN" altLang="en-US" sz="48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94"/>
          <p:cNvSpPr txBox="1">
            <a:spLocks noChangeArrowheads="1"/>
          </p:cNvSpPr>
          <p:nvPr/>
        </p:nvSpPr>
        <p:spPr bwMode="auto">
          <a:xfrm>
            <a:off x="6313488" y="3644900"/>
            <a:ext cx="1042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qīn</a:t>
            </a:r>
            <a:endParaRPr lang="zh-CN" altLang="en-US" sz="48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52" y="2348706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练习拼读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52" y="2348706"/>
            <a:ext cx="3028950" cy="4010025"/>
          </a:xfrm>
          <a:prstGeom prst="rect">
            <a:avLst/>
          </a:prstGeom>
        </p:spPr>
      </p:pic>
      <p:grpSp>
        <p:nvGrpSpPr>
          <p:cNvPr id="29" name="组合 80"/>
          <p:cNvGrpSpPr/>
          <p:nvPr/>
        </p:nvGrpSpPr>
        <p:grpSpPr bwMode="auto">
          <a:xfrm>
            <a:off x="5408597" y="1689089"/>
            <a:ext cx="4443430" cy="4143403"/>
            <a:chOff x="1907778" y="1196814"/>
            <a:chExt cx="5328444" cy="4464372"/>
          </a:xfrm>
          <a:solidFill>
            <a:srgbClr val="AAD8E5"/>
          </a:solidFill>
        </p:grpSpPr>
        <p:sp>
          <p:nvSpPr>
            <p:cNvPr id="30" name="椭圆 29"/>
            <p:cNvSpPr/>
            <p:nvPr/>
          </p:nvSpPr>
          <p:spPr>
            <a:xfrm>
              <a:off x="1907778" y="1196814"/>
              <a:ext cx="5328444" cy="44643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直接连接符 30"/>
            <p:cNvSpPr/>
            <p:nvPr/>
          </p:nvSpPr>
          <p:spPr>
            <a:xfrm>
              <a:off x="3209648" y="1569870"/>
              <a:ext cx="2790310" cy="3626021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直接连接符 31"/>
            <p:cNvSpPr/>
            <p:nvPr/>
          </p:nvSpPr>
          <p:spPr>
            <a:xfrm>
              <a:off x="1907778" y="3428999"/>
              <a:ext cx="5328444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直接连接符 32"/>
            <p:cNvSpPr/>
            <p:nvPr/>
          </p:nvSpPr>
          <p:spPr>
            <a:xfrm flipH="1">
              <a:off x="3117390" y="1569870"/>
              <a:ext cx="2882568" cy="3720309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4089181" y="2947307"/>
              <a:ext cx="914385" cy="91419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5" name="文本框 88"/>
          <p:cNvSpPr txBox="1">
            <a:spLocks noChangeArrowheads="1"/>
          </p:cNvSpPr>
          <p:nvPr/>
        </p:nvSpPr>
        <p:spPr bwMode="auto">
          <a:xfrm>
            <a:off x="7202488" y="3349625"/>
            <a:ext cx="87395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un</a:t>
            </a:r>
            <a:endParaRPr lang="zh-CN" altLang="en-US" sz="4400" b="1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文本框 89"/>
          <p:cNvSpPr txBox="1">
            <a:spLocks noChangeArrowheads="1"/>
          </p:cNvSpPr>
          <p:nvPr/>
        </p:nvSpPr>
        <p:spPr bwMode="auto">
          <a:xfrm>
            <a:off x="5624513" y="2714625"/>
            <a:ext cx="15215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chūn</a:t>
            </a:r>
            <a:endParaRPr lang="zh-CN" altLang="en-US" sz="48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文本框 90"/>
          <p:cNvSpPr txBox="1">
            <a:spLocks noChangeArrowheads="1"/>
          </p:cNvSpPr>
          <p:nvPr/>
        </p:nvSpPr>
        <p:spPr bwMode="auto">
          <a:xfrm>
            <a:off x="7137400" y="1974850"/>
            <a:ext cx="1076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rùn</a:t>
            </a:r>
            <a:endParaRPr lang="zh-CN" altLang="en-US" sz="48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文本框 91"/>
          <p:cNvSpPr txBox="1">
            <a:spLocks noChangeArrowheads="1"/>
          </p:cNvSpPr>
          <p:nvPr/>
        </p:nvSpPr>
        <p:spPr bwMode="auto">
          <a:xfrm>
            <a:off x="8280400" y="2689225"/>
            <a:ext cx="10398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tūn</a:t>
            </a:r>
            <a:endParaRPr lang="zh-CN" altLang="en-US" sz="48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文本框 92"/>
          <p:cNvSpPr txBox="1">
            <a:spLocks noChangeArrowheads="1"/>
          </p:cNvSpPr>
          <p:nvPr/>
        </p:nvSpPr>
        <p:spPr bwMode="auto">
          <a:xfrm>
            <a:off x="8280400" y="3903663"/>
            <a:ext cx="12144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hūn</a:t>
            </a:r>
            <a:endParaRPr lang="zh-CN" altLang="en-US" sz="48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" name="文本框 93"/>
          <p:cNvSpPr txBox="1">
            <a:spLocks noChangeArrowheads="1"/>
          </p:cNvSpPr>
          <p:nvPr/>
        </p:nvSpPr>
        <p:spPr bwMode="auto">
          <a:xfrm>
            <a:off x="6923088" y="4475163"/>
            <a:ext cx="15215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zhǔn</a:t>
            </a:r>
            <a:endParaRPr lang="zh-CN" altLang="en-US" sz="48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" name="文本框 94"/>
          <p:cNvSpPr txBox="1">
            <a:spLocks noChangeArrowheads="1"/>
          </p:cNvSpPr>
          <p:nvPr/>
        </p:nvSpPr>
        <p:spPr bwMode="auto">
          <a:xfrm>
            <a:off x="5922963" y="3903663"/>
            <a:ext cx="10064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lún</a:t>
            </a:r>
            <a:endParaRPr lang="zh-CN" altLang="en-US" sz="48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练习拼读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52" y="2348706"/>
            <a:ext cx="3028950" cy="4010025"/>
          </a:xfrm>
          <a:prstGeom prst="rect">
            <a:avLst/>
          </a:prstGeom>
        </p:spPr>
      </p:pic>
      <p:grpSp>
        <p:nvGrpSpPr>
          <p:cNvPr id="17" name="组合 80"/>
          <p:cNvGrpSpPr/>
          <p:nvPr/>
        </p:nvGrpSpPr>
        <p:grpSpPr bwMode="auto">
          <a:xfrm>
            <a:off x="5738797" y="1752588"/>
            <a:ext cx="4443430" cy="4143404"/>
            <a:chOff x="1907778" y="1196813"/>
            <a:chExt cx="5328444" cy="4464373"/>
          </a:xfrm>
          <a:solidFill>
            <a:srgbClr val="AAD8E5"/>
          </a:solidFill>
        </p:grpSpPr>
        <p:sp>
          <p:nvSpPr>
            <p:cNvPr id="18" name="椭圆 17"/>
            <p:cNvSpPr/>
            <p:nvPr/>
          </p:nvSpPr>
          <p:spPr>
            <a:xfrm>
              <a:off x="1907778" y="1196814"/>
              <a:ext cx="5328444" cy="44643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直接连接符 18"/>
            <p:cNvSpPr/>
            <p:nvPr/>
          </p:nvSpPr>
          <p:spPr>
            <a:xfrm rot="16200000" flipH="1">
              <a:off x="3485766" y="2197380"/>
              <a:ext cx="2078243" cy="77109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直接连接符 19"/>
            <p:cNvSpPr/>
            <p:nvPr/>
          </p:nvSpPr>
          <p:spPr>
            <a:xfrm>
              <a:off x="4477776" y="3275056"/>
              <a:ext cx="2141665" cy="1462467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直接连接符 20"/>
            <p:cNvSpPr/>
            <p:nvPr/>
          </p:nvSpPr>
          <p:spPr>
            <a:xfrm rot="5400000">
              <a:off x="2721122" y="3165073"/>
              <a:ext cx="1809311" cy="1875330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4089181" y="2947307"/>
              <a:ext cx="914385" cy="91419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" name="文本框 88"/>
          <p:cNvSpPr txBox="1">
            <a:spLocks noChangeArrowheads="1"/>
          </p:cNvSpPr>
          <p:nvPr/>
        </p:nvSpPr>
        <p:spPr bwMode="auto">
          <a:xfrm>
            <a:off x="7532688" y="3413125"/>
            <a:ext cx="87395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ün</a:t>
            </a:r>
          </a:p>
        </p:txBody>
      </p:sp>
      <p:sp>
        <p:nvSpPr>
          <p:cNvPr id="24" name="文本框 91"/>
          <p:cNvSpPr txBox="1">
            <a:spLocks noChangeArrowheads="1"/>
          </p:cNvSpPr>
          <p:nvPr/>
        </p:nvSpPr>
        <p:spPr bwMode="auto">
          <a:xfrm>
            <a:off x="7367588" y="4467225"/>
            <a:ext cx="13003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5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xún</a:t>
            </a:r>
            <a:endParaRPr lang="zh-CN" altLang="en-US" sz="54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93"/>
          <p:cNvSpPr txBox="1">
            <a:spLocks noChangeArrowheads="1"/>
          </p:cNvSpPr>
          <p:nvPr/>
        </p:nvSpPr>
        <p:spPr bwMode="auto">
          <a:xfrm>
            <a:off x="8543925" y="2900363"/>
            <a:ext cx="133882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5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qún</a:t>
            </a:r>
            <a:endParaRPr lang="zh-CN" altLang="en-US" sz="54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文本框 94"/>
          <p:cNvSpPr txBox="1">
            <a:spLocks noChangeArrowheads="1"/>
          </p:cNvSpPr>
          <p:nvPr/>
        </p:nvSpPr>
        <p:spPr bwMode="auto">
          <a:xfrm>
            <a:off x="6202363" y="2895600"/>
            <a:ext cx="11080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5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jūn</a:t>
            </a:r>
            <a:endParaRPr lang="zh-CN" altLang="en-US" sz="54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复韵母</a:t>
            </a:r>
          </a:p>
        </p:txBody>
      </p:sp>
      <p:sp>
        <p:nvSpPr>
          <p:cNvPr id="3" name="WordArt 8"/>
          <p:cNvSpPr>
            <a:spLocks noTextEdit="1"/>
          </p:cNvSpPr>
          <p:nvPr/>
        </p:nvSpPr>
        <p:spPr>
          <a:xfrm>
            <a:off x="4773009" y="2286985"/>
            <a:ext cx="5929313" cy="3143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b="1" noProof="1">
                <a:ln w="2857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ɑi ei ui </a:t>
            </a:r>
          </a:p>
          <a:p>
            <a:pPr algn="ctr" eaLnBrk="0" hangingPunct="0"/>
            <a:r>
              <a:rPr lang="zh-CN" altLang="en-US" sz="3600" b="1" noProof="1">
                <a:ln w="2857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ɑo ou iu </a:t>
            </a:r>
          </a:p>
          <a:p>
            <a:pPr algn="ctr" eaLnBrk="0" hangingPunct="0"/>
            <a:r>
              <a:rPr lang="zh-CN" altLang="en-US" sz="3600" b="1" noProof="1">
                <a:ln w="2857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ie üe er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42" y="2314574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做一做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617913" y="1812744"/>
            <a:ext cx="8053387" cy="1951496"/>
          </a:xfrm>
          <a:prstGeom prst="rect">
            <a:avLst/>
          </a:prstGeom>
          <a:noFill/>
          <a:ln w="9525" cmpd="sng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g——un——(            )     j——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ün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—— (            ) </a:t>
            </a:r>
            <a:endParaRPr lang="en-US" altLang="zh-CN" sz="11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k——un——(            )     q——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ün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——(            ) </a:t>
            </a:r>
            <a:endParaRPr lang="en-US" altLang="zh-CN" sz="11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h——un——(            )     x——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ün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——(             ) </a:t>
            </a:r>
            <a:endParaRPr lang="en-US" altLang="zh-CN" sz="36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086475" y="1922463"/>
            <a:ext cx="8413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gun</a:t>
            </a:r>
            <a:endParaRPr lang="zh-CN" altLang="en-US" sz="28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6084888" y="2605088"/>
            <a:ext cx="8242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kun</a:t>
            </a:r>
            <a:endParaRPr lang="zh-CN" altLang="en-US" sz="28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6084888" y="3263900"/>
            <a:ext cx="8435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hun</a:t>
            </a:r>
            <a:endParaRPr lang="zh-CN" altLang="en-US" sz="28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10141573" y="1985963"/>
            <a:ext cx="723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jun</a:t>
            </a:r>
            <a:endParaRPr lang="zh-CN" altLang="en-US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10082835" y="2605088"/>
            <a:ext cx="8435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qun</a:t>
            </a:r>
            <a:endParaRPr lang="zh-CN" altLang="en-US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10154273" y="3263900"/>
            <a:ext cx="8242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xun</a:t>
            </a:r>
            <a:endParaRPr lang="zh-CN" altLang="en-US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52" y="2882900"/>
            <a:ext cx="2625450" cy="3475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7" grpId="0"/>
      <p:bldP spid="28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阅读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5" name="组合 104"/>
          <p:cNvGrpSpPr/>
          <p:nvPr/>
        </p:nvGrpSpPr>
        <p:grpSpPr>
          <a:xfrm>
            <a:off x="5275801" y="1644650"/>
            <a:ext cx="5423424" cy="4171950"/>
            <a:chOff x="4313238" y="1466850"/>
            <a:chExt cx="7056437" cy="5428140"/>
          </a:xfrm>
        </p:grpSpPr>
        <p:sp>
          <p:nvSpPr>
            <p:cNvPr id="2" name="矩形 3"/>
            <p:cNvSpPr>
              <a:spLocks noChangeArrowheads="1"/>
            </p:cNvSpPr>
            <p:nvPr/>
          </p:nvSpPr>
          <p:spPr bwMode="auto">
            <a:xfrm>
              <a:off x="4313238" y="2174875"/>
              <a:ext cx="7056437" cy="4720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28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蓝 天 是 白 云 的 家 ，</a:t>
              </a:r>
            </a:p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28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树 林 是 小 鸟 的 家 ，</a:t>
              </a:r>
            </a:p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28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小 河 是 鱼 儿 的 家 ，</a:t>
              </a:r>
            </a:p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28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泥 土 是 种 子 的 家 。</a:t>
              </a:r>
            </a:p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28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我 们 是 祖 国 的 花 朵 ，</a:t>
              </a:r>
            </a:p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28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祖 国 就 是 我 们 的 家 。</a:t>
              </a:r>
            </a:p>
          </p:txBody>
        </p:sp>
        <p:sp>
          <p:nvSpPr>
            <p:cNvPr id="4" name="文本框 4"/>
            <p:cNvSpPr txBox="1">
              <a:spLocks noChangeArrowheads="1"/>
            </p:cNvSpPr>
            <p:nvPr/>
          </p:nvSpPr>
          <p:spPr bwMode="auto">
            <a:xfrm>
              <a:off x="4375151" y="6165850"/>
              <a:ext cx="1008063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zǔ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文本框 5"/>
            <p:cNvSpPr txBox="1">
              <a:spLocks noChangeArrowheads="1"/>
            </p:cNvSpPr>
            <p:nvPr/>
          </p:nvSpPr>
          <p:spPr bwMode="auto">
            <a:xfrm>
              <a:off x="5014913" y="6165850"/>
              <a:ext cx="1008062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g</a:t>
              </a: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uó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文本框 6"/>
            <p:cNvSpPr txBox="1">
              <a:spLocks noChangeArrowheads="1"/>
            </p:cNvSpPr>
            <p:nvPr/>
          </p:nvSpPr>
          <p:spPr bwMode="auto">
            <a:xfrm>
              <a:off x="5749925" y="6165850"/>
              <a:ext cx="1008063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jiù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>
              <a:spLocks noChangeArrowheads="1"/>
            </p:cNvSpPr>
            <p:nvPr/>
          </p:nvSpPr>
          <p:spPr bwMode="auto">
            <a:xfrm>
              <a:off x="6434138" y="6165850"/>
              <a:ext cx="1008062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shì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>
              <a:spLocks noChangeArrowheads="1"/>
            </p:cNvSpPr>
            <p:nvPr/>
          </p:nvSpPr>
          <p:spPr bwMode="auto">
            <a:xfrm>
              <a:off x="7048499" y="6165850"/>
              <a:ext cx="1008063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wǒ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文本框 9"/>
            <p:cNvSpPr txBox="1">
              <a:spLocks noChangeArrowheads="1"/>
            </p:cNvSpPr>
            <p:nvPr/>
          </p:nvSpPr>
          <p:spPr bwMode="auto">
            <a:xfrm>
              <a:off x="7691438" y="6165850"/>
              <a:ext cx="1008062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men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0"/>
            <p:cNvSpPr txBox="1">
              <a:spLocks noChangeArrowheads="1"/>
            </p:cNvSpPr>
            <p:nvPr/>
          </p:nvSpPr>
          <p:spPr bwMode="auto">
            <a:xfrm>
              <a:off x="8489951" y="6165850"/>
              <a:ext cx="1008063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de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文本框 11"/>
            <p:cNvSpPr txBox="1">
              <a:spLocks noChangeArrowheads="1"/>
            </p:cNvSpPr>
            <p:nvPr/>
          </p:nvSpPr>
          <p:spPr bwMode="auto">
            <a:xfrm>
              <a:off x="9137650" y="6165850"/>
              <a:ext cx="1008063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ji</a:t>
              </a:r>
              <a:r>
                <a:rPr lang="en-US" altLang="zh-CN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ā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文本框 12"/>
            <p:cNvSpPr txBox="1">
              <a:spLocks noChangeArrowheads="1"/>
            </p:cNvSpPr>
            <p:nvPr/>
          </p:nvSpPr>
          <p:spPr bwMode="auto">
            <a:xfrm>
              <a:off x="4313238" y="5365751"/>
              <a:ext cx="1008062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wǒ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13"/>
            <p:cNvSpPr txBox="1">
              <a:spLocks noChangeArrowheads="1"/>
            </p:cNvSpPr>
            <p:nvPr/>
          </p:nvSpPr>
          <p:spPr bwMode="auto">
            <a:xfrm>
              <a:off x="4975225" y="5365751"/>
              <a:ext cx="1008063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mēn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文本框 14"/>
            <p:cNvSpPr txBox="1">
              <a:spLocks noChangeArrowheads="1"/>
            </p:cNvSpPr>
            <p:nvPr/>
          </p:nvSpPr>
          <p:spPr bwMode="auto">
            <a:xfrm>
              <a:off x="5724525" y="5365751"/>
              <a:ext cx="1008063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shì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文本框 15"/>
            <p:cNvSpPr txBox="1">
              <a:spLocks noChangeArrowheads="1"/>
            </p:cNvSpPr>
            <p:nvPr/>
          </p:nvSpPr>
          <p:spPr bwMode="auto">
            <a:xfrm>
              <a:off x="6423025" y="5365751"/>
              <a:ext cx="1008063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zǔ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文本框 16"/>
            <p:cNvSpPr txBox="1">
              <a:spLocks noChangeArrowheads="1"/>
            </p:cNvSpPr>
            <p:nvPr/>
          </p:nvSpPr>
          <p:spPr bwMode="auto">
            <a:xfrm>
              <a:off x="7075488" y="5365751"/>
              <a:ext cx="1008062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g</a:t>
              </a: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uó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文本框 17"/>
            <p:cNvSpPr txBox="1">
              <a:spLocks noChangeArrowheads="1"/>
            </p:cNvSpPr>
            <p:nvPr/>
          </p:nvSpPr>
          <p:spPr bwMode="auto">
            <a:xfrm>
              <a:off x="7815263" y="5365751"/>
              <a:ext cx="1006475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de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文本框 18"/>
            <p:cNvSpPr txBox="1">
              <a:spLocks noChangeArrowheads="1"/>
            </p:cNvSpPr>
            <p:nvPr/>
          </p:nvSpPr>
          <p:spPr bwMode="auto">
            <a:xfrm>
              <a:off x="8416925" y="5365751"/>
              <a:ext cx="1008063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hu</a:t>
              </a:r>
              <a:r>
                <a:rPr lang="en-US" altLang="zh-CN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ā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文本框 19"/>
            <p:cNvSpPr txBox="1">
              <a:spLocks noChangeArrowheads="1"/>
            </p:cNvSpPr>
            <p:nvPr/>
          </p:nvSpPr>
          <p:spPr bwMode="auto">
            <a:xfrm>
              <a:off x="9136063" y="5365751"/>
              <a:ext cx="1008062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duǒ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文本框 20"/>
            <p:cNvSpPr txBox="1">
              <a:spLocks noChangeArrowheads="1"/>
            </p:cNvSpPr>
            <p:nvPr/>
          </p:nvSpPr>
          <p:spPr bwMode="auto">
            <a:xfrm>
              <a:off x="4457700" y="4540250"/>
              <a:ext cx="1008063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ní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文本框 21"/>
            <p:cNvSpPr txBox="1">
              <a:spLocks noChangeArrowheads="1"/>
            </p:cNvSpPr>
            <p:nvPr/>
          </p:nvSpPr>
          <p:spPr bwMode="auto">
            <a:xfrm>
              <a:off x="5097463" y="4540250"/>
              <a:ext cx="1008062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tǔ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文本框 22"/>
            <p:cNvSpPr txBox="1">
              <a:spLocks noChangeArrowheads="1"/>
            </p:cNvSpPr>
            <p:nvPr/>
          </p:nvSpPr>
          <p:spPr bwMode="auto">
            <a:xfrm>
              <a:off x="5753100" y="4540250"/>
              <a:ext cx="1008063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shì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文本框 23"/>
            <p:cNvSpPr txBox="1">
              <a:spLocks noChangeArrowheads="1"/>
            </p:cNvSpPr>
            <p:nvPr/>
          </p:nvSpPr>
          <p:spPr bwMode="auto">
            <a:xfrm>
              <a:off x="7183438" y="4540250"/>
              <a:ext cx="1008062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zi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文本框 24"/>
            <p:cNvSpPr txBox="1">
              <a:spLocks noChangeArrowheads="1"/>
            </p:cNvSpPr>
            <p:nvPr/>
          </p:nvSpPr>
          <p:spPr bwMode="auto">
            <a:xfrm>
              <a:off x="7815263" y="4540250"/>
              <a:ext cx="1008062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de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文本框 25"/>
            <p:cNvSpPr txBox="1">
              <a:spLocks noChangeArrowheads="1"/>
            </p:cNvSpPr>
            <p:nvPr/>
          </p:nvSpPr>
          <p:spPr bwMode="auto">
            <a:xfrm>
              <a:off x="8489951" y="4508500"/>
              <a:ext cx="1008063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ji</a:t>
              </a:r>
              <a:r>
                <a:rPr lang="en-US" altLang="zh-CN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ā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文本框 26"/>
            <p:cNvSpPr txBox="1">
              <a:spLocks noChangeArrowheads="1"/>
            </p:cNvSpPr>
            <p:nvPr/>
          </p:nvSpPr>
          <p:spPr bwMode="auto">
            <a:xfrm>
              <a:off x="6246813" y="4540250"/>
              <a:ext cx="1274762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zhǒn</a:t>
              </a:r>
              <a:r>
                <a:rPr lang="en-US" altLang="zh-CN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g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文本框 27"/>
            <p:cNvSpPr txBox="1">
              <a:spLocks noChangeArrowheads="1"/>
            </p:cNvSpPr>
            <p:nvPr/>
          </p:nvSpPr>
          <p:spPr bwMode="auto">
            <a:xfrm>
              <a:off x="4313238" y="2038350"/>
              <a:ext cx="1008062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lán</a:t>
              </a:r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文本框 28"/>
            <p:cNvSpPr txBox="1">
              <a:spLocks noChangeArrowheads="1"/>
            </p:cNvSpPr>
            <p:nvPr/>
          </p:nvSpPr>
          <p:spPr bwMode="auto">
            <a:xfrm>
              <a:off x="4967289" y="2073275"/>
              <a:ext cx="1008062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tiān</a:t>
              </a:r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文本框 29"/>
            <p:cNvSpPr txBox="1">
              <a:spLocks noChangeArrowheads="1"/>
            </p:cNvSpPr>
            <p:nvPr/>
          </p:nvSpPr>
          <p:spPr bwMode="auto">
            <a:xfrm>
              <a:off x="5702300" y="2073275"/>
              <a:ext cx="1008063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shì</a:t>
              </a:r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文本框 30"/>
            <p:cNvSpPr txBox="1">
              <a:spLocks noChangeArrowheads="1"/>
            </p:cNvSpPr>
            <p:nvPr/>
          </p:nvSpPr>
          <p:spPr bwMode="auto">
            <a:xfrm>
              <a:off x="6380163" y="2073275"/>
              <a:ext cx="1008062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bái</a:t>
              </a:r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文本框 31"/>
            <p:cNvSpPr txBox="1">
              <a:spLocks noChangeArrowheads="1"/>
            </p:cNvSpPr>
            <p:nvPr/>
          </p:nvSpPr>
          <p:spPr bwMode="auto">
            <a:xfrm>
              <a:off x="7075488" y="2073275"/>
              <a:ext cx="1008062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yún</a:t>
              </a:r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文本框 32"/>
            <p:cNvSpPr txBox="1">
              <a:spLocks noChangeArrowheads="1"/>
            </p:cNvSpPr>
            <p:nvPr/>
          </p:nvSpPr>
          <p:spPr bwMode="auto">
            <a:xfrm>
              <a:off x="7805738" y="2073275"/>
              <a:ext cx="1008062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de</a:t>
              </a:r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文本框 33"/>
            <p:cNvSpPr txBox="1">
              <a:spLocks noChangeArrowheads="1"/>
            </p:cNvSpPr>
            <p:nvPr/>
          </p:nvSpPr>
          <p:spPr bwMode="auto">
            <a:xfrm>
              <a:off x="8489951" y="2073275"/>
              <a:ext cx="1008063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jiā</a:t>
              </a:r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4" name="文本框 34"/>
            <p:cNvSpPr txBox="1">
              <a:spLocks noChangeArrowheads="1"/>
            </p:cNvSpPr>
            <p:nvPr/>
          </p:nvSpPr>
          <p:spPr bwMode="auto">
            <a:xfrm>
              <a:off x="4313238" y="2894013"/>
              <a:ext cx="1008062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shù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" name="文本框 35"/>
            <p:cNvSpPr txBox="1">
              <a:spLocks noChangeArrowheads="1"/>
            </p:cNvSpPr>
            <p:nvPr/>
          </p:nvSpPr>
          <p:spPr bwMode="auto">
            <a:xfrm>
              <a:off x="5046663" y="2894013"/>
              <a:ext cx="1008062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lín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8" name="文本框 36"/>
            <p:cNvSpPr txBox="1">
              <a:spLocks noChangeArrowheads="1"/>
            </p:cNvSpPr>
            <p:nvPr/>
          </p:nvSpPr>
          <p:spPr bwMode="auto">
            <a:xfrm>
              <a:off x="5702300" y="2894013"/>
              <a:ext cx="1008063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shì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文本框 37"/>
            <p:cNvSpPr txBox="1">
              <a:spLocks noChangeArrowheads="1"/>
            </p:cNvSpPr>
            <p:nvPr/>
          </p:nvSpPr>
          <p:spPr bwMode="auto">
            <a:xfrm>
              <a:off x="6315075" y="2894013"/>
              <a:ext cx="1008063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xi</a:t>
              </a:r>
              <a:r>
                <a:rPr lang="en-US" altLang="zh-CN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ǎ</a:t>
              </a: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o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文本框 38"/>
            <p:cNvSpPr txBox="1">
              <a:spLocks noChangeArrowheads="1"/>
            </p:cNvSpPr>
            <p:nvPr/>
          </p:nvSpPr>
          <p:spPr bwMode="auto">
            <a:xfrm>
              <a:off x="6943725" y="2895600"/>
              <a:ext cx="1008063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ni</a:t>
              </a:r>
              <a:r>
                <a:rPr lang="en-US" altLang="zh-CN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ǎ</a:t>
              </a: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o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文本框 39"/>
            <p:cNvSpPr txBox="1">
              <a:spLocks noChangeArrowheads="1"/>
            </p:cNvSpPr>
            <p:nvPr/>
          </p:nvSpPr>
          <p:spPr bwMode="auto">
            <a:xfrm>
              <a:off x="7805738" y="2894013"/>
              <a:ext cx="1008062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de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" name="文本框 40"/>
            <p:cNvSpPr txBox="1">
              <a:spLocks noChangeArrowheads="1"/>
            </p:cNvSpPr>
            <p:nvPr/>
          </p:nvSpPr>
          <p:spPr bwMode="auto">
            <a:xfrm>
              <a:off x="8482013" y="2894013"/>
              <a:ext cx="1008062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ji</a:t>
              </a:r>
              <a:r>
                <a:rPr lang="en-US" altLang="zh-CN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ā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文本框 41"/>
            <p:cNvSpPr txBox="1">
              <a:spLocks noChangeArrowheads="1"/>
            </p:cNvSpPr>
            <p:nvPr/>
          </p:nvSpPr>
          <p:spPr bwMode="auto">
            <a:xfrm>
              <a:off x="4318000" y="3729040"/>
              <a:ext cx="1008063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xi</a:t>
              </a:r>
              <a:r>
                <a:rPr lang="en-US" altLang="zh-CN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ǎ</a:t>
              </a: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o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文本框 42"/>
            <p:cNvSpPr txBox="1">
              <a:spLocks noChangeArrowheads="1"/>
            </p:cNvSpPr>
            <p:nvPr/>
          </p:nvSpPr>
          <p:spPr bwMode="auto">
            <a:xfrm>
              <a:off x="5033964" y="3729040"/>
              <a:ext cx="1008062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hé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" name="文本框 43"/>
            <p:cNvSpPr txBox="1">
              <a:spLocks noChangeArrowheads="1"/>
            </p:cNvSpPr>
            <p:nvPr/>
          </p:nvSpPr>
          <p:spPr bwMode="auto">
            <a:xfrm>
              <a:off x="5757863" y="3729040"/>
              <a:ext cx="1008062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shì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4" name="文本框 44"/>
            <p:cNvSpPr txBox="1">
              <a:spLocks noChangeArrowheads="1"/>
            </p:cNvSpPr>
            <p:nvPr/>
          </p:nvSpPr>
          <p:spPr bwMode="auto">
            <a:xfrm>
              <a:off x="6473825" y="3729040"/>
              <a:ext cx="1006475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yú</a:t>
              </a:r>
              <a:endParaRPr lang="zh-CN" altLang="en-US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6" name="文本框 45"/>
            <p:cNvSpPr txBox="1">
              <a:spLocks noChangeArrowheads="1"/>
            </p:cNvSpPr>
            <p:nvPr/>
          </p:nvSpPr>
          <p:spPr bwMode="auto">
            <a:xfrm>
              <a:off x="7183438" y="3729040"/>
              <a:ext cx="1008062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ér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8" name="文本框 46"/>
            <p:cNvSpPr txBox="1">
              <a:spLocks noChangeArrowheads="1"/>
            </p:cNvSpPr>
            <p:nvPr/>
          </p:nvSpPr>
          <p:spPr bwMode="auto">
            <a:xfrm>
              <a:off x="7794625" y="3729040"/>
              <a:ext cx="1008063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de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" name="文本框 47"/>
            <p:cNvSpPr txBox="1">
              <a:spLocks noChangeArrowheads="1"/>
            </p:cNvSpPr>
            <p:nvPr/>
          </p:nvSpPr>
          <p:spPr bwMode="auto">
            <a:xfrm>
              <a:off x="8526463" y="3729040"/>
              <a:ext cx="1008062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ji</a:t>
              </a:r>
              <a:r>
                <a:rPr lang="en-US" altLang="zh-CN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ā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文本框 49"/>
            <p:cNvSpPr txBox="1">
              <a:spLocks noChangeArrowheads="1"/>
            </p:cNvSpPr>
            <p:nvPr/>
          </p:nvSpPr>
          <p:spPr bwMode="auto">
            <a:xfrm>
              <a:off x="6305550" y="1466850"/>
              <a:ext cx="1008063" cy="412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16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jiā</a:t>
              </a:r>
              <a:endParaRPr lang="zh-CN" altLang="en-US" sz="1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" name="矩形 51"/>
            <p:cNvSpPr>
              <a:spLocks noChangeArrowheads="1"/>
            </p:cNvSpPr>
            <p:nvPr/>
          </p:nvSpPr>
          <p:spPr bwMode="auto">
            <a:xfrm>
              <a:off x="6170613" y="1616075"/>
              <a:ext cx="739559" cy="713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3200" b="1">
                  <a:solidFill>
                    <a:srgbClr val="80008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家</a:t>
              </a:r>
              <a:endParaRPr lang="zh-CN" altLang="en-US" sz="1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07" name="图片 10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52" y="2882900"/>
            <a:ext cx="2625450" cy="347583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4315" r="4649" b="43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282700" y="961192"/>
            <a:ext cx="9626600" cy="4258508"/>
          </a:xfrm>
          <a:prstGeom prst="rect">
            <a:avLst/>
          </a:prstGeom>
          <a:solidFill>
            <a:srgbClr val="29225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206860" y="1442411"/>
            <a:ext cx="5452249" cy="2202489"/>
            <a:chOff x="752564" y="2664882"/>
            <a:chExt cx="4670096" cy="2202489"/>
          </a:xfrm>
        </p:grpSpPr>
        <p:sp>
          <p:nvSpPr>
            <p:cNvPr id="13" name="文本框 12"/>
            <p:cNvSpPr txBox="1"/>
            <p:nvPr/>
          </p:nvSpPr>
          <p:spPr>
            <a:xfrm>
              <a:off x="752564" y="2664882"/>
              <a:ext cx="46700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感谢各位的聆听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</a:t>
              </a:r>
              <a:r>
                <a:rPr lang="zh-CN" altLang="en-US" sz="28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一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年级上册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H="1">
            <a:off x="4699395" y="4462757"/>
            <a:ext cx="2467179" cy="321642"/>
            <a:chOff x="10185400" y="5731858"/>
            <a:chExt cx="1384360" cy="321642"/>
          </a:xfrm>
        </p:grpSpPr>
        <p:sp>
          <p:nvSpPr>
            <p:cNvPr id="18" name="矩形 17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我会读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05713" y="2320608"/>
            <a:ext cx="2428875" cy="22161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CN" sz="13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ɑn</a:t>
            </a:r>
            <a:endParaRPr kumimoji="1" lang="en-US" altLang="en-US" sz="138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48150" y="5106670"/>
            <a:ext cx="5198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6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ɑ</a:t>
            </a:r>
            <a:r>
              <a:rPr lang="en-US" sz="36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</a:t>
            </a: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36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ɑ</a:t>
            </a:r>
            <a:r>
              <a:rPr lang="en-US" sz="36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</a:t>
            </a: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36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ɑ</a:t>
            </a:r>
            <a:r>
              <a:rPr lang="en-US" sz="36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</a:t>
            </a: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，天安门。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1" b="14549"/>
          <a:stretch>
            <a:fillRect/>
          </a:stretch>
        </p:blipFill>
        <p:spPr>
          <a:xfrm>
            <a:off x="1814512" y="2271237"/>
            <a:ext cx="4867275" cy="2314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我会读</a:t>
            </a:r>
          </a:p>
        </p:txBody>
      </p:sp>
      <p:pic>
        <p:nvPicPr>
          <p:cNvPr id="8" name="图片 1"/>
          <p:cNvPicPr>
            <a:picLocks noChangeAspect="1"/>
          </p:cNvPicPr>
          <p:nvPr/>
        </p:nvPicPr>
        <p:blipFill>
          <a:blip r:embed="rId3"/>
          <a:srcRect l="51376" t="31462" r="14056" b="42088"/>
          <a:stretch>
            <a:fillRect/>
          </a:stretch>
        </p:blipFill>
        <p:spPr bwMode="auto">
          <a:xfrm>
            <a:off x="2308456" y="1882423"/>
            <a:ext cx="3063901" cy="2519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组合 1"/>
          <p:cNvGrpSpPr/>
          <p:nvPr/>
        </p:nvGrpSpPr>
        <p:grpSpPr>
          <a:xfrm>
            <a:off x="6375143" y="2341351"/>
            <a:ext cx="3786815" cy="1594271"/>
            <a:chOff x="6819644" y="2558629"/>
            <a:chExt cx="2448204" cy="1030708"/>
          </a:xfrm>
        </p:grpSpPr>
        <p:grpSp>
          <p:nvGrpSpPr>
            <p:cNvPr id="10" name="组合 5"/>
            <p:cNvGrpSpPr/>
            <p:nvPr/>
          </p:nvGrpSpPr>
          <p:grpSpPr>
            <a:xfrm>
              <a:off x="6819644" y="2558629"/>
              <a:ext cx="2448204" cy="1030708"/>
              <a:chOff x="3252255" y="1236416"/>
              <a:chExt cx="2111811" cy="1494527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11" name="矩形 10"/>
              <p:cNvSpPr/>
              <p:nvPr/>
            </p:nvSpPr>
            <p:spPr>
              <a:xfrm>
                <a:off x="3275892" y="1236416"/>
                <a:ext cx="2088174" cy="14945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32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" name="直接连接符 11"/>
              <p:cNvSpPr/>
              <p:nvPr/>
            </p:nvSpPr>
            <p:spPr>
              <a:xfrm>
                <a:off x="3275892" y="1772862"/>
                <a:ext cx="2088174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" name="直接连接符 12"/>
              <p:cNvSpPr/>
              <p:nvPr/>
            </p:nvSpPr>
            <p:spPr>
              <a:xfrm>
                <a:off x="3275892" y="2204898"/>
                <a:ext cx="2088174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直接连接符 13"/>
              <p:cNvSpPr/>
              <p:nvPr/>
            </p:nvSpPr>
            <p:spPr>
              <a:xfrm>
                <a:off x="3252255" y="1373632"/>
                <a:ext cx="2088174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直接连接符 14"/>
              <p:cNvSpPr/>
              <p:nvPr/>
            </p:nvSpPr>
            <p:spPr>
              <a:xfrm>
                <a:off x="3252255" y="2626536"/>
                <a:ext cx="2088174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" name="文本框 9"/>
            <p:cNvSpPr txBox="1">
              <a:spLocks noChangeArrowheads="1"/>
            </p:cNvSpPr>
            <p:nvPr/>
          </p:nvSpPr>
          <p:spPr bwMode="auto">
            <a:xfrm>
              <a:off x="7251700" y="2652713"/>
              <a:ext cx="1385812" cy="716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66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yuan</a:t>
              </a:r>
              <a:endParaRPr lang="zh-CN" altLang="en-US" sz="66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3695700" y="4875213"/>
            <a:ext cx="537679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000" b="1" dirty="0" err="1">
                <a:solidFill>
                  <a:srgbClr val="00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yu</a:t>
            </a:r>
            <a:r>
              <a:rPr lang="en-US" altLang="zh-CN" sz="6000" b="1" dirty="0">
                <a:solidFill>
                  <a:srgbClr val="00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+ </a:t>
            </a:r>
            <a:r>
              <a:rPr lang="en-US" altLang="zh-CN" sz="5400" dirty="0">
                <a:solidFill>
                  <a:srgbClr val="00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6000" b="1" dirty="0">
                <a:solidFill>
                  <a:srgbClr val="00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</a:t>
            </a:r>
            <a:r>
              <a:rPr lang="zh-CN" altLang="en-US" sz="6000" b="1" dirty="0">
                <a:solidFill>
                  <a:srgbClr val="00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→</a:t>
            </a:r>
            <a:r>
              <a:rPr lang="en-US" altLang="zh-CN" sz="6000" b="1" dirty="0">
                <a:solidFill>
                  <a:srgbClr val="00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yu</a:t>
            </a:r>
            <a:r>
              <a:rPr lang="en-US" altLang="zh-CN" sz="6000" dirty="0">
                <a:solidFill>
                  <a:srgbClr val="00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6000" b="1" dirty="0">
                <a:solidFill>
                  <a:srgbClr val="00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</a:t>
            </a:r>
            <a:endParaRPr lang="zh-CN" altLang="en-US" sz="6000" b="1" dirty="0">
              <a:solidFill>
                <a:srgbClr val="0066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yuan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的四声</a:t>
            </a:r>
          </a:p>
        </p:txBody>
      </p:sp>
      <p:grpSp>
        <p:nvGrpSpPr>
          <p:cNvPr id="18" name="组合 5"/>
          <p:cNvGrpSpPr/>
          <p:nvPr/>
        </p:nvGrpSpPr>
        <p:grpSpPr>
          <a:xfrm>
            <a:off x="2055276" y="1921068"/>
            <a:ext cx="3744311" cy="1838821"/>
            <a:chOff x="3252255" y="1236416"/>
            <a:chExt cx="2111811" cy="149452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9" name="矩形 18"/>
            <p:cNvSpPr/>
            <p:nvPr/>
          </p:nvSpPr>
          <p:spPr>
            <a:xfrm>
              <a:off x="3275892" y="1236416"/>
              <a:ext cx="2088174" cy="14945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直接连接符 19"/>
            <p:cNvSpPr/>
            <p:nvPr/>
          </p:nvSpPr>
          <p:spPr>
            <a:xfrm>
              <a:off x="3275892" y="1772862"/>
              <a:ext cx="208817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直接连接符 20"/>
            <p:cNvSpPr/>
            <p:nvPr/>
          </p:nvSpPr>
          <p:spPr>
            <a:xfrm>
              <a:off x="3275892" y="2204898"/>
              <a:ext cx="208817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直接连接符 21"/>
            <p:cNvSpPr/>
            <p:nvPr/>
          </p:nvSpPr>
          <p:spPr>
            <a:xfrm>
              <a:off x="3252255" y="1373632"/>
              <a:ext cx="208817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直接连接符 22"/>
            <p:cNvSpPr/>
            <p:nvPr/>
          </p:nvSpPr>
          <p:spPr>
            <a:xfrm>
              <a:off x="3252255" y="2626536"/>
              <a:ext cx="208817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" name="文本框 9"/>
          <p:cNvSpPr txBox="1">
            <a:spLocks noChangeArrowheads="1"/>
          </p:cNvSpPr>
          <p:nvPr/>
        </p:nvSpPr>
        <p:spPr bwMode="auto">
          <a:xfrm>
            <a:off x="2774950" y="2209800"/>
            <a:ext cx="214353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6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yuān</a:t>
            </a:r>
            <a:endParaRPr lang="zh-CN" altLang="en-US" sz="6600" b="1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5" name="组合 14"/>
          <p:cNvGrpSpPr/>
          <p:nvPr/>
        </p:nvGrpSpPr>
        <p:grpSpPr>
          <a:xfrm>
            <a:off x="6303629" y="1921068"/>
            <a:ext cx="3744313" cy="1838821"/>
            <a:chOff x="3252255" y="1236416"/>
            <a:chExt cx="2111811" cy="149452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6" name="矩形 25"/>
            <p:cNvSpPr/>
            <p:nvPr/>
          </p:nvSpPr>
          <p:spPr>
            <a:xfrm>
              <a:off x="3275892" y="1236416"/>
              <a:ext cx="2088174" cy="14945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直接连接符 26"/>
            <p:cNvSpPr/>
            <p:nvPr/>
          </p:nvSpPr>
          <p:spPr>
            <a:xfrm>
              <a:off x="3275892" y="1772862"/>
              <a:ext cx="208817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直接连接符 27"/>
            <p:cNvSpPr/>
            <p:nvPr/>
          </p:nvSpPr>
          <p:spPr>
            <a:xfrm>
              <a:off x="3275892" y="2204898"/>
              <a:ext cx="208817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直接连接符 28"/>
            <p:cNvSpPr/>
            <p:nvPr/>
          </p:nvSpPr>
          <p:spPr>
            <a:xfrm>
              <a:off x="3252255" y="1373632"/>
              <a:ext cx="208817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直接连接符 29"/>
            <p:cNvSpPr/>
            <p:nvPr/>
          </p:nvSpPr>
          <p:spPr>
            <a:xfrm>
              <a:off x="3252255" y="2626536"/>
              <a:ext cx="208817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1" name="文本框 20"/>
          <p:cNvSpPr txBox="1">
            <a:spLocks noChangeArrowheads="1"/>
          </p:cNvSpPr>
          <p:nvPr/>
        </p:nvSpPr>
        <p:spPr bwMode="auto">
          <a:xfrm>
            <a:off x="7023100" y="2209800"/>
            <a:ext cx="216277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6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yuán</a:t>
            </a:r>
            <a:endParaRPr lang="zh-CN" altLang="en-US" sz="6600" b="1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21"/>
          <p:cNvGrpSpPr/>
          <p:nvPr/>
        </p:nvGrpSpPr>
        <p:grpSpPr>
          <a:xfrm>
            <a:off x="2055276" y="4081247"/>
            <a:ext cx="3744311" cy="1838821"/>
            <a:chOff x="3252255" y="1236416"/>
            <a:chExt cx="2111811" cy="149452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3" name="矩形 32"/>
            <p:cNvSpPr/>
            <p:nvPr/>
          </p:nvSpPr>
          <p:spPr>
            <a:xfrm>
              <a:off x="3275892" y="1236416"/>
              <a:ext cx="2088174" cy="14945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直接连接符 33"/>
            <p:cNvSpPr/>
            <p:nvPr/>
          </p:nvSpPr>
          <p:spPr>
            <a:xfrm>
              <a:off x="3275892" y="1772862"/>
              <a:ext cx="208817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直接连接符 34"/>
            <p:cNvSpPr/>
            <p:nvPr/>
          </p:nvSpPr>
          <p:spPr>
            <a:xfrm>
              <a:off x="3275892" y="2204898"/>
              <a:ext cx="208817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直接连接符 35"/>
            <p:cNvSpPr/>
            <p:nvPr/>
          </p:nvSpPr>
          <p:spPr>
            <a:xfrm>
              <a:off x="3252255" y="1373632"/>
              <a:ext cx="208817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直接连接符 36"/>
            <p:cNvSpPr/>
            <p:nvPr/>
          </p:nvSpPr>
          <p:spPr>
            <a:xfrm>
              <a:off x="3252255" y="2626536"/>
              <a:ext cx="208817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8" name="文本框 27"/>
          <p:cNvSpPr txBox="1">
            <a:spLocks noChangeArrowheads="1"/>
          </p:cNvSpPr>
          <p:nvPr/>
        </p:nvSpPr>
        <p:spPr bwMode="auto">
          <a:xfrm>
            <a:off x="2774950" y="4368800"/>
            <a:ext cx="214353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6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yuǎn</a:t>
            </a:r>
            <a:endParaRPr lang="zh-CN" altLang="en-US" sz="6600" b="1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9" name="组合 28"/>
          <p:cNvGrpSpPr/>
          <p:nvPr/>
        </p:nvGrpSpPr>
        <p:grpSpPr>
          <a:xfrm>
            <a:off x="6303629" y="4081247"/>
            <a:ext cx="3744313" cy="1838821"/>
            <a:chOff x="3252255" y="1236416"/>
            <a:chExt cx="2111811" cy="149452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0" name="矩形 39"/>
            <p:cNvSpPr/>
            <p:nvPr/>
          </p:nvSpPr>
          <p:spPr>
            <a:xfrm>
              <a:off x="3275892" y="1236416"/>
              <a:ext cx="2088174" cy="14945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直接连接符 40"/>
            <p:cNvSpPr/>
            <p:nvPr/>
          </p:nvSpPr>
          <p:spPr>
            <a:xfrm>
              <a:off x="3275892" y="1772862"/>
              <a:ext cx="208817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直接连接符 41"/>
            <p:cNvSpPr/>
            <p:nvPr/>
          </p:nvSpPr>
          <p:spPr>
            <a:xfrm>
              <a:off x="3275892" y="2204898"/>
              <a:ext cx="208817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直接连接符 42"/>
            <p:cNvSpPr/>
            <p:nvPr/>
          </p:nvSpPr>
          <p:spPr>
            <a:xfrm>
              <a:off x="3252255" y="1373632"/>
              <a:ext cx="208817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直接连接符 43"/>
            <p:cNvSpPr/>
            <p:nvPr/>
          </p:nvSpPr>
          <p:spPr>
            <a:xfrm>
              <a:off x="3252255" y="2626536"/>
              <a:ext cx="208817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5" name="文本框 34"/>
          <p:cNvSpPr txBox="1">
            <a:spLocks noChangeArrowheads="1"/>
          </p:cNvSpPr>
          <p:nvPr/>
        </p:nvSpPr>
        <p:spPr bwMode="auto">
          <a:xfrm>
            <a:off x="7023100" y="4368800"/>
            <a:ext cx="214353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6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yuàn</a:t>
            </a:r>
            <a:endParaRPr lang="zh-CN" altLang="en-US" sz="6600" b="1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1" grpId="0"/>
      <p:bldP spid="38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认识前鼻韵母</a:t>
            </a: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3"/>
          <a:srcRect l="16918" t="42567" r="49705" b="24836"/>
          <a:stretch>
            <a:fillRect/>
          </a:stretch>
        </p:blipFill>
        <p:spPr>
          <a:xfrm>
            <a:off x="2646364" y="1776032"/>
            <a:ext cx="2736066" cy="2674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4243388" y="5121275"/>
            <a:ext cx="4429418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摁个门铃</a:t>
            </a:r>
            <a:r>
              <a:rPr lang="en-US" altLang="zh-CN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en </a:t>
            </a:r>
            <a:r>
              <a:rPr lang="en-US" altLang="zh-CN" sz="36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en</a:t>
            </a:r>
            <a:r>
              <a:rPr lang="en-US" altLang="zh-CN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en</a:t>
            </a: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  <a:endParaRPr lang="en-US" altLang="zh-CN" sz="36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7259636" y="1776032"/>
            <a:ext cx="2286000" cy="22161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CN" sz="13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en</a:t>
            </a:r>
            <a:endParaRPr kumimoji="1" lang="en-US" altLang="en-US" sz="138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练习拼读</a:t>
            </a:r>
          </a:p>
        </p:txBody>
      </p:sp>
      <p:sp>
        <p:nvSpPr>
          <p:cNvPr id="6" name="文本框 89"/>
          <p:cNvSpPr txBox="1">
            <a:spLocks noChangeArrowheads="1"/>
          </p:cNvSpPr>
          <p:nvPr/>
        </p:nvSpPr>
        <p:spPr bwMode="auto">
          <a:xfrm>
            <a:off x="6081713" y="2717800"/>
            <a:ext cx="12137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nèn</a:t>
            </a:r>
            <a:endParaRPr lang="zh-CN" altLang="en-US" sz="48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94"/>
          <p:cNvSpPr txBox="1">
            <a:spLocks noChangeArrowheads="1"/>
          </p:cNvSpPr>
          <p:nvPr/>
        </p:nvSpPr>
        <p:spPr bwMode="auto">
          <a:xfrm>
            <a:off x="6070600" y="3938588"/>
            <a:ext cx="13147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wèn</a:t>
            </a:r>
            <a:endParaRPr lang="zh-CN" altLang="en-US" sz="48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0"/>
          <p:cNvGrpSpPr/>
          <p:nvPr/>
        </p:nvGrpSpPr>
        <p:grpSpPr bwMode="auto">
          <a:xfrm>
            <a:off x="5641960" y="1724011"/>
            <a:ext cx="4491848" cy="4157679"/>
            <a:chOff x="1907778" y="1196814"/>
            <a:chExt cx="5328444" cy="4464372"/>
          </a:xfrm>
          <a:solidFill>
            <a:srgbClr val="AAD8E5"/>
          </a:solidFill>
        </p:grpSpPr>
        <p:sp>
          <p:nvSpPr>
            <p:cNvPr id="10" name="椭圆 9"/>
            <p:cNvSpPr/>
            <p:nvPr/>
          </p:nvSpPr>
          <p:spPr>
            <a:xfrm>
              <a:off x="1907778" y="1196814"/>
              <a:ext cx="5328444" cy="44643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直接连接符 10"/>
            <p:cNvSpPr/>
            <p:nvPr/>
          </p:nvSpPr>
          <p:spPr>
            <a:xfrm>
              <a:off x="2839953" y="1810475"/>
              <a:ext cx="3615936" cy="3196919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直接连接符 11"/>
            <p:cNvSpPr/>
            <p:nvPr/>
          </p:nvSpPr>
          <p:spPr>
            <a:xfrm>
              <a:off x="1907778" y="3428999"/>
              <a:ext cx="5328444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直接连接符 12"/>
            <p:cNvSpPr/>
            <p:nvPr/>
          </p:nvSpPr>
          <p:spPr>
            <a:xfrm rot="16200000" flipH="1" flipV="1">
              <a:off x="3018128" y="1651554"/>
              <a:ext cx="3238710" cy="3636813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14" name="直接连接符 13"/>
          <p:cNvCxnSpPr/>
          <p:nvPr/>
        </p:nvCxnSpPr>
        <p:spPr bwMode="auto">
          <a:xfrm rot="16200000" flipH="1">
            <a:off x="5820569" y="3759994"/>
            <a:ext cx="4143375" cy="71437"/>
          </a:xfrm>
          <a:prstGeom prst="line">
            <a:avLst/>
          </a:prstGeom>
          <a:solidFill>
            <a:srgbClr val="AAD8E5"/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>
            <a:spLocks noChangeArrowheads="1"/>
          </p:cNvSpPr>
          <p:nvPr/>
        </p:nvSpPr>
        <p:spPr bwMode="auto">
          <a:xfrm>
            <a:off x="7499350" y="3295650"/>
            <a:ext cx="771525" cy="8509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AD8E5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88"/>
          <p:cNvSpPr txBox="1">
            <a:spLocks noChangeArrowheads="1"/>
          </p:cNvSpPr>
          <p:nvPr/>
        </p:nvSpPr>
        <p:spPr bwMode="auto">
          <a:xfrm>
            <a:off x="7427913" y="3295650"/>
            <a:ext cx="8435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an</a:t>
            </a:r>
            <a:endParaRPr lang="zh-CN" altLang="en-US" sz="4400" b="1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89"/>
          <p:cNvSpPr txBox="1">
            <a:spLocks noChangeArrowheads="1"/>
          </p:cNvSpPr>
          <p:nvPr/>
        </p:nvSpPr>
        <p:spPr bwMode="auto">
          <a:xfrm>
            <a:off x="5999163" y="2867025"/>
            <a:ext cx="13260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quán</a:t>
            </a:r>
          </a:p>
        </p:txBody>
      </p:sp>
      <p:sp>
        <p:nvSpPr>
          <p:cNvPr id="18" name="文本框 90"/>
          <p:cNvSpPr txBox="1">
            <a:spLocks noChangeArrowheads="1"/>
          </p:cNvSpPr>
          <p:nvPr/>
        </p:nvSpPr>
        <p:spPr bwMode="auto">
          <a:xfrm>
            <a:off x="6784975" y="2081213"/>
            <a:ext cx="11256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wān</a:t>
            </a:r>
          </a:p>
        </p:txBody>
      </p:sp>
      <p:sp>
        <p:nvSpPr>
          <p:cNvPr id="19" name="文本框 91"/>
          <p:cNvSpPr txBox="1">
            <a:spLocks noChangeArrowheads="1"/>
          </p:cNvSpPr>
          <p:nvPr/>
        </p:nvSpPr>
        <p:spPr bwMode="auto">
          <a:xfrm>
            <a:off x="8785225" y="2867025"/>
            <a:ext cx="10406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nán</a:t>
            </a:r>
          </a:p>
        </p:txBody>
      </p:sp>
      <p:sp>
        <p:nvSpPr>
          <p:cNvPr id="20" name="文本框 92"/>
          <p:cNvSpPr txBox="1">
            <a:spLocks noChangeArrowheads="1"/>
          </p:cNvSpPr>
          <p:nvPr/>
        </p:nvSpPr>
        <p:spPr bwMode="auto">
          <a:xfrm>
            <a:off x="8570913" y="3938588"/>
            <a:ext cx="12971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zhàn</a:t>
            </a:r>
          </a:p>
        </p:txBody>
      </p:sp>
      <p:sp>
        <p:nvSpPr>
          <p:cNvPr id="21" name="文本框 93"/>
          <p:cNvSpPr txBox="1">
            <a:spLocks noChangeArrowheads="1"/>
          </p:cNvSpPr>
          <p:nvPr/>
        </p:nvSpPr>
        <p:spPr bwMode="auto">
          <a:xfrm>
            <a:off x="7856538" y="4795838"/>
            <a:ext cx="13260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duǎn</a:t>
            </a:r>
          </a:p>
        </p:txBody>
      </p:sp>
      <p:sp>
        <p:nvSpPr>
          <p:cNvPr id="22" name="文本框 94"/>
          <p:cNvSpPr txBox="1">
            <a:spLocks noChangeArrowheads="1"/>
          </p:cNvSpPr>
          <p:nvPr/>
        </p:nvSpPr>
        <p:spPr bwMode="auto">
          <a:xfrm>
            <a:off x="6927850" y="4795838"/>
            <a:ext cx="9268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rǎn</a:t>
            </a:r>
          </a:p>
        </p:txBody>
      </p:sp>
      <p:sp>
        <p:nvSpPr>
          <p:cNvPr id="23" name="文本框 90"/>
          <p:cNvSpPr txBox="1">
            <a:spLocks noChangeArrowheads="1"/>
          </p:cNvSpPr>
          <p:nvPr/>
        </p:nvSpPr>
        <p:spPr bwMode="auto">
          <a:xfrm>
            <a:off x="7999413" y="2081213"/>
            <a:ext cx="8980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tǎn</a:t>
            </a:r>
          </a:p>
        </p:txBody>
      </p:sp>
      <p:sp>
        <p:nvSpPr>
          <p:cNvPr id="24" name="文本框 94"/>
          <p:cNvSpPr txBox="1">
            <a:spLocks noChangeArrowheads="1"/>
          </p:cNvSpPr>
          <p:nvPr/>
        </p:nvSpPr>
        <p:spPr bwMode="auto">
          <a:xfrm>
            <a:off x="6142038" y="3938588"/>
            <a:ext cx="9829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jiān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52" y="2348706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练习拼读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52" y="2348706"/>
            <a:ext cx="3028950" cy="4010025"/>
          </a:xfrm>
          <a:prstGeom prst="rect">
            <a:avLst/>
          </a:prstGeom>
        </p:spPr>
      </p:pic>
      <p:grpSp>
        <p:nvGrpSpPr>
          <p:cNvPr id="25" name="组合 80"/>
          <p:cNvGrpSpPr/>
          <p:nvPr/>
        </p:nvGrpSpPr>
        <p:grpSpPr bwMode="auto">
          <a:xfrm>
            <a:off x="5661413" y="1878011"/>
            <a:ext cx="4348973" cy="3943366"/>
            <a:chOff x="1907778" y="1196814"/>
            <a:chExt cx="5328444" cy="4464372"/>
          </a:xfrm>
          <a:solidFill>
            <a:srgbClr val="AAD8E5"/>
          </a:solidFill>
        </p:grpSpPr>
        <p:sp>
          <p:nvSpPr>
            <p:cNvPr id="26" name="椭圆 25"/>
            <p:cNvSpPr/>
            <p:nvPr/>
          </p:nvSpPr>
          <p:spPr>
            <a:xfrm>
              <a:off x="1907778" y="1196814"/>
              <a:ext cx="5328444" cy="44643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直接连接符 26"/>
            <p:cNvSpPr/>
            <p:nvPr/>
          </p:nvSpPr>
          <p:spPr>
            <a:xfrm>
              <a:off x="3209649" y="1569870"/>
              <a:ext cx="2790308" cy="3626021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直接连接符 27"/>
            <p:cNvSpPr/>
            <p:nvPr/>
          </p:nvSpPr>
          <p:spPr>
            <a:xfrm>
              <a:off x="1907778" y="3428999"/>
              <a:ext cx="5328444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直接连接符 28"/>
            <p:cNvSpPr/>
            <p:nvPr/>
          </p:nvSpPr>
          <p:spPr>
            <a:xfrm flipH="1">
              <a:off x="3117390" y="1569870"/>
              <a:ext cx="2882567" cy="3720309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4089180" y="2947307"/>
              <a:ext cx="914385" cy="91419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1" name="文本框 88"/>
          <p:cNvSpPr txBox="1">
            <a:spLocks noChangeArrowheads="1"/>
          </p:cNvSpPr>
          <p:nvPr/>
        </p:nvSpPr>
        <p:spPr bwMode="auto">
          <a:xfrm>
            <a:off x="7416834" y="3399533"/>
            <a:ext cx="8435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en</a:t>
            </a:r>
            <a:endParaRPr lang="zh-CN" altLang="en-US" sz="4400" b="1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文本框 89"/>
          <p:cNvSpPr txBox="1">
            <a:spLocks noChangeArrowheads="1"/>
          </p:cNvSpPr>
          <p:nvPr/>
        </p:nvSpPr>
        <p:spPr bwMode="auto">
          <a:xfrm>
            <a:off x="6020983" y="2743200"/>
            <a:ext cx="12137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nèn</a:t>
            </a:r>
            <a:endParaRPr lang="zh-CN" altLang="en-US" sz="48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文本框 90"/>
          <p:cNvSpPr txBox="1">
            <a:spLocks noChangeArrowheads="1"/>
          </p:cNvSpPr>
          <p:nvPr/>
        </p:nvSpPr>
        <p:spPr bwMode="auto">
          <a:xfrm>
            <a:off x="7029045" y="2022475"/>
            <a:ext cx="15215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chén</a:t>
            </a:r>
            <a:endParaRPr lang="zh-CN" altLang="en-US" sz="48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文本框 91"/>
          <p:cNvSpPr txBox="1">
            <a:spLocks noChangeArrowheads="1"/>
          </p:cNvSpPr>
          <p:nvPr/>
        </p:nvSpPr>
        <p:spPr bwMode="auto">
          <a:xfrm>
            <a:off x="8505420" y="2776538"/>
            <a:ext cx="11785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kěn</a:t>
            </a:r>
            <a:endParaRPr lang="zh-CN" altLang="en-US" sz="48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文本框 92"/>
          <p:cNvSpPr txBox="1">
            <a:spLocks noChangeArrowheads="1"/>
          </p:cNvSpPr>
          <p:nvPr/>
        </p:nvSpPr>
        <p:spPr bwMode="auto">
          <a:xfrm>
            <a:off x="8367308" y="3892550"/>
            <a:ext cx="15215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zhēn</a:t>
            </a:r>
            <a:endParaRPr lang="zh-CN" altLang="en-US" sz="48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文本框 93"/>
          <p:cNvSpPr txBox="1">
            <a:spLocks noChangeArrowheads="1"/>
          </p:cNvSpPr>
          <p:nvPr/>
        </p:nvSpPr>
        <p:spPr bwMode="auto">
          <a:xfrm>
            <a:off x="7295745" y="4606925"/>
            <a:ext cx="10759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rén</a:t>
            </a:r>
            <a:endParaRPr lang="zh-CN" altLang="en-US" sz="48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文本框 94"/>
          <p:cNvSpPr txBox="1">
            <a:spLocks noChangeArrowheads="1"/>
          </p:cNvSpPr>
          <p:nvPr/>
        </p:nvSpPr>
        <p:spPr bwMode="auto">
          <a:xfrm>
            <a:off x="6009870" y="3963988"/>
            <a:ext cx="13147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wèn</a:t>
            </a:r>
            <a:endParaRPr lang="zh-CN" altLang="en-US" sz="48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小小书法家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52" y="2348706"/>
            <a:ext cx="3028950" cy="4010025"/>
          </a:xfrm>
          <a:prstGeom prst="rect">
            <a:avLst/>
          </a:prstGeom>
        </p:spPr>
      </p:pic>
      <p:grpSp>
        <p:nvGrpSpPr>
          <p:cNvPr id="19" name="Group 6"/>
          <p:cNvGrpSpPr/>
          <p:nvPr/>
        </p:nvGrpSpPr>
        <p:grpSpPr bwMode="auto">
          <a:xfrm>
            <a:off x="4619623" y="2786063"/>
            <a:ext cx="6245225" cy="1701800"/>
            <a:chOff x="0" y="0"/>
            <a:chExt cx="4532" cy="4064"/>
          </a:xfrm>
        </p:grpSpPr>
        <p:sp>
          <p:nvSpPr>
            <p:cNvPr id="20" name="Line 7"/>
            <p:cNvSpPr>
              <a:spLocks noChangeShapeType="1"/>
            </p:cNvSpPr>
            <p:nvPr/>
          </p:nvSpPr>
          <p:spPr bwMode="auto">
            <a:xfrm>
              <a:off x="11" y="2660"/>
              <a:ext cx="450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Line 8"/>
            <p:cNvSpPr>
              <a:spLocks noChangeShapeType="1"/>
            </p:cNvSpPr>
            <p:nvPr/>
          </p:nvSpPr>
          <p:spPr bwMode="auto">
            <a:xfrm>
              <a:off x="0" y="1337"/>
              <a:ext cx="450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Line 9"/>
            <p:cNvSpPr>
              <a:spLocks noChangeShapeType="1"/>
            </p:cNvSpPr>
            <p:nvPr/>
          </p:nvSpPr>
          <p:spPr bwMode="auto">
            <a:xfrm>
              <a:off x="18" y="4064"/>
              <a:ext cx="450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Line 10"/>
            <p:cNvSpPr>
              <a:spLocks noChangeShapeType="1"/>
            </p:cNvSpPr>
            <p:nvPr/>
          </p:nvSpPr>
          <p:spPr bwMode="auto">
            <a:xfrm>
              <a:off x="32" y="0"/>
              <a:ext cx="450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5810248" y="2943225"/>
            <a:ext cx="12618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72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an</a:t>
            </a: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7905748" y="2857500"/>
            <a:ext cx="138211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8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559</Words>
  <Application>Microsoft Office PowerPoint</Application>
  <PresentationFormat>宽屏</PresentationFormat>
  <Paragraphs>184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Calibri</vt:lpstr>
      <vt:lpstr>思源黑体 CN Light</vt:lpstr>
      <vt:lpstr>FandolFang R</vt:lpstr>
      <vt:lpstr>Arial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2020-08-23T12:08:00Z</dcterms:created>
  <dcterms:modified xsi:type="dcterms:W3CDTF">2021-01-07T11:06:50Z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