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9" r:id="rId4"/>
    <p:sldId id="260" r:id="rId5"/>
    <p:sldId id="261" r:id="rId6"/>
    <p:sldId id="262" r:id="rId7"/>
    <p:sldId id="287" r:id="rId8"/>
    <p:sldId id="263" r:id="rId9"/>
    <p:sldId id="257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9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0" autoAdjust="0"/>
  </p:normalViewPr>
  <p:slideViewPr>
    <p:cSldViewPr snapToGrid="0">
      <p:cViewPr varScale="1">
        <p:scale>
          <a:sx n="97" d="100"/>
          <a:sy n="97" d="100"/>
        </p:scale>
        <p:origin x="9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andolFang R" panose="00000500000000000000" pitchFamily="50" charset="-122"/>
                <a:ea typeface="FandolFang R" panose="00000500000000000000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andolFang R" panose="00000500000000000000" pitchFamily="50" charset="-122"/>
                <a:ea typeface="FandolFang R" panose="00000500000000000000" pitchFamily="50" charset="-122"/>
              </a:defRPr>
            </a:lvl1pPr>
          </a:lstStyle>
          <a:p>
            <a:fld id="{DF8D8A0A-AE0C-4A26-A46F-820B604EA3EC}" type="datetimeFigureOut">
              <a:rPr lang="zh-CN" altLang="en-US" smtClean="0"/>
              <a:t>2021/1/7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andolFang R" panose="00000500000000000000" pitchFamily="50" charset="-122"/>
                <a:ea typeface="FandolFang R" panose="00000500000000000000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andolFang R" panose="00000500000000000000" pitchFamily="50" charset="-122"/>
                <a:ea typeface="FandolFang R" panose="00000500000000000000" pitchFamily="50" charset="-122"/>
              </a:defRPr>
            </a:lvl1pPr>
          </a:lstStyle>
          <a:p>
            <a:fld id="{E8E0527D-C63B-4816-9B5B-7AD588060CD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0527D-C63B-4816-9B5B-7AD588060CD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0527D-C63B-4816-9B5B-7AD588060CD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0527D-C63B-4816-9B5B-7AD588060CD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0527D-C63B-4816-9B5B-7AD588060CD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0527D-C63B-4816-9B5B-7AD588060CD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0527D-C63B-4816-9B5B-7AD588060CD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F39AF-2281-4A67-BEFF-C4B1DAD081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ndolFang R" panose="00000500000000000000" pitchFamily="50" charset="-122"/>
                <a:ea typeface="FandolFang R" panose="00000500000000000000" pitchFamily="50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ndolFang R" panose="00000500000000000000" pitchFamily="50" charset="-122"/>
              <a:ea typeface="FandolFang R" panose="00000500000000000000" pitchFamily="5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0527D-C63B-4816-9B5B-7AD588060CD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0527D-C63B-4816-9B5B-7AD588060CD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6270170"/>
            <a:ext cx="13046409" cy="10859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16543" y="278894"/>
            <a:ext cx="900041" cy="882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D328-291A-47AC-BDFD-986BBBD9F7A5}" type="datetimeFigureOut">
              <a:rPr lang="zh-CN" altLang="en-US" smtClean="0"/>
              <a:t>2021/1/7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03F8-67D8-4B14-B435-8036BD8CFE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5285528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713890" y="1618396"/>
            <a:ext cx="6385034" cy="2202489"/>
            <a:chOff x="311725" y="2664882"/>
            <a:chExt cx="5469068" cy="2202489"/>
          </a:xfrm>
        </p:grpSpPr>
        <p:sp>
          <p:nvSpPr>
            <p:cNvPr id="27" name="文本框 26"/>
            <p:cNvSpPr txBox="1"/>
            <p:nvPr/>
          </p:nvSpPr>
          <p:spPr>
            <a:xfrm>
              <a:off x="311725" y="2664882"/>
              <a:ext cx="54690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《</a:t>
              </a: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识字</a:t>
              </a: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8 </a:t>
              </a: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小书包</a:t>
              </a: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》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59B2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语文精品课件 </a:t>
              </a:r>
              <a:r>
                <a:rPr lang="zh-CN" altLang="en-US" sz="2800" dirty="0"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一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年级上册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67158" y="4638742"/>
            <a:ext cx="2467179" cy="321642"/>
            <a:chOff x="10185400" y="5731858"/>
            <a:chExt cx="1384360" cy="321642"/>
          </a:xfrm>
        </p:grpSpPr>
        <p:sp>
          <p:nvSpPr>
            <p:cNvPr id="32" name="矩形 3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某某小学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29870" y="2277719"/>
            <a:ext cx="4817270" cy="47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我会读</a:t>
            </a:r>
          </a:p>
        </p:txBody>
      </p:sp>
      <p:sp>
        <p:nvSpPr>
          <p:cNvPr id="3" name="文本框 1"/>
          <p:cNvSpPr txBox="1">
            <a:spLocks noChangeArrowheads="1"/>
          </p:cNvSpPr>
          <p:nvPr/>
        </p:nvSpPr>
        <p:spPr bwMode="auto">
          <a:xfrm>
            <a:off x="5124450" y="4205288"/>
            <a:ext cx="7877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作   业   本   笔   课   校 </a:t>
            </a:r>
          </a:p>
        </p:txBody>
      </p:sp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5695950" y="2171700"/>
            <a:ext cx="8294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zǎo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shū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bāo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dāo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chǐ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5124450" y="3705225"/>
            <a:ext cx="7823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zuò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yè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běn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bǐ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kè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xiào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6" name="文本框 4"/>
          <p:cNvSpPr txBox="1">
            <a:spLocks noChangeArrowheads="1"/>
          </p:cNvSpPr>
          <p:nvPr/>
        </p:nvSpPr>
        <p:spPr bwMode="auto">
          <a:xfrm>
            <a:off x="5838825" y="2705100"/>
            <a:ext cx="7783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早   书   包   刀   尺</a:t>
            </a:r>
          </a:p>
        </p:txBody>
      </p:sp>
      <p:pic>
        <p:nvPicPr>
          <p:cNvPr id="8" name="Picture 5" descr="$]$L[NFJM]LOJIBRW_0WBB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5" y="2171700"/>
            <a:ext cx="3297788" cy="359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我会写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457702" y="2444819"/>
            <a:ext cx="48750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笔    </a:t>
            </a:r>
            <a:r>
              <a:rPr lang="zh-CN" altLang="en-US" sz="4000" b="1" dirty="0">
                <a:solidFill>
                  <a:srgbClr val="FF66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⺮</a:t>
            </a:r>
            <a:r>
              <a:rPr lang="zh-CN" altLang="en-US" sz="40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</a:t>
            </a:r>
            <a:r>
              <a:rPr lang="zh-CN" alt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（竹字头）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5457702" y="3444875"/>
            <a:ext cx="48750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作    </a:t>
            </a:r>
            <a:r>
              <a:rPr lang="zh-CN" altLang="en-US" sz="4000" b="1">
                <a:solidFill>
                  <a:srgbClr val="FF66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亻</a:t>
            </a: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</a:t>
            </a:r>
            <a:r>
              <a:rPr lang="zh-CN" altLang="en-US" sz="4000" b="1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（单人旁）</a:t>
            </a: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511677" y="4445000"/>
            <a:ext cx="48750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包    </a:t>
            </a:r>
            <a:r>
              <a:rPr lang="zh-CN" altLang="en-US" sz="4000" b="1">
                <a:solidFill>
                  <a:srgbClr val="FF66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勹</a:t>
            </a: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</a:t>
            </a:r>
            <a:r>
              <a:rPr lang="zh-CN" altLang="en-US" sz="4000" b="1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（包字头）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36" y="3152775"/>
            <a:ext cx="3028950" cy="401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读一读：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002088" y="910845"/>
            <a:ext cx="403225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我的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小书包，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宝贝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真不少。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课本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作业本，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铅笔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转笔刀。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上课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静悄悄，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下课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不乱跑。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天天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起得早，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陪我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去学校。</a:t>
            </a:r>
          </a:p>
        </p:txBody>
      </p:sp>
      <p:pic>
        <p:nvPicPr>
          <p:cNvPr id="13" name="Picture 8" descr="http://www.taopic.com/uploads/allimg/110816/22-110Q609451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3204440"/>
            <a:ext cx="3052762" cy="285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会写的字</a:t>
            </a:r>
          </a:p>
        </p:txBody>
      </p:sp>
      <p:grpSp>
        <p:nvGrpSpPr>
          <p:cNvPr id="5" name="Group 3"/>
          <p:cNvGrpSpPr/>
          <p:nvPr/>
        </p:nvGrpSpPr>
        <p:grpSpPr bwMode="auto">
          <a:xfrm>
            <a:off x="3662363" y="2009775"/>
            <a:ext cx="1223962" cy="1223963"/>
            <a:chOff x="2426" y="1253"/>
            <a:chExt cx="1815" cy="181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Group 7"/>
          <p:cNvGrpSpPr/>
          <p:nvPr/>
        </p:nvGrpSpPr>
        <p:grpSpPr bwMode="auto">
          <a:xfrm>
            <a:off x="5246688" y="2009775"/>
            <a:ext cx="1223962" cy="1223963"/>
            <a:chOff x="2426" y="1253"/>
            <a:chExt cx="1815" cy="1814"/>
          </a:xfrm>
        </p:grpSpPr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 bwMode="auto">
          <a:xfrm>
            <a:off x="9939338" y="2009775"/>
            <a:ext cx="1223962" cy="1223963"/>
            <a:chOff x="2426" y="1253"/>
            <a:chExt cx="1815" cy="1814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7"/>
          <p:cNvGrpSpPr/>
          <p:nvPr/>
        </p:nvGrpSpPr>
        <p:grpSpPr bwMode="auto">
          <a:xfrm>
            <a:off x="6831013" y="2003425"/>
            <a:ext cx="1223962" cy="1223963"/>
            <a:chOff x="2426" y="1253"/>
            <a:chExt cx="1815" cy="1814"/>
          </a:xfrm>
        </p:grpSpPr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Line 9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Line 10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11"/>
          <p:cNvGrpSpPr/>
          <p:nvPr/>
        </p:nvGrpSpPr>
        <p:grpSpPr bwMode="auto">
          <a:xfrm>
            <a:off x="8342313" y="2009775"/>
            <a:ext cx="1223962" cy="1223963"/>
            <a:chOff x="2426" y="1253"/>
            <a:chExt cx="1815" cy="1814"/>
          </a:xfrm>
        </p:grpSpPr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Line 13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Line 14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3662363" y="1931988"/>
            <a:ext cx="74882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 eaLnBrk="0" hangingPunct="0">
              <a:buFont typeface="Arial" panose="020B0604020202020204" pitchFamily="34" charset="0"/>
              <a:buNone/>
            </a:pPr>
            <a:r>
              <a:rPr lang="zh-CN" altLang="en-US" sz="8000" b="1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早书刀尺本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36" y="3152775"/>
            <a:ext cx="3028950" cy="401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我会认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2528888" y="2642808"/>
            <a:ext cx="8858250" cy="1063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</a:t>
            </a:r>
            <a:r>
              <a:rPr lang="en-US" altLang="zh-CN" sz="2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xiànɡ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</a:t>
            </a:r>
            <a:r>
              <a:rPr lang="en-US" altLang="zh-CN" sz="2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pí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                       </a:t>
            </a:r>
            <a:r>
              <a:rPr lang="en-US" altLang="zh-CN" sz="2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chǐ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</a:t>
            </a:r>
            <a:r>
              <a:rPr lang="en-US" altLang="zh-CN" sz="2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zi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                     </a:t>
            </a:r>
            <a:r>
              <a:rPr lang="en-US" altLang="zh-CN" sz="2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zuò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</a:t>
            </a:r>
            <a:r>
              <a:rPr lang="en-US" altLang="zh-CN" sz="2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yè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</a:t>
            </a:r>
            <a:r>
              <a:rPr lang="en-US" altLang="zh-CN" sz="2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běn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r>
              <a:rPr lang="zh-CN" altLang="zh-CN" sz="2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zh-CN" sz="3600" dirty="0">
                <a:solidFill>
                  <a:srgbClr val="FF505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</a:t>
            </a:r>
            <a:r>
              <a:rPr lang="zh-CN" altLang="en-US" sz="28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橡 皮         尺 子        作 业 本</a:t>
            </a:r>
            <a:endParaRPr lang="en-US" altLang="zh-CN" sz="2800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2314575" y="5030408"/>
            <a:ext cx="8786813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None/>
            </a:pPr>
            <a:r>
              <a:rPr lang="en-US" altLang="zh-CN" sz="3600">
                <a:solidFill>
                  <a:srgbClr val="FF5050"/>
                </a:solidFill>
                <a:ea typeface="思源黑体 CN Regular" panose="020B0500000000000000" pitchFamily="34" charset="-122"/>
                <a:sym typeface="Arial" panose="020B0604020202020204" pitchFamily="34" charset="0"/>
              </a:rPr>
              <a:t>    </a:t>
            </a:r>
            <a:r>
              <a:rPr lang="en-US" altLang="zh-CN" sz="2000">
                <a:solidFill>
                  <a:srgbClr val="FF0000"/>
                </a:solidFill>
                <a:ea typeface="思源黑体 CN Regular" panose="020B0500000000000000" pitchFamily="34" charset="-122"/>
                <a:sym typeface="Arial" panose="020B0604020202020204" pitchFamily="34" charset="0"/>
              </a:rPr>
              <a:t>bǐ   dài                                qiān  bǐ</a:t>
            </a:r>
            <a:r>
              <a:rPr lang="zh-CN" altLang="en-US" sz="2000">
                <a:solidFill>
                  <a:srgbClr val="FF0000"/>
                </a:solidFill>
                <a:ea typeface="思源黑体 CN Regular" panose="020B0500000000000000" pitchFamily="34" charset="-122"/>
                <a:sym typeface="Arial" panose="020B0604020202020204" pitchFamily="34" charset="0"/>
              </a:rPr>
              <a:t>                         </a:t>
            </a:r>
            <a:r>
              <a:rPr lang="en-US" altLang="zh-CN" sz="2000">
                <a:solidFill>
                  <a:srgbClr val="FF0000"/>
                </a:solidFill>
                <a:ea typeface="思源黑体 CN Regular" panose="020B0500000000000000" pitchFamily="34" charset="-122"/>
                <a:sym typeface="Arial" panose="020B0604020202020204" pitchFamily="34" charset="0"/>
              </a:rPr>
              <a:t>zhuàn bǐ dāo </a:t>
            </a:r>
            <a:r>
              <a:rPr lang="zh-CN" altLang="zh-CN" sz="2000">
                <a:solidFill>
                  <a:srgbClr val="FF0000"/>
                </a:solidFill>
                <a:ea typeface="思源黑体 CN Regular" panose="020B0500000000000000" pitchFamily="34" charset="-122"/>
                <a:sym typeface="Arial" panose="020B0604020202020204" pitchFamily="34" charset="0"/>
              </a:rPr>
              <a:t>  </a:t>
            </a:r>
            <a:endParaRPr lang="en-US" altLang="zh-CN" sz="2000">
              <a:solidFill>
                <a:srgbClr val="FF0000"/>
              </a:solidFill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chemeClr val="hlink"/>
                </a:solidFill>
                <a:ea typeface="思源黑体 CN Regular" panose="020B0500000000000000" pitchFamily="34" charset="-122"/>
                <a:sym typeface="Arial" panose="020B0604020202020204" pitchFamily="34" charset="0"/>
              </a:rPr>
              <a:t>    </a:t>
            </a:r>
            <a:r>
              <a:rPr lang="zh-CN" altLang="en-US" sz="2800" b="1">
                <a:ea typeface="思源黑体 CN Regular" panose="020B0500000000000000" pitchFamily="34" charset="-122"/>
                <a:sym typeface="Arial" panose="020B0604020202020204" pitchFamily="34" charset="0"/>
              </a:rPr>
              <a:t>笔 袋          铅 笔        转 笔 刀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4400"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1" name="图片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1136270"/>
            <a:ext cx="15478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8" descr="80-krkdiskk (127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325" y="1356879"/>
            <a:ext cx="1414011" cy="1250370"/>
          </a:xfrm>
          <a:custGeom>
            <a:avLst/>
            <a:gdLst>
              <a:gd name="connsiteX0" fmla="*/ 765675 w 1414011"/>
              <a:gd name="connsiteY0" fmla="*/ 0 h 1250370"/>
              <a:gd name="connsiteX1" fmla="*/ 1414011 w 1414011"/>
              <a:gd name="connsiteY1" fmla="*/ 0 h 1250370"/>
              <a:gd name="connsiteX2" fmla="*/ 1414011 w 1414011"/>
              <a:gd name="connsiteY2" fmla="*/ 1250370 h 1250370"/>
              <a:gd name="connsiteX3" fmla="*/ 0 w 1414011"/>
              <a:gd name="connsiteY3" fmla="*/ 1250370 h 1250370"/>
              <a:gd name="connsiteX4" fmla="*/ 0 w 1414011"/>
              <a:gd name="connsiteY4" fmla="*/ 373598 h 1250370"/>
              <a:gd name="connsiteX5" fmla="*/ 765675 w 1414011"/>
              <a:gd name="connsiteY5" fmla="*/ 373598 h 125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4011" h="1250370">
                <a:moveTo>
                  <a:pt x="765675" y="0"/>
                </a:moveTo>
                <a:lnTo>
                  <a:pt x="1414011" y="0"/>
                </a:lnTo>
                <a:lnTo>
                  <a:pt x="1414011" y="1250370"/>
                </a:lnTo>
                <a:lnTo>
                  <a:pt x="0" y="1250370"/>
                </a:lnTo>
                <a:lnTo>
                  <a:pt x="0" y="373598"/>
                </a:lnTo>
                <a:lnTo>
                  <a:pt x="765675" y="373598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3" y="1239458"/>
            <a:ext cx="1147762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3" y="3877883"/>
            <a:ext cx="137477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图片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3866770"/>
            <a:ext cx="1955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图片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3752470"/>
            <a:ext cx="1703387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1800" y="349250"/>
            <a:ext cx="11328400" cy="6159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ndolFang R" panose="00000500000000000000" pitchFamily="50" charset="-122"/>
              <a:ea typeface="FandolFang R" panose="00000500000000000000" pitchFamily="50" charset="-122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22400" y="2078962"/>
            <a:ext cx="9347200" cy="3371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感谢您下载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xippt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平台上提供的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作品，为了您和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xippt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以及原创作者的利益，请勿复制、传播、销售，否则将承担法律责任！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xippt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  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1. 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在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xippt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出售的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模板是免版税类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(RF: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Royalty-Free)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正版受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《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中国人民共和国著作法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》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和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《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世界版权公约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》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的保护，作品的所有权、版权和著作权归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xippt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所有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,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您下载的是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模板素材的使用权。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  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2. 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不得将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xippt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的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模板、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素材，本身用于再出售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,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或者出租、出借、转让、分销、发布或者作为礼物供他人使用，不得转授权、出卖、转让本协议或者本协议中的权利。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182930" y="1025730"/>
            <a:ext cx="1871025" cy="677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版权声明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ea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816600" y="1852612"/>
            <a:ext cx="55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3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说一说：</a:t>
            </a: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543050" y="4405313"/>
            <a:ext cx="9207500" cy="114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用“先</a:t>
            </a:r>
            <a:r>
              <a:rPr lang="en-US" altLang="zh-CN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……</a:t>
            </a:r>
            <a:r>
              <a:rPr lang="zh-CN" altLang="en-US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接着</a:t>
            </a:r>
            <a:r>
              <a:rPr lang="en-US" altLang="zh-CN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……</a:t>
            </a:r>
            <a:r>
              <a:rPr lang="zh-CN" altLang="en-US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然后</a:t>
            </a:r>
            <a:r>
              <a:rPr lang="en-US" altLang="zh-CN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……</a:t>
            </a:r>
            <a:r>
              <a:rPr lang="zh-CN" altLang="en-US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最后</a:t>
            </a:r>
            <a:r>
              <a:rPr lang="en-US" altLang="zh-CN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……”</a:t>
            </a:r>
            <a:r>
              <a:rPr lang="zh-CN" altLang="en-US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句式来说一说你是怎样整理书包的。</a:t>
            </a:r>
          </a:p>
        </p:txBody>
      </p:sp>
      <p:pic>
        <p:nvPicPr>
          <p:cNvPr id="12" name="图片 2" descr="图片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447800"/>
            <a:ext cx="3957638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5285528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980113" y="1618396"/>
            <a:ext cx="5949144" cy="2202489"/>
            <a:chOff x="539757" y="2664882"/>
            <a:chExt cx="5095709" cy="2202489"/>
          </a:xfrm>
        </p:grpSpPr>
        <p:sp>
          <p:nvSpPr>
            <p:cNvPr id="27" name="文本框 26"/>
            <p:cNvSpPr txBox="1"/>
            <p:nvPr/>
          </p:nvSpPr>
          <p:spPr>
            <a:xfrm>
              <a:off x="539757" y="2664882"/>
              <a:ext cx="5095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感谢各位的聆听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59B2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语文精品课件 </a:t>
              </a:r>
              <a:r>
                <a:rPr lang="zh-CN" altLang="en-US" sz="2800" dirty="0"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一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年级上册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67158" y="4638742"/>
            <a:ext cx="2467179" cy="321642"/>
            <a:chOff x="10185400" y="5731858"/>
            <a:chExt cx="1384360" cy="321642"/>
          </a:xfrm>
        </p:grpSpPr>
        <p:sp>
          <p:nvSpPr>
            <p:cNvPr id="32" name="矩形 3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某某小学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29870" y="2277719"/>
            <a:ext cx="4817270" cy="47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办公资源网：www.bangongziyuan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</Words>
  <Application>Microsoft Office PowerPoint</Application>
  <PresentationFormat>宽屏</PresentationFormat>
  <Paragraphs>49</Paragraphs>
  <Slides>9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5" baseType="lpstr">
      <vt:lpstr>Calibri</vt:lpstr>
      <vt:lpstr>Wingdings</vt:lpstr>
      <vt:lpstr>思源黑体 CN Light</vt:lpstr>
      <vt:lpstr>FandolFang R</vt:lpstr>
      <vt:lpstr>Arial</vt:lpstr>
      <vt:lpstr>办公资源网：www.bangongziyuan.com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天 下</cp:lastModifiedBy>
  <cp:revision>1</cp:revision>
  <dcterms:created xsi:type="dcterms:W3CDTF">2020-08-23T11:38:00Z</dcterms:created>
  <dcterms:modified xsi:type="dcterms:W3CDTF">2021-01-07T11:07:26Z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