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7" r:id="rId14"/>
    <p:sldId id="269" r:id="rId15"/>
    <p:sldId id="25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>
        <p:scale>
          <a:sx n="66" d="100"/>
          <a:sy n="66" d="100"/>
        </p:scale>
        <p:origin x="24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FBA79456-EA82-4CD9-B11C-A92DA89415E9}" type="datetimeFigureOut">
              <a:rPr lang="zh-CN" altLang="en-US" smtClean="0"/>
              <a:t>2021/1/7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0000500000000000000" pitchFamily="50" charset="-122"/>
                <a:ea typeface="FandolFang R" panose="00000500000000000000" pitchFamily="50" charset="-122"/>
              </a:defRPr>
            </a:lvl1pPr>
          </a:lstStyle>
          <a:p>
            <a:fld id="{DF57DE72-AB6D-465A-B638-B327D60A7187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0000500000000000000" pitchFamily="50" charset="-122"/>
        <a:ea typeface="FandolFang R" panose="00000500000000000000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F39AF-2281-4A67-BEFF-C4B1DAD081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andolFang R" panose="00000500000000000000" pitchFamily="50" charset="-122"/>
                <a:ea typeface="FandolFang R" panose="00000500000000000000" pitchFamily="50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andolFang R" panose="00000500000000000000" pitchFamily="50" charset="-122"/>
              <a:ea typeface="FandolFang R" panose="00000500000000000000" pitchFamily="5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57DE72-AB6D-465A-B638-B327D60A7187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717931" y="1618396"/>
            <a:ext cx="6341491" cy="2202489"/>
            <a:chOff x="315186" y="2664882"/>
            <a:chExt cx="5431772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315186" y="2664882"/>
              <a:ext cx="54317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10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升国旗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4961164" y="2276021"/>
            <a:ext cx="5572125" cy="27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五星红旗，我们的国旗。国歌声中，徐徐升起；</a:t>
            </a:r>
            <a:endParaRPr lang="en-US" altLang="zh-CN" sz="4000" b="1">
              <a:solidFill>
                <a:srgbClr val="0070C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迎风飘扬，多么美丽。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4" y="2561999"/>
            <a:ext cx="3484953" cy="461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填空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思源黑体 CN Regular" panose="020B0500000000000000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Picture 1" descr="C:\Users\Administrator\AppData\Roaming\Tencent\Users\541737432\QQ\WinTemp\RichOle\$9}YQW7C%Q@ZJ~3F3GE5@N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742" y="2221140"/>
            <a:ext cx="3934051" cy="357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6331778" y="2623911"/>
            <a:ext cx="423076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升国旗的时候，我们要</a:t>
            </a:r>
          </a:p>
          <a:p>
            <a:pPr>
              <a:buFont typeface="Arial" panose="020B0604020202020204" pitchFamily="34" charset="0"/>
              <a:buNone/>
            </a:pPr>
            <a:r>
              <a:rPr lang="zh-CN" altLang="en-US" sz="4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zh-CN" altLang="en-US" sz="4800" b="1" u="sng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       </a:t>
            </a:r>
            <a:r>
              <a:rPr lang="zh-CN" altLang="en-US" sz="48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小结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14727" y="2598738"/>
            <a:ext cx="853281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6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向着国旗，我们立正；        </a:t>
            </a:r>
            <a:endParaRPr lang="en-US" altLang="zh-CN" sz="6000" b="1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6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望着国旗，我们敬礼。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1800" y="349250"/>
            <a:ext cx="11328400" cy="61595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andolFang R" panose="00000500000000000000" pitchFamily="50" charset="-122"/>
              <a:ea typeface="FandolFang R" panose="00000500000000000000" pitchFamily="50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22400" y="2078962"/>
            <a:ext cx="9347200" cy="3371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感谢您下载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平台上提供的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作品，为了您和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以及原创作者的利益，请勿复制、传播、销售，否则将承担法律责任！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 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1. 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在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出售的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模板是免版税类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(RF: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Royalty-Free)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正版受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《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中国人民共和国著作法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》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和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《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世界版权公约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》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的保护，作品的所有权、版权和著作权归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所有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,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您下载的是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模板素材的使用权。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 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2. 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不得将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xippt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的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模板、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素材，本身用于再出售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,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或者出租、出借、转让、分销、发布或者作为礼物供他人使用，不得转授权、出卖、转让本协议或者本协议中的权利。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182930" y="1025730"/>
            <a:ext cx="1871025" cy="677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思源黑体 CN Light" panose="020B0300000000000000" pitchFamily="34" charset="-122"/>
                <a:ea typeface="思源黑体 CN Light" panose="020B0300000000000000" pitchFamily="34" charset="-122"/>
                <a:cs typeface="+mn-ea"/>
                <a:sym typeface="+mn-lt"/>
              </a:rPr>
              <a:t>版权声明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ea"/>
              <a:sym typeface="+mn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816600" y="1852612"/>
            <a:ext cx="55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3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小结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756049" y="2260503"/>
            <a:ext cx="4647426" cy="276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355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dirty="0">
                <a:ea typeface="思源黑体 CN Regular" panose="020B0500000000000000" pitchFamily="34" charset="-122"/>
                <a:sym typeface="Arial" panose="020B0604020202020204" pitchFamily="34" charset="0"/>
              </a:rPr>
              <a:t>想问题，连词句；</a:t>
            </a:r>
            <a:endParaRPr lang="en-US" altLang="zh-CN" sz="4000" dirty="0"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dirty="0">
                <a:ea typeface="思源黑体 CN Regular" panose="020B0500000000000000" pitchFamily="34" charset="-122"/>
                <a:sym typeface="Arial" panose="020B0604020202020204" pitchFamily="34" charset="0"/>
              </a:rPr>
              <a:t>看插图，想画面；</a:t>
            </a:r>
            <a:endParaRPr lang="en-US" altLang="zh-CN" sz="4000" dirty="0"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4000" dirty="0">
                <a:ea typeface="思源黑体 CN Regular" panose="020B0500000000000000" pitchFamily="34" charset="-122"/>
                <a:sym typeface="Arial" panose="020B0604020202020204" pitchFamily="34" charset="0"/>
              </a:rPr>
              <a:t>做动作，来表演。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4" y="2561999"/>
            <a:ext cx="3484953" cy="461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29870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背景介绍</a:t>
            </a:r>
          </a:p>
        </p:txBody>
      </p:sp>
      <p:pic>
        <p:nvPicPr>
          <p:cNvPr id="2" name="Picture 2" descr="C:\Users\Administrator\AppData\Roaming\Tencent\Users\541737432\QQ\WinTemp\RichOle\O6EXS7U$C$HD3GBIV3@I{MA.p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t="681" r="1707"/>
          <a:stretch>
            <a:fillRect/>
          </a:stretch>
        </p:blipFill>
        <p:spPr bwMode="auto">
          <a:xfrm>
            <a:off x="6887967" y="1136270"/>
            <a:ext cx="3485065" cy="504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862528" y="3126780"/>
            <a:ext cx="22068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升国旗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4181022" y="4135211"/>
            <a:ext cx="7877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美 丽  多么  国歌  五星红旗    </a:t>
            </a:r>
          </a:p>
        </p:txBody>
      </p:sp>
      <p:sp>
        <p:nvSpPr>
          <p:cNvPr id="8" name="文本框 7"/>
          <p:cNvSpPr txBox="1">
            <a:spLocks noChangeArrowheads="1"/>
          </p:cNvSpPr>
          <p:nvPr/>
        </p:nvSpPr>
        <p:spPr bwMode="auto">
          <a:xfrm>
            <a:off x="4752522" y="2101624"/>
            <a:ext cx="8294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shēnɡ  qǐ      lì  zhènɡ     zhōnɡ  ɡuó </a:t>
            </a:r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4181022" y="3635149"/>
            <a:ext cx="782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měi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lì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  me         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ɡē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wǔ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hónɡ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qí</a:t>
            </a:r>
            <a:r>
              <a:rPr lang="en-US" altLang="zh-CN" sz="2400" b="1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4895397" y="2635024"/>
            <a:ext cx="7783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0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升 起   立 正    中 国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4" y="2561999"/>
            <a:ext cx="3484953" cy="461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认识偏旁：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5047117" y="1962398"/>
            <a:ext cx="56605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国    </a:t>
            </a:r>
            <a:r>
              <a:rPr lang="zh-CN" altLang="en-US" sz="44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口     </a:t>
            </a:r>
            <a:r>
              <a:rPr lang="zh-CN" altLang="en-US" sz="44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（国字框）</a:t>
            </a: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047117" y="3248025"/>
            <a:ext cx="534633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44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红    </a:t>
            </a:r>
            <a:r>
              <a:rPr lang="zh-CN" altLang="en-US" sz="4400" b="1">
                <a:solidFill>
                  <a:srgbClr val="FF66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纟   </a:t>
            </a:r>
            <a:r>
              <a:rPr lang="zh-CN" altLang="en-US" sz="44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（绞丝旁）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4" y="2561999"/>
            <a:ext cx="3484953" cy="4613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4" y="2561999"/>
            <a:ext cx="3484953" cy="4613727"/>
          </a:xfrm>
          <a:prstGeom prst="rect">
            <a:avLst/>
          </a:prstGeom>
        </p:spPr>
      </p:pic>
      <p:sp>
        <p:nvSpPr>
          <p:cNvPr id="6" name="AutoShape 5"/>
          <p:cNvSpPr/>
          <p:nvPr/>
        </p:nvSpPr>
        <p:spPr>
          <a:xfrm>
            <a:off x="5292952" y="1829707"/>
            <a:ext cx="5397500" cy="4308475"/>
          </a:xfrm>
          <a:prstGeom prst="roundRect">
            <a:avLst>
              <a:gd name="adj" fmla="val 9347"/>
            </a:avLst>
          </a:prstGeom>
          <a:noFill/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r>
              <a:rPr lang="en-US" altLang="zh-CN" sz="20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wǔ xīnɡ hónɡ qí    wǒ men  de  ɡuó qí</a:t>
            </a:r>
          </a:p>
          <a:p>
            <a:r>
              <a:rPr lang="zh-CN" altLang="en-US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五 星 红 旗 ，我 们 的 国 旗 。</a:t>
            </a:r>
            <a:r>
              <a:rPr lang="zh-CN" altLang="en-US" sz="24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</a:p>
          <a:p>
            <a:r>
              <a:rPr lang="en-US" altLang="zh-CN" sz="20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ɡuó ɡē shēnɡ zhōnɡ  xú xú shēnɡ qǐ</a:t>
            </a:r>
          </a:p>
          <a:p>
            <a:r>
              <a:rPr lang="zh-CN" altLang="en-US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国 歌 声 中 ，徐 徐 升 起 </a:t>
            </a:r>
            <a:r>
              <a:rPr lang="en-US" altLang="zh-CN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;</a:t>
            </a:r>
            <a:r>
              <a:rPr lang="zh-CN" altLang="en-US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</a:p>
          <a:p>
            <a:r>
              <a:rPr lang="en-US" altLang="zh-CN" sz="20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yínɡ fēnɡ piāo yánɡ  duō me měi lì</a:t>
            </a:r>
          </a:p>
          <a:p>
            <a:r>
              <a:rPr lang="zh-CN" altLang="en-US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迎 风 飘 扬 </a:t>
            </a:r>
            <a:r>
              <a:rPr lang="en-US" altLang="zh-CN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,  </a:t>
            </a:r>
            <a:r>
              <a:rPr lang="zh-CN" altLang="en-US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多 么 美 丽。</a:t>
            </a:r>
          </a:p>
          <a:p>
            <a:r>
              <a:rPr lang="en-US" altLang="zh-CN" sz="20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xiànɡ zhe ɡuó qí  wǒ  men lì zhènɡ</a:t>
            </a:r>
          </a:p>
          <a:p>
            <a:r>
              <a:rPr lang="zh-CN" altLang="en-US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向  着 国 旗</a:t>
            </a:r>
            <a:r>
              <a:rPr lang="en-US" altLang="zh-CN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,</a:t>
            </a:r>
            <a:r>
              <a:rPr lang="zh-CN" altLang="en-US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我 们 立 正 </a:t>
            </a:r>
            <a:r>
              <a:rPr lang="en-US" altLang="zh-CN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;</a:t>
            </a:r>
            <a:r>
              <a:rPr lang="zh-CN" altLang="en-US" sz="2400" spc="2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</a:t>
            </a:r>
          </a:p>
          <a:p>
            <a:r>
              <a:rPr lang="en-US" altLang="zh-CN" sz="20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wànɡ zhe ɡuó qí  wǒ men jìnɡ lǐ</a:t>
            </a:r>
          </a:p>
          <a:p>
            <a:r>
              <a:rPr lang="zh-CN" altLang="en-US" sz="2400" noProof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望  着 国 旗，我 们 敬 礼 。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221764" y="1329645"/>
            <a:ext cx="1873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升 国 旗</a:t>
            </a: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6507389" y="1258207"/>
            <a:ext cx="647700" cy="72072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B0F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600" b="1">
                <a:solidFill>
                  <a:srgbClr val="0070C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86367" y="2221664"/>
            <a:ext cx="3304948" cy="3359306"/>
            <a:chOff x="2268538" y="1412875"/>
            <a:chExt cx="4343400" cy="4414838"/>
          </a:xfrm>
        </p:grpSpPr>
        <p:grpSp>
          <p:nvGrpSpPr>
            <p:cNvPr id="10" name="组合 2"/>
            <p:cNvGrpSpPr/>
            <p:nvPr/>
          </p:nvGrpSpPr>
          <p:grpSpPr bwMode="auto">
            <a:xfrm>
              <a:off x="2268538" y="1484313"/>
              <a:ext cx="4343400" cy="4343400"/>
              <a:chOff x="672" y="960"/>
              <a:chExt cx="2736" cy="2736"/>
            </a:xfrm>
          </p:grpSpPr>
          <p:sp>
            <p:nvSpPr>
              <p:cNvPr id="11" name="矩形 3"/>
              <p:cNvSpPr>
                <a:spLocks noChangeArrowheads="1"/>
              </p:cNvSpPr>
              <p:nvPr/>
            </p:nvSpPr>
            <p:spPr bwMode="auto">
              <a:xfrm>
                <a:off x="672" y="960"/>
                <a:ext cx="2736" cy="2736"/>
              </a:xfrm>
              <a:prstGeom prst="rect">
                <a:avLst/>
              </a:prstGeom>
              <a:solidFill>
                <a:srgbClr val="CCFF99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</a:ln>
            </p:spPr>
            <p:txBody>
              <a:bodyPr wrap="none" anchor="ctr"/>
              <a:lstStyle/>
              <a:p>
                <a:pPr algn="ctr" eaLnBrk="0" latinLnBrk="1" hangingPunct="0">
                  <a:lnSpc>
                    <a:spcPct val="9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endParaRPr lang="zh-CN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直线 4"/>
              <p:cNvSpPr>
                <a:spLocks noChangeShapeType="1"/>
              </p:cNvSpPr>
              <p:nvPr/>
            </p:nvSpPr>
            <p:spPr bwMode="auto">
              <a:xfrm>
                <a:off x="672" y="2343"/>
                <a:ext cx="27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直线 5"/>
              <p:cNvSpPr>
                <a:spLocks noChangeShapeType="1"/>
              </p:cNvSpPr>
              <p:nvPr/>
            </p:nvSpPr>
            <p:spPr bwMode="auto">
              <a:xfrm>
                <a:off x="2064" y="960"/>
                <a:ext cx="0" cy="27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" name="文本框 6"/>
            <p:cNvSpPr txBox="1">
              <a:spLocks noChangeArrowheads="1"/>
            </p:cNvSpPr>
            <p:nvPr/>
          </p:nvSpPr>
          <p:spPr bwMode="auto">
            <a:xfrm>
              <a:off x="2700338" y="1412875"/>
              <a:ext cx="3567112" cy="404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9400" b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立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593796" y="2221664"/>
            <a:ext cx="3304948" cy="3359306"/>
            <a:chOff x="2268538" y="1412875"/>
            <a:chExt cx="4343400" cy="4414838"/>
          </a:xfrm>
        </p:grpSpPr>
        <p:grpSp>
          <p:nvGrpSpPr>
            <p:cNvPr id="16" name="组合 2"/>
            <p:cNvGrpSpPr/>
            <p:nvPr/>
          </p:nvGrpSpPr>
          <p:grpSpPr bwMode="auto">
            <a:xfrm>
              <a:off x="2268538" y="1484313"/>
              <a:ext cx="4343400" cy="4343400"/>
              <a:chOff x="672" y="960"/>
              <a:chExt cx="2736" cy="2736"/>
            </a:xfrm>
          </p:grpSpPr>
          <p:sp>
            <p:nvSpPr>
              <p:cNvPr id="18" name="矩形 3"/>
              <p:cNvSpPr>
                <a:spLocks noChangeArrowheads="1"/>
              </p:cNvSpPr>
              <p:nvPr/>
            </p:nvSpPr>
            <p:spPr bwMode="auto">
              <a:xfrm>
                <a:off x="672" y="960"/>
                <a:ext cx="2736" cy="2736"/>
              </a:xfrm>
              <a:prstGeom prst="rect">
                <a:avLst/>
              </a:prstGeom>
              <a:solidFill>
                <a:srgbClr val="CCFF99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</a:ln>
            </p:spPr>
            <p:txBody>
              <a:bodyPr wrap="none" anchor="ctr"/>
              <a:lstStyle/>
              <a:p>
                <a:pPr algn="ctr" eaLnBrk="0" latinLnBrk="1" hangingPunct="0">
                  <a:lnSpc>
                    <a:spcPct val="9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endParaRPr lang="zh-CN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直线 4"/>
              <p:cNvSpPr>
                <a:spLocks noChangeShapeType="1"/>
              </p:cNvSpPr>
              <p:nvPr/>
            </p:nvSpPr>
            <p:spPr bwMode="auto">
              <a:xfrm>
                <a:off x="672" y="2343"/>
                <a:ext cx="27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直线 5"/>
              <p:cNvSpPr>
                <a:spLocks noChangeShapeType="1"/>
              </p:cNvSpPr>
              <p:nvPr/>
            </p:nvSpPr>
            <p:spPr bwMode="auto">
              <a:xfrm>
                <a:off x="2064" y="960"/>
                <a:ext cx="0" cy="27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" name="文本框 6"/>
            <p:cNvSpPr txBox="1">
              <a:spLocks noChangeArrowheads="1"/>
            </p:cNvSpPr>
            <p:nvPr/>
          </p:nvSpPr>
          <p:spPr bwMode="auto">
            <a:xfrm>
              <a:off x="2700338" y="1412875"/>
              <a:ext cx="3567112" cy="404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9400" b="1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正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586367" y="2221664"/>
            <a:ext cx="3304948" cy="3359306"/>
            <a:chOff x="2268538" y="1412875"/>
            <a:chExt cx="4343400" cy="4414838"/>
          </a:xfrm>
        </p:grpSpPr>
        <p:grpSp>
          <p:nvGrpSpPr>
            <p:cNvPr id="10" name="组合 2"/>
            <p:cNvGrpSpPr/>
            <p:nvPr/>
          </p:nvGrpSpPr>
          <p:grpSpPr bwMode="auto">
            <a:xfrm>
              <a:off x="2268538" y="1484313"/>
              <a:ext cx="4343400" cy="4343400"/>
              <a:chOff x="672" y="960"/>
              <a:chExt cx="2736" cy="2736"/>
            </a:xfrm>
          </p:grpSpPr>
          <p:sp>
            <p:nvSpPr>
              <p:cNvPr id="11" name="矩形 3"/>
              <p:cNvSpPr>
                <a:spLocks noChangeArrowheads="1"/>
              </p:cNvSpPr>
              <p:nvPr/>
            </p:nvSpPr>
            <p:spPr bwMode="auto">
              <a:xfrm>
                <a:off x="672" y="960"/>
                <a:ext cx="2736" cy="2736"/>
              </a:xfrm>
              <a:prstGeom prst="rect">
                <a:avLst/>
              </a:prstGeom>
              <a:solidFill>
                <a:srgbClr val="CCFF99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</a:ln>
            </p:spPr>
            <p:txBody>
              <a:bodyPr wrap="none" anchor="ctr"/>
              <a:lstStyle/>
              <a:p>
                <a:pPr algn="ctr" eaLnBrk="0" latinLnBrk="1" hangingPunct="0">
                  <a:lnSpc>
                    <a:spcPct val="9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endParaRPr lang="zh-CN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2" name="直线 4"/>
              <p:cNvSpPr>
                <a:spLocks noChangeShapeType="1"/>
              </p:cNvSpPr>
              <p:nvPr/>
            </p:nvSpPr>
            <p:spPr bwMode="auto">
              <a:xfrm>
                <a:off x="672" y="2343"/>
                <a:ext cx="27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3" name="直线 5"/>
              <p:cNvSpPr>
                <a:spLocks noChangeShapeType="1"/>
              </p:cNvSpPr>
              <p:nvPr/>
            </p:nvSpPr>
            <p:spPr bwMode="auto">
              <a:xfrm>
                <a:off x="2064" y="960"/>
                <a:ext cx="0" cy="27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4" name="文本框 6"/>
            <p:cNvSpPr txBox="1">
              <a:spLocks noChangeArrowheads="1"/>
            </p:cNvSpPr>
            <p:nvPr/>
          </p:nvSpPr>
          <p:spPr bwMode="auto">
            <a:xfrm>
              <a:off x="2700338" y="1412875"/>
              <a:ext cx="3567112" cy="404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9400" b="1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中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593796" y="2221664"/>
            <a:ext cx="3304948" cy="3359306"/>
            <a:chOff x="2268538" y="1412875"/>
            <a:chExt cx="4343400" cy="4414838"/>
          </a:xfrm>
        </p:grpSpPr>
        <p:grpSp>
          <p:nvGrpSpPr>
            <p:cNvPr id="16" name="组合 2"/>
            <p:cNvGrpSpPr/>
            <p:nvPr/>
          </p:nvGrpSpPr>
          <p:grpSpPr bwMode="auto">
            <a:xfrm>
              <a:off x="2268538" y="1484313"/>
              <a:ext cx="4343400" cy="4343400"/>
              <a:chOff x="672" y="960"/>
              <a:chExt cx="2736" cy="2736"/>
            </a:xfrm>
          </p:grpSpPr>
          <p:sp>
            <p:nvSpPr>
              <p:cNvPr id="18" name="矩形 3"/>
              <p:cNvSpPr>
                <a:spLocks noChangeArrowheads="1"/>
              </p:cNvSpPr>
              <p:nvPr/>
            </p:nvSpPr>
            <p:spPr bwMode="auto">
              <a:xfrm>
                <a:off x="672" y="960"/>
                <a:ext cx="2736" cy="2736"/>
              </a:xfrm>
              <a:prstGeom prst="rect">
                <a:avLst/>
              </a:prstGeom>
              <a:solidFill>
                <a:srgbClr val="CCFF99">
                  <a:alpha val="50195"/>
                </a:srgbClr>
              </a:solidFill>
              <a:ln w="38100">
                <a:solidFill>
                  <a:srgbClr val="000000"/>
                </a:solidFill>
                <a:miter lim="800000"/>
              </a:ln>
            </p:spPr>
            <p:txBody>
              <a:bodyPr wrap="none" anchor="ctr"/>
              <a:lstStyle/>
              <a:p>
                <a:pPr algn="ctr" eaLnBrk="0" latinLnBrk="1" hangingPunct="0">
                  <a:lnSpc>
                    <a:spcPct val="90000"/>
                  </a:lnSpc>
                  <a:spcBef>
                    <a:spcPct val="20000"/>
                  </a:spcBef>
                  <a:buFont typeface="Arial" panose="020B0604020202020204" pitchFamily="34" charset="0"/>
                  <a:buNone/>
                </a:pPr>
                <a:endParaRPr lang="zh-CN" altLang="zh-CN" sz="2400" b="1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直线 4"/>
              <p:cNvSpPr>
                <a:spLocks noChangeShapeType="1"/>
              </p:cNvSpPr>
              <p:nvPr/>
            </p:nvSpPr>
            <p:spPr bwMode="auto">
              <a:xfrm>
                <a:off x="672" y="2343"/>
                <a:ext cx="273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0" name="直线 5"/>
              <p:cNvSpPr>
                <a:spLocks noChangeShapeType="1"/>
              </p:cNvSpPr>
              <p:nvPr/>
            </p:nvSpPr>
            <p:spPr bwMode="auto">
              <a:xfrm>
                <a:off x="2064" y="960"/>
                <a:ext cx="0" cy="273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4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7" name="文本框 6"/>
            <p:cNvSpPr txBox="1">
              <a:spLocks noChangeArrowheads="1"/>
            </p:cNvSpPr>
            <p:nvPr/>
          </p:nvSpPr>
          <p:spPr bwMode="auto">
            <a:xfrm>
              <a:off x="2700338" y="1412875"/>
              <a:ext cx="3567112" cy="4044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zh-CN" altLang="en-US" sz="19400" b="1" dirty="0">
                  <a:solidFill>
                    <a:srgbClr val="FF0000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五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96" y="2258052"/>
            <a:ext cx="4482011" cy="298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932996" y="3429000"/>
            <a:ext cx="579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五星红旗，我们的国旗。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32742" y="3038142"/>
            <a:ext cx="47596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355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ea typeface="思源黑体 CN Regular" panose="020B0500000000000000" pitchFamily="34" charset="-122"/>
                <a:sym typeface="Arial" panose="020B0604020202020204" pitchFamily="34" charset="0"/>
              </a:rPr>
              <a:t>国歌声中，徐徐升起；</a:t>
            </a:r>
            <a:endParaRPr lang="en-US" altLang="zh-CN" sz="3200" b="1" dirty="0"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3200" b="1" dirty="0">
                <a:ea typeface="思源黑体 CN Regular" panose="020B0500000000000000" pitchFamily="34" charset="-122"/>
                <a:sym typeface="Arial" panose="020B0604020202020204" pitchFamily="34" charset="0"/>
              </a:rPr>
              <a:t>迎风飘扬，多么美丽。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96" y="2258052"/>
            <a:ext cx="4482011" cy="2988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办公资源网：www.bangongziyuan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460</Words>
  <Application>Microsoft Office PowerPoint</Application>
  <PresentationFormat>宽屏</PresentationFormat>
  <Paragraphs>75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0" baseType="lpstr">
      <vt:lpstr>Calibri</vt:lpstr>
      <vt:lpstr>思源黑体 CN Light</vt:lpstr>
      <vt:lpstr>FandolFang R</vt:lpstr>
      <vt:lpstr>Arial</vt:lpstr>
      <vt:lpstr>办公资源网：www.bangongziyuan.com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天 下</cp:lastModifiedBy>
  <cp:revision>1</cp:revision>
  <dcterms:created xsi:type="dcterms:W3CDTF">2020-08-23T11:38:00Z</dcterms:created>
  <dcterms:modified xsi:type="dcterms:W3CDTF">2021-01-07T11:07:35Z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